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9"/>
  </p:notesMasterIdLst>
  <p:sldIdLst>
    <p:sldId id="256" r:id="rId2"/>
    <p:sldId id="1639" r:id="rId3"/>
    <p:sldId id="1132" r:id="rId4"/>
    <p:sldId id="1131" r:id="rId5"/>
    <p:sldId id="1670" r:id="rId6"/>
    <p:sldId id="1651" r:id="rId7"/>
    <p:sldId id="1652" r:id="rId8"/>
    <p:sldId id="1632" r:id="rId9"/>
    <p:sldId id="677" r:id="rId10"/>
    <p:sldId id="678" r:id="rId11"/>
    <p:sldId id="679" r:id="rId12"/>
    <p:sldId id="681" r:id="rId13"/>
    <p:sldId id="683" r:id="rId14"/>
    <p:sldId id="684" r:id="rId15"/>
    <p:sldId id="689" r:id="rId16"/>
    <p:sldId id="680" r:id="rId17"/>
    <p:sldId id="693" r:id="rId18"/>
    <p:sldId id="694" r:id="rId19"/>
    <p:sldId id="695" r:id="rId20"/>
    <p:sldId id="696" r:id="rId21"/>
    <p:sldId id="700" r:id="rId22"/>
    <p:sldId id="584" r:id="rId23"/>
    <p:sldId id="708" r:id="rId24"/>
    <p:sldId id="709" r:id="rId25"/>
    <p:sldId id="722" r:id="rId26"/>
    <p:sldId id="723" r:id="rId27"/>
    <p:sldId id="738" r:id="rId28"/>
    <p:sldId id="1633" r:id="rId29"/>
    <p:sldId id="739" r:id="rId30"/>
    <p:sldId id="1635" r:id="rId31"/>
    <p:sldId id="740" r:id="rId32"/>
    <p:sldId id="1636" r:id="rId33"/>
    <p:sldId id="745" r:id="rId34"/>
    <p:sldId id="746" r:id="rId35"/>
    <p:sldId id="747" r:id="rId36"/>
    <p:sldId id="748" r:id="rId37"/>
    <p:sldId id="749" r:id="rId38"/>
    <p:sldId id="750" r:id="rId39"/>
    <p:sldId id="1637" r:id="rId40"/>
    <p:sldId id="751" r:id="rId41"/>
    <p:sldId id="1638" r:id="rId42"/>
    <p:sldId id="752" r:id="rId43"/>
    <p:sldId id="609" r:id="rId44"/>
    <p:sldId id="1640" r:id="rId45"/>
    <p:sldId id="728" r:id="rId46"/>
    <p:sldId id="765" r:id="rId47"/>
    <p:sldId id="767" r:id="rId48"/>
    <p:sldId id="1286" r:id="rId49"/>
    <p:sldId id="768" r:id="rId50"/>
    <p:sldId id="774" r:id="rId51"/>
    <p:sldId id="1641" r:id="rId52"/>
    <p:sldId id="775" r:id="rId53"/>
    <p:sldId id="776" r:id="rId54"/>
    <p:sldId id="777" r:id="rId55"/>
    <p:sldId id="1642" r:id="rId56"/>
    <p:sldId id="779" r:id="rId57"/>
    <p:sldId id="1643" r:id="rId58"/>
    <p:sldId id="789" r:id="rId59"/>
    <p:sldId id="790" r:id="rId60"/>
    <p:sldId id="793" r:id="rId61"/>
    <p:sldId id="794" r:id="rId62"/>
    <p:sldId id="1644" r:id="rId63"/>
    <p:sldId id="792" r:id="rId64"/>
    <p:sldId id="1645" r:id="rId65"/>
    <p:sldId id="804" r:id="rId66"/>
    <p:sldId id="797" r:id="rId67"/>
    <p:sldId id="803" r:id="rId68"/>
    <p:sldId id="805" r:id="rId69"/>
    <p:sldId id="806" r:id="rId70"/>
    <p:sldId id="807" r:id="rId71"/>
    <p:sldId id="808" r:id="rId72"/>
    <p:sldId id="1287" r:id="rId73"/>
    <p:sldId id="268" r:id="rId74"/>
    <p:sldId id="295" r:id="rId75"/>
    <p:sldId id="1646" r:id="rId76"/>
    <p:sldId id="296" r:id="rId77"/>
    <p:sldId id="300" r:id="rId78"/>
    <p:sldId id="635" r:id="rId79"/>
    <p:sldId id="636" r:id="rId80"/>
    <p:sldId id="651" r:id="rId81"/>
    <p:sldId id="622" r:id="rId82"/>
    <p:sldId id="629" r:id="rId83"/>
    <p:sldId id="634" r:id="rId84"/>
    <p:sldId id="638" r:id="rId85"/>
    <p:sldId id="642" r:id="rId86"/>
    <p:sldId id="644" r:id="rId87"/>
    <p:sldId id="647" r:id="rId88"/>
    <p:sldId id="308" r:id="rId89"/>
    <p:sldId id="652" r:id="rId90"/>
    <p:sldId id="655" r:id="rId91"/>
    <p:sldId id="1647" r:id="rId92"/>
    <p:sldId id="661" r:id="rId93"/>
    <p:sldId id="666" r:id="rId94"/>
    <p:sldId id="667" r:id="rId95"/>
    <p:sldId id="509" r:id="rId96"/>
    <p:sldId id="1648" r:id="rId97"/>
    <p:sldId id="665" r:id="rId98"/>
    <p:sldId id="668" r:id="rId99"/>
    <p:sldId id="669" r:id="rId100"/>
    <p:sldId id="1649" r:id="rId101"/>
    <p:sldId id="671" r:id="rId102"/>
    <p:sldId id="670" r:id="rId103"/>
    <p:sldId id="672" r:id="rId104"/>
    <p:sldId id="673" r:id="rId105"/>
    <p:sldId id="674" r:id="rId106"/>
    <p:sldId id="675" r:id="rId107"/>
    <p:sldId id="824" r:id="rId108"/>
    <p:sldId id="826" r:id="rId109"/>
    <p:sldId id="834" r:id="rId110"/>
    <p:sldId id="829" r:id="rId111"/>
    <p:sldId id="1650" r:id="rId112"/>
    <p:sldId id="831" r:id="rId113"/>
    <p:sldId id="830" r:id="rId114"/>
    <p:sldId id="1292" r:id="rId115"/>
    <p:sldId id="1653" r:id="rId116"/>
    <p:sldId id="1654" r:id="rId117"/>
    <p:sldId id="1293" r:id="rId118"/>
    <p:sldId id="848" r:id="rId119"/>
    <p:sldId id="846" r:id="rId120"/>
    <p:sldId id="847" r:id="rId121"/>
    <p:sldId id="849" r:id="rId122"/>
    <p:sldId id="850" r:id="rId123"/>
    <p:sldId id="851" r:id="rId124"/>
    <p:sldId id="854" r:id="rId125"/>
    <p:sldId id="858" r:id="rId126"/>
    <p:sldId id="873" r:id="rId127"/>
    <p:sldId id="867" r:id="rId128"/>
    <p:sldId id="868" r:id="rId129"/>
    <p:sldId id="869" r:id="rId130"/>
    <p:sldId id="1655" r:id="rId131"/>
    <p:sldId id="870" r:id="rId132"/>
    <p:sldId id="871" r:id="rId133"/>
    <p:sldId id="874" r:id="rId134"/>
    <p:sldId id="875" r:id="rId135"/>
    <p:sldId id="892" r:id="rId136"/>
    <p:sldId id="893" r:id="rId137"/>
    <p:sldId id="879" r:id="rId138"/>
    <p:sldId id="1656" r:id="rId139"/>
    <p:sldId id="886" r:id="rId140"/>
    <p:sldId id="888" r:id="rId141"/>
    <p:sldId id="891" r:id="rId142"/>
    <p:sldId id="1309" r:id="rId143"/>
    <p:sldId id="899" r:id="rId144"/>
    <p:sldId id="908" r:id="rId145"/>
    <p:sldId id="1669" r:id="rId146"/>
    <p:sldId id="1315" r:id="rId147"/>
    <p:sldId id="1318" r:id="rId148"/>
    <p:sldId id="1319" r:id="rId149"/>
    <p:sldId id="907" r:id="rId150"/>
    <p:sldId id="912" r:id="rId151"/>
    <p:sldId id="916" r:id="rId152"/>
    <p:sldId id="913" r:id="rId153"/>
    <p:sldId id="344" r:id="rId154"/>
    <p:sldId id="355" r:id="rId155"/>
    <p:sldId id="919" r:id="rId156"/>
    <p:sldId id="349" r:id="rId157"/>
    <p:sldId id="351" r:id="rId158"/>
    <p:sldId id="356" r:id="rId159"/>
    <p:sldId id="361" r:id="rId160"/>
    <p:sldId id="357" r:id="rId161"/>
    <p:sldId id="367" r:id="rId162"/>
    <p:sldId id="368" r:id="rId163"/>
    <p:sldId id="1657" r:id="rId164"/>
    <p:sldId id="377" r:id="rId165"/>
    <p:sldId id="382" r:id="rId166"/>
    <p:sldId id="383" r:id="rId167"/>
    <p:sldId id="384" r:id="rId168"/>
    <p:sldId id="1323" r:id="rId169"/>
    <p:sldId id="1659" r:id="rId170"/>
    <p:sldId id="389" r:id="rId171"/>
    <p:sldId id="390" r:id="rId172"/>
    <p:sldId id="391" r:id="rId173"/>
    <p:sldId id="396" r:id="rId174"/>
    <p:sldId id="926" r:id="rId175"/>
    <p:sldId id="397" r:id="rId176"/>
    <p:sldId id="398" r:id="rId177"/>
    <p:sldId id="1658" r:id="rId178"/>
    <p:sldId id="465" r:id="rId179"/>
    <p:sldId id="466" r:id="rId180"/>
    <p:sldId id="467" r:id="rId181"/>
    <p:sldId id="925" r:id="rId182"/>
    <p:sldId id="924" r:id="rId183"/>
    <p:sldId id="401" r:id="rId184"/>
    <p:sldId id="408" r:id="rId185"/>
    <p:sldId id="406" r:id="rId186"/>
    <p:sldId id="409" r:id="rId187"/>
    <p:sldId id="412" r:id="rId188"/>
    <p:sldId id="416" r:id="rId189"/>
    <p:sldId id="417" r:id="rId190"/>
    <p:sldId id="951" r:id="rId191"/>
    <p:sldId id="1663" r:id="rId192"/>
    <p:sldId id="1664" r:id="rId193"/>
    <p:sldId id="1374" r:id="rId194"/>
    <p:sldId id="969" r:id="rId195"/>
    <p:sldId id="968" r:id="rId196"/>
    <p:sldId id="970" r:id="rId197"/>
    <p:sldId id="971" r:id="rId198"/>
    <p:sldId id="972" r:id="rId199"/>
    <p:sldId id="976" r:id="rId200"/>
    <p:sldId id="973" r:id="rId201"/>
    <p:sldId id="527" r:id="rId202"/>
    <p:sldId id="482" r:id="rId203"/>
    <p:sldId id="483" r:id="rId204"/>
    <p:sldId id="484" r:id="rId205"/>
    <p:sldId id="485" r:id="rId206"/>
    <p:sldId id="1660" r:id="rId207"/>
    <p:sldId id="487" r:id="rId208"/>
    <p:sldId id="488" r:id="rId209"/>
    <p:sldId id="537" r:id="rId210"/>
    <p:sldId id="539" r:id="rId211"/>
    <p:sldId id="540" r:id="rId212"/>
    <p:sldId id="541" r:id="rId213"/>
    <p:sldId id="547" r:id="rId214"/>
    <p:sldId id="1403" r:id="rId215"/>
    <p:sldId id="438" r:id="rId216"/>
    <p:sldId id="963" r:id="rId217"/>
    <p:sldId id="1404" r:id="rId218"/>
    <p:sldId id="1405" r:id="rId219"/>
    <p:sldId id="1410" r:id="rId220"/>
    <p:sldId id="988" r:id="rId221"/>
    <p:sldId id="987" r:id="rId222"/>
    <p:sldId id="998" r:id="rId223"/>
    <p:sldId id="1001" r:id="rId224"/>
    <p:sldId id="1661" r:id="rId225"/>
    <p:sldId id="1002" r:id="rId226"/>
    <p:sldId id="1003" r:id="rId227"/>
    <p:sldId id="1005" r:id="rId228"/>
    <p:sldId id="1006" r:id="rId229"/>
    <p:sldId id="1487" r:id="rId230"/>
    <p:sldId id="1464" r:id="rId231"/>
    <p:sldId id="439" r:id="rId232"/>
    <p:sldId id="441" r:id="rId233"/>
    <p:sldId id="555" r:id="rId234"/>
    <p:sldId id="557" r:id="rId235"/>
    <p:sldId id="558" r:id="rId236"/>
    <p:sldId id="559" r:id="rId237"/>
    <p:sldId id="560" r:id="rId238"/>
    <p:sldId id="561" r:id="rId239"/>
    <p:sldId id="562" r:id="rId240"/>
    <p:sldId id="563" r:id="rId241"/>
    <p:sldId id="564" r:id="rId242"/>
    <p:sldId id="565" r:id="rId243"/>
    <p:sldId id="566" r:id="rId244"/>
    <p:sldId id="567" r:id="rId245"/>
    <p:sldId id="568" r:id="rId246"/>
    <p:sldId id="1519" r:id="rId247"/>
    <p:sldId id="1504" r:id="rId248"/>
    <p:sldId id="1529" r:id="rId249"/>
    <p:sldId id="1530" r:id="rId250"/>
    <p:sldId id="1535" r:id="rId251"/>
    <p:sldId id="1024" r:id="rId252"/>
    <p:sldId id="1662" r:id="rId253"/>
    <p:sldId id="579" r:id="rId254"/>
    <p:sldId id="1539" r:id="rId255"/>
    <p:sldId id="1540" r:id="rId256"/>
    <p:sldId id="1028" r:id="rId257"/>
    <p:sldId id="1543" r:id="rId258"/>
    <p:sldId id="1555" r:id="rId259"/>
    <p:sldId id="1545" r:id="rId260"/>
    <p:sldId id="1058" r:id="rId261"/>
    <p:sldId id="1060" r:id="rId262"/>
    <p:sldId id="1061" r:id="rId263"/>
    <p:sldId id="1062" r:id="rId264"/>
    <p:sldId id="1063" r:id="rId265"/>
    <p:sldId id="1064" r:id="rId266"/>
    <p:sldId id="1065" r:id="rId267"/>
    <p:sldId id="1665" r:id="rId268"/>
    <p:sldId id="1547" r:id="rId269"/>
    <p:sldId id="1548" r:id="rId270"/>
    <p:sldId id="1550" r:id="rId271"/>
    <p:sldId id="1042" r:id="rId272"/>
    <p:sldId id="1067" r:id="rId273"/>
    <p:sldId id="1068" r:id="rId274"/>
    <p:sldId id="1069" r:id="rId275"/>
    <p:sldId id="1086" r:id="rId276"/>
    <p:sldId id="1079" r:id="rId277"/>
    <p:sldId id="1081" r:id="rId278"/>
    <p:sldId id="1585" r:id="rId279"/>
    <p:sldId id="1601" r:id="rId280"/>
    <p:sldId id="1666" r:id="rId281"/>
    <p:sldId id="1602" r:id="rId282"/>
    <p:sldId id="1667" r:id="rId283"/>
    <p:sldId id="1603" r:id="rId284"/>
    <p:sldId id="1604" r:id="rId285"/>
    <p:sldId id="1091" r:id="rId286"/>
    <p:sldId id="1605" r:id="rId287"/>
    <p:sldId id="1093" r:id="rId288"/>
    <p:sldId id="1095" r:id="rId289"/>
    <p:sldId id="1096" r:id="rId290"/>
    <p:sldId id="1097" r:id="rId291"/>
    <p:sldId id="1098" r:id="rId292"/>
    <p:sldId id="1099" r:id="rId293"/>
    <p:sldId id="1100" r:id="rId294"/>
    <p:sldId id="1101" r:id="rId295"/>
    <p:sldId id="1102" r:id="rId296"/>
    <p:sldId id="1105" r:id="rId297"/>
    <p:sldId id="1106" r:id="rId298"/>
    <p:sldId id="1606" r:id="rId299"/>
    <p:sldId id="1110" r:id="rId300"/>
    <p:sldId id="1668" r:id="rId301"/>
    <p:sldId id="1115" r:id="rId302"/>
    <p:sldId id="1117" r:id="rId303"/>
    <p:sldId id="1118" r:id="rId304"/>
    <p:sldId id="1607" r:id="rId305"/>
    <p:sldId id="1120" r:id="rId306"/>
    <p:sldId id="1121" r:id="rId307"/>
    <p:sldId id="1608" r:id="rId308"/>
    <p:sldId id="1108" r:id="rId309"/>
    <p:sldId id="1610" r:id="rId310"/>
    <p:sldId id="1611" r:id="rId311"/>
    <p:sldId id="895" r:id="rId312"/>
    <p:sldId id="1127" r:id="rId313"/>
    <p:sldId id="1612" r:id="rId314"/>
    <p:sldId id="1613" r:id="rId315"/>
    <p:sldId id="1614" r:id="rId316"/>
    <p:sldId id="1128" r:id="rId317"/>
    <p:sldId id="1129" r:id="rId3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1A7"/>
    <a:srgbClr val="F45E83"/>
    <a:srgbClr val="FFD6D3"/>
    <a:srgbClr val="C53FCC"/>
    <a:srgbClr val="C0B2FF"/>
    <a:srgbClr val="FF4F00"/>
    <a:srgbClr val="A30000"/>
    <a:srgbClr val="AB0000"/>
    <a:srgbClr val="AA67A4"/>
    <a:srgbClr val="6B8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6"/>
    <p:restoredTop sz="83699"/>
  </p:normalViewPr>
  <p:slideViewPr>
    <p:cSldViewPr snapToGrid="0" snapToObjects="1">
      <p:cViewPr>
        <p:scale>
          <a:sx n="100" d="100"/>
          <a:sy n="100" d="100"/>
        </p:scale>
        <p:origin x="1408" y="728"/>
      </p:cViewPr>
      <p:guideLst/>
    </p:cSldViewPr>
  </p:slideViewPr>
  <p:notesTextViewPr>
    <p:cViewPr>
      <p:scale>
        <a:sx n="155" d="100"/>
        <a:sy n="15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51.068"/>
    </inkml:context>
    <inkml:brush xml:id="br0">
      <inkml:brushProperty name="width" value="0.05" units="cm"/>
      <inkml:brushProperty name="height" value="0.05" units="cm"/>
    </inkml:brush>
  </inkml:definitions>
  <inkml:trace contextRef="#ctx0" brushRef="#br0">1 242 24575,'18'0'0,"1"0"0,-9-8 0,7 6 0,-7-7 0,8 9 0,1 0 0,-1 0 0,1-8 0,-1 6 0,1-14 0,-1 14 0,1-7 0,-1 1 0,-8-2 0,7-1 0,-7 3 0,0 0 0,-1-3 0,-1 1 0,-6-7 0,14 15 0,-14-14 0,7 6 0,-9-9 0,0 0 0,8 1 0,-10 7 0,1 3 0,-5 12 0,-2 5 0,8 5 0,-8-4 0,6 7 0,-7-7 0,9 8 0,-8-7 0,6 5 0,-15-6 0,15 9 0,-14-1 0,14 1 0,-7-1 0,1-7 0,6 5 0,-6-6 0,8 9 0,0-1 0,0 1 0,0-1 0,4-8 0,5-1 0,-3-1 0,2 2 0,0 0 0,-6 7 0,14-15 0,-14 14 0,15-14 0,-7 7 0,0-1 0,-1 2 0,-1 0 0,2-1 0,9-9 0,-9 8 0,6-6 0,-14 14 0,15-14 0,-7 7 0,9-9 0,-1 0 0,1 0 0,-1 0 0,1 0 0,-1 0 0,0 0 0,1 0 0,-1 0 0,-7-4 0,-3 3 0,-8-3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57.938"/>
    </inkml:context>
    <inkml:brush xml:id="br0">
      <inkml:brushProperty name="width" value="0.05" units="cm"/>
      <inkml:brushProperty name="height" value="0.05" units="cm"/>
    </inkml:brush>
  </inkml:definitions>
  <inkml:trace contextRef="#ctx0" brushRef="#br0">5 94 24575,'0'21'0,"0"-5"0,0 11 0,0-9 0,0 1-4026,0-1 4026,0 1 0,0-1 562,0 9-562,0-6 0,0 5-1427,0-7 1427,0-1 0,0 1-1570,0-1 1570,0 1 0,0-1 0,0 1 0,0-1 0,0 1 0,0-1 0,0 11 0,0-7 0,0 7 0,4-11 0,-3 1 0,3-1 0,-4 1 0,0-1 0,0 1 0,0-1 0,0 1 0,0-1 0,0 1 0,0-1 1559,0 1-1559,0-1 0,0 1 467,8-9-467,-5 6 2299,5-5-2299,-8 7 2054,8-8-2054,-6 7 82,14-15-82,-5 6 0,7-8 0,1 0 0,-1 0 0,1 0 0,-1 0 0,1 0 0,-1 0 0,1 0 0,-1 0 0,11 0 0,-8 0-1897,1-4 1897,-6 3 0,-6-11 0,9 10-153,-1-6 153,1 8 0,-1-8 0,1 6 0,-1-15 0,1 15 0,-1-6 0,1-1 0,-1-1 0,1 0 0,-1 1 0,1 9 0,-1 0 0,-8-8 0,-2-2 0,1-1 1882,1 3-1882,8 8 168,1 0-168,-9-8 0,-2-2 0,-8-9 0,0 0 0,0 1 0,0-1 0,0 0 0,0 1 0,0-1 0,0 1 0,0-1-1247,-3 9 1247,2-7 0,-3 7 0,-4-9-122,6 0 122,-7 1 0,9-1-1247,0 1 1247,-8 7 0,6-5 0,-6 5 0,-1 1 0,7-7 0,-6 7 0,8-8 0,-8 7 0,6-5 0,-15 5 0,15-7 0,-6-1 0,8 0 0,0 1 0,-9 7 0,-1-5 0,0 6 0,2-9 1158,8 0-1158,-9 1 0,-1 7 0,0-5 121,1 5-121,1 1 1337,6-6-1337,-15 13 0,15-13 0,-14 14 0,14-15 0,-15 15 0,7-6 0,-1 0 0,-5 6 0,6-7 0,-9 9 0,9-8 0,-7 6 0,7-6 0,-9 8 0,9-9 0,-7 7 0,7-6 0,-9 8 0,1 0 0,-1 0 0,0 0 0,9-8 0,-7 6 0,7-7 0,-9 9 0,1 0 0,-1 0 0,1 0 0,-1 0 0,-10 0 0,7 0 0,1 0 0,13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59.376"/>
    </inkml:context>
    <inkml:brush xml:id="br0">
      <inkml:brushProperty name="width" value="0.05" units="cm"/>
      <inkml:brushProperty name="height" value="0.05" units="cm"/>
    </inkml:brush>
  </inkml:definitions>
  <inkml:trace contextRef="#ctx0" brushRef="#br0">38 82 24575,'-9'4'0,"7"8"0,-6-1 0,8 7 0,0 9 0,-8-15 0,6 13 0,-7-15 0,9 9 0,0-1 0,0 1 0,0-1 0,0 0 0,0 1 0,0-1 0,0 1 0,0-1 0,0 1 0,0-1 0,0 1 0,0-1 0,0 1 0,0-1 0,0 1 0,0-1 0,0 1 0,0-1 0,0 1 0,0-1 0,0 1-2348,0-1 2348,0 1 0,0-1-105,0 1 105,0-1 0,0 1 0,0-1 0,0 1 0,0-1 0,0 1 0,0-1 0,0 1 0,0-1 2335,0 1-2335,0-1 0,4-8 0,-3 7 118,3-7-118,4 0 0,2-2 0,9-8 0,-1 0 0,1 0 0,-1 0 0,1 0 0,-1 0 0,1 0 0,-1 0 0,1 0 0,-1 0 0,1 0 0,-1 0 0,1 0 0,-1 0 0,1 0 0,-1 0 0,1 0 0,-9-3 0,6 2 0,-5-3 0,7 4 0,1 0 0,-1-8 0,0 6 0,1-7 0,-1 9 0,1 0 0,-1 0 0,1 0 0,-1 0 0,1 0 0,-1 0 0,1 0 0,-1 0 0,1 0 0,-1 0 0,1 0 0,-1 0 0,1 0 0,-9-8 0,-2-2 0,-8-9 0,0 0 0,0 1 0,0-1 0,0 1 0,0-1 0,0 0 0,0 1 0,0-1 0,0 0 0,0 1 0,0-1-1205,-4 9 1205,3-7 0,-2 7 0,-6 0 0,7-7 0,-6 7 0,8-9 0,0 0 0,-8 1 0,6-1-2075,-7 1 2075,9-1 0,-8 0 0,6 1 0,-14-1 0,13 1 0,-5-1 0,8 0 0,0 1-1164,-8 7 1164,6-5 0,-6 5 0,8-7 0,-9 7 0,7-5 0,-6 6 0,0-1 0,6-5 0,-7 5 0,9-7 0,0-1 0,0 0 0,0 1 0,0-1 0,-8 9 0,6-7 1002,-6 7-1002,-1 0 0,7-7 0,-6 7 0,8-9 2055,-8 9-2055,-3 1 1387,-7 9-1387,-1 0 0,1 0 0,-1 0 0,0 0 0,1 0 0,-1 0 0,0 0 0,1-8 0,-1 6 0,1-6 0,-1 8 0,0 0 0,1 0 0,-1 0 0,1 0 0,-1 0 0,0 0 0,1 0 0,-1 0 0,0 0 0,1 0 0,-1 0 0,1 0 0,-1 0 0,0 0 0,9 4 0,-7-3 0,15 11 0,-6-10 0,8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06.267"/>
    </inkml:context>
    <inkml:brush xml:id="br0">
      <inkml:brushProperty name="width" value="0.05" units="cm"/>
      <inkml:brushProperty name="height" value="0.05" units="cm"/>
    </inkml:brush>
  </inkml:definitions>
  <inkml:trace contextRef="#ctx0" brushRef="#br0">4731 1147 24575,'0'-13'0,"0"-1"0,0-4 0,0-1 0,0 0 0,0 1 0,0-1 0,0 0 0,-4 9 0,-5-6 0,3 5 0,-2-7 0,-1 7 0,7-5 0,-14 14 0,14-15 0,-15 15 0,15-15 0,-15 15 0,15-14 0,-14 6 0,14-9 0,-15 9 0,15-7 0,-14 15 0,13-15 0,-13 15 0,6-14 0,-1 5 0,-5 1 0,5-6-1788,1 5 1788,-7 1-1239,7 2 1239,0-1 0,-7-1 0,-1-9 0,-3 1 0,-6 7 0,17-5 0,-7 14 0,15-15 0,-15 15 0,7-14 0,-9 5 0,1 1 0,-1 2 0,9-1 0,-7 7 0,15-14 0,-14 14 0,5-7 0,1 1 0,-7 6 0,15-15 0,-14 15 0,6-6 0,-1 0 0,-5 6 0,14-15 0,-15 15 0,7-6 0,-1 0 0,-5 6 0,5-7 0,-7 1 0,-1 6 0,1-6 0,7-1 0,-5 7 0,14-14 0,-15 14 0,7-7 0,-9 9 0,0 0 0,9-8 0,-6 6 0,13-15 0,-13 15 0,6-6 0,-9 8 0,9-8 0,-7 6 0,7-6 0,-1-1 0,-5 7 0,5-6 0,-7 8 0,-1 0 0,9-8 0,-15 6 0,21-15 0,-32 15 0,23-6-2087,-16 8 2087,10 0 0,1 0 0,-1-9 0,0 7 0,1-14 0,-1 14 0,1-7 0,-1 1 0,0 6 0,1-6 0,-1 0 0,1 5 0,-1-5 0,0 0 0,1 6 0,-1-6-1124,9-1 1124,-7 7 0,7-6 0,-9 8 0,1 0 0,-1 0 0,9-8 0,-7 6 0,7-7 827,-20 0-827,9 6 0,-8-6-1265,10 9 1265,0-8 0,1 5 204,-1-5-204,1 8 0,-1 0 0,0 0 0,1 0 0,-1 0 0,0-8 0,1 6 0,-1-6 0,1 8 0,-1 0 0,0-9 0,1 7 0,-1-6 0,0 8 0,1 0 0,-1 0 0,1 0 0,-1 0 0,0-8 0,1 6 0,-1-7 0,0 9 0,1 0 0,-1-8 0,1 6 0,-1-6 0,0 8 0,1 0 0,-1 0 0,1 0 0,-1 0 0,0 0 0,1 0 0,-1 0 0,0 0 0,1 0 0,-1 0 0,1 0 0,-1 0 1024,0 0-1024,1 0 0,-1 0 0,0 0 0,1-9 0,-1 7 0,1-6 0,-1 8 0,0 0 0,1 0 0,-1 0 534,1 0-534,-1 0 0,0 0 0,1 0 0,-1 0 0,0 0 0,1 4 2632,-1-3-2632,1 3 0,-1-4 0,0 0 0,1 9 0,-1-7 0,0 6 0,1-8 0,-1 0 2171,1 0-2171,-1 0 0,9 8 111,-7-6-111,7 6 0,-9-8 0,9 9 0,-7-7 0,7 6 0,-9-8 0,9 8 0,-7-6 0,7 15 0,-9-15 0,1 6 0,-1-8 0,1 8 0,-1-6 0,0 6 0,1 0 0,-1-5 0,0 13 0,1-14-1723,7 14 1723,-5-14 0,6 7 0,-9-9 0,9 8 0,-7-6 0,7 6 0,-9 0 0,0-6 0,9 15 0,-6-15 0,5 6 0,1 0 1723,-7-6-1723,15 15 0,-14-15 0,5 6 0,-7 0 0,-1-6 0,9 15 0,-7-15 0,7 6 0,0 0 0,-7-6 0,7 7 0,-1-1 0,-5-6 0,5 6 0,1 0 0,-7-6 0,7 15 0,-8-15 0,7 14 0,-5-14 0,5 15 0,-7-15 0,-1 6 0,0-8 0,1 0 0,-1 8 0,1 2 0,-1 1 0,9 5 0,-7-14 0,15 15 0,-15-15 0,7 6 0,-9 0 0,1 2 0,-1 1 0,1-3 0,7 0 0,-5-6 0,5 15-1698,1-7 1698,-7 0 0,7-2 0,-9-8 0,9 9 0,-6-7-970,14 14 970,-15-14 0,7 15 0,-9-15 0,9 14 0,-7-14 0,7 6 0,-1 1 1610,-5 1-1610,6 0 0,-1 6 0,-5-13 0,5 13 1058,1-6-1058,-7 1 0,15 5 0,-14-6 0,5 0 0,-7-1 0,7-1 0,3 2 0,0 0 0,-2 7 0,-9-7 0,0 9 0,1-1 0,-1-8 0,0 7 0,1-7 0,-1 0 0,9 7 0,-7-15 0,7 14 0,0-5 0,-7-1 0,7 6 0,-1-5 0,-5 7 0,5 0 0,-7 1 0,8-1 0,-7-7 0,15 5 0,-6-18 0,8 1 0,0-13 0,-9 4 0,7 2 0,-6 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06.871"/>
    </inkml:context>
    <inkml:brush xml:id="br0">
      <inkml:brushProperty name="width" value="0.05" units="cm"/>
      <inkml:brushProperty name="height" value="0.05" units="cm"/>
    </inkml:brush>
  </inkml:definitions>
  <inkml:trace contextRef="#ctx0" brushRef="#br0">0 0 24575,'0'13'0,"0"1"0,4 5 0,-3-1 0,3 1 0,-4-1 0,0 1 0,0-1 0,0 1 0,0-1 0,0 1 0,0-1 0,0 1 0,0-1 0,0 1 0,0-1 0,0 0 0,0 1 0,8-9 0,3-2 0,7-8 0,1 0 0,-1 0 0,1 0 0,-1 0 0,1 0 0,7 0 0,-5 0 0,6 0 0,-9 0 0,1 0 0,-1 0 0,1 0 0,-1 0 0,0 0 0,1 0 0,-1 0 0,1 0 0,-1-4 0,1 3 0,-1-11 0,1 10 0,-1-7 0,1 9 0,-9-8 0,7 6 0,-7-6 0,8 0 0,1 6 0,-1-7 0,-7 9 0,-3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07.287"/>
    </inkml:context>
    <inkml:brush xml:id="br0">
      <inkml:brushProperty name="width" value="0.05" units="cm"/>
      <inkml:brushProperty name="height" value="0.05" units="cm"/>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07.885"/>
    </inkml:context>
    <inkml:brush xml:id="br0">
      <inkml:brushProperty name="width" value="0.05" units="cm"/>
      <inkml:brushProperty name="height" value="0.05" units="cm"/>
    </inkml:brush>
  </inkml:definitions>
  <inkml:trace contextRef="#ctx0" brushRef="#br0">145 661 24575,'-8'-10'0,"6"-7"0,-7 7 0,1-1 0,21-17 0,-9 14 0,21-8 0,-14 5 0,5 15 0,-6-14 0,9 5 0,-1 1 0,-7-6 0,5 5 0,-6 1 0,1-7 0,-3 7 0,0 0 0,-6-7 0,14 15 0,-13-15 0,13 7 0,-14-8 0,14-1 0,-13 0 0,5 1 0,-8-1 0,0 0 0,0 1 0,0-1 0,8 9 0,-6-7 0,6 7 0,-8-9 0,0 1 0,0-1 0,0 0 0,-4 1 0,-5 7 0,2-5 0,-9 14 0,6-6 0,-9 8 0,0 0 0,1 0 0,7-9 0,-5 7 0,5-6 0,-7 8 0,8-8 0,-7 6 0,7-7 0,-9 9 0,0 0 0,1 0 0,-1 0 0,9-8 0,-7 6 0,7-6 0,-9 8 0,1 0 0,-1 0 0,9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18.885"/>
    </inkml:context>
    <inkml:brush xml:id="br0">
      <inkml:brushProperty name="width" value="0.05" units="cm"/>
      <inkml:brushProperty name="height" value="0.05" units="cm"/>
    </inkml:brush>
  </inkml:definitions>
  <inkml:trace contextRef="#ctx0" brushRef="#br0">6654 1405 24575,'0'-13'0,"0"-1"0,-8 4 0,5-7 0,-13 15 0,14-14 0,-6 5 0,-1 1 0,7-6 0,-14 13 0,14-13 0,-7 6 0,9-9 0,-8 9 0,6-7 0,-15 15 0,15-15 0,-6 7 0,0 0 0,6-7 0,-7 7 0,1 0 0,6-7 0,-14 15 0,13-15 0,-13 7 0,14-9 0,-15 9 0,15-7 0,-14 15 0,14-14 0,-15 14 0,15-15 0,-6 7 0,-1-9 0,-1 9 0,0-7 0,-7 15 0,15-14 0,-14 14 0,5-7 0,1 1 0,-7 6 0,15-14 0,-14 13 0,14-13 0,-15 6 0,7-1 0,-1-5 0,-5 14 0,14-15 0,-15 15 0,15-15 0,-14 15 0,14-14 0,-15 14 0,15-15 0,-15 15 0,15-14 0,-14 13 0,5-5 0,1 0 0,-6-2 0,5-1 0,1-5 0,-7 14 0,15-15 0,-14 15 0,5-15 0,-7 15 0,7-14 0,-5 14 0,14-15 0,-15 15 0,7-6 0,-1 0 0,-5 6 0,14-15 0,-15 15 0,7-6 0,-9 8 0,9-9 0,-7 7 0,7-14 0,0 5 0,-7 1 0,7 2 0,-9 8 0,1 0 0,7-9 0,-5-1 0,5 0 0,1-7 0,-7 15 0,7-14 0,-8 14 0,-1-7 0,0 9 0,9-8 0,-7 6 0,7-15 0,-9 15 0,1-6 0,-1 8 0,9-8 0,-7 6 0,7-15 0,-9 15 0,1-6 0,-1 8 0,0 0 0,9-8 0,2-3 0,0 1 0,-3 2 0,-7 8 0,-1 0 0,0 0 0,1 0-1028,7-9 1028,3-1 0,0 0 0,-3 1 0,1 1 0,-6 6 0,5-6 0,1-1 0,-7 7 0,7-6 1028,-9 8-1028,1 0 0,7-8 0,-5 6 0,6-7 0,-9 9 0,0 0 0,9-8 0,-7 6 0,7-6 0,-9 8 0,1 0 0,-1 0 0,9-8 0,-7 5 0,7-5 0,-9 8 0,1 0 0,-1 0 0,0 0 0,9-8 0,-6 6 0,5-6 0,-7 8 0,-1 0 0,9-9 0,-7 7 0,7-6 0,-9 8 0,0 0 0,1 0 0,-1 0 0,1 0 0,-1 0 0,9-8 0,-7 6 0,7-7 0,-9 9 0,1-8 0,-1 6 0,0-6 0,1 8 0,-1 0 0,0 0 0,1-9 0,-1 7 0,1-6 0,-1 8 0,0 0 0,1 0 0,7-8 0,-5 6 0,5-7 0,-7 9 0,7-8 0,-5 6 0,6-6 0,-9 8 0,0 0 0,1 0 0,-1 0 0,0 0 0,1 0 0,-1 0 0,1 0 0,-1 0 0,0 0 0,1 0 0,-1 0 0,1 0 0,7-8 0,-5 6 0,5-7 0,-7 9 0,-1 0 0,0 0 0,1 0 0,-1 0 0,1 0 0,-1 0 0,0 0 0,1 0 0,-1 0 0,0 0 0,1 0 0,-1 0 0,1 0 0,-1 0 0,0 0 0,1 0 0,-1 0 0,0 0 0,1 0 0,-1 0 0,1 0 0,-1 0 0,0 0 0,1 0 0,-1 0 0,1 0 0,-1 0 0,0 0 0,1 0 0,7-8 0,-13 6 0,11-6 0,-14 8 0,9 0 0,-1 0 0,0 0 0,1 0 0,-1 0 0,0 0 0,1 0 0,-1 0 0,1-9 0,-1 7 0,0-6 0,1 8 0,-1 0 0,1 0 0,-12 0 0,9 0 0,-9 0 0,12 0 0,-1 0 0,1 0 0,-1 0 0,0 0 0,1 0 0,-1 0 0,0 0 0,1 0 0,-1 0 0,1 0 0,-1 0 0,0 0 0,1 0 0,-1 0 0,1 0 0,-9 0 0,6 0 0,2-8 0,3 6 0,5-7 0,-7 9 0,-1 0 0,1 0 0,-1 0 0,0 0 0,1 0 0,-1 0 0,0 0 0,1 0 0,-1 0 0,1 0 0,-1 0 0,0 0 0,1 0 0,-1 0 0,0 0 0,9 4 0,-6-3 0,5 3 0,-7-4 0,-1 8 0,0-6 0,1 6 0,-1-8 0,1 0 0,-1 0 0,0 0 0,1 0-1504,7 9 1504,-5-7 0,5 6 0,-7-8 0,-1 0 0,1 0 0,-1 0 0,0 8 0,1-6 1504,-1 6-1504,0-8 0,1 0 0,-1 0 0,1 0 0,-1 0 0,0 0 0,1 0 0,-1 0 0,0 0 0,1 0 0,-1 8 0,1-5 0,-1 5 0,0-8 0,1 8 0,-1-6 0,1 6 0,-1-8 0,0 0 0,1 0 0,-1 8 0,0-5 0,1 5 0,-1-8 0,1 0 0,-1 0 0,9 8 0,-7-6 0,7 6 0,-9-8 0,0 8 0,1-6 0,-1 7 0,1-9 0,-1 0 0,0 0 0,1 0 0,-1 0 0,1 0 0,-1 0 0,0 0 0,1 0 0,-1 0 0,9 8 0,-7-6 0,7 6 0,-9-8 0,1 0 0,-1 0 0,0 0 0,9 8 0,-7-6 0,7 7 0,-9-9 0,1 0 0,-1 0 0,1 0 0,-1 0 0,0 0 0,1 0 0,-1 0 0,9 8 0,-7-6 0,7 6 0,-9-8 0,9 8 0,-7-6 0,7 7 0,-9-9 0,1 0 0,-1 0 0,9 8 0,-7-6 0,7 6 0,-9 0 0,1-6 0,-1 15 0,0-15 0,1 6 0,-1-8 0,1 8 0,-1 3 0,0-1 0,1-2 0,-1-8 0,9 8 0,-7-6 0,7 15 0,-9-15 0,1 14 0,-1-14 0,0 7 0,1-1 0,7 2 0,-5 0 0,5-2 0,-7 1 0,-1 1 0,1 8 0,-1-7 0,9 5 0,-7-6 0,7 1 0,-1 5 0,3-6 0,0 1 0,-2-3 0,-1 0 0,3 2 0,0 9 0,-3-1 0,1 1 0,-7-9 0,15 7 0,-6-7 0,0 0 0,6 6 0,-7-5 0,9 7 0,0 1 0,0-1 0,-8-8 0,6 7 0,-6-7 0,8 9 0,0-1 0,0 1 0,-8-9 0,5 6 0,-5-5 0,8 7 0,0 1 0,0-1 0,0 1 0,-8-1 0,6 1 0,-6-1 0,8 0 0,-9-7 0,7 5 0,-6-6 0,8 9 0,-8-1 0,6 1 0,-7-1 0,1-7 0,6 5 0,-6-6 0,8 1 0,0-3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19.710"/>
    </inkml:context>
    <inkml:brush xml:id="br0">
      <inkml:brushProperty name="width" value="0.05" units="cm"/>
      <inkml:brushProperty name="height" value="0.05" units="cm"/>
    </inkml:brush>
  </inkml:definitions>
  <inkml:trace contextRef="#ctx0" brushRef="#br0">1 1 24575,'3'5'0,"-2"7"0,11-10 0,-10 14 0,15-14 0,-15 15 0,14-15 0,-14 14 0,6-6 0,1 1 0,1-3 0,0 0 0,-2 2 0,1 9 0,-7-1 0,14-7 0,-14 5 0,6-6 0,1 1 0,-7 5 0,14-14 0,-14 14 0,15-14 0,-15 15 0,6-7 0,0 0 0,2 7 0,1-7 0,5 0 0,-14 7 0,15-15 0,-15 14 0,14-5 0,-14 7 0,15-8 0,-15 7 0,14-7 0,-14 9 0,14-9 0,6-2 0,-10-12 0,7-5 0,-2 3 0,-5-2 0,7 0 0,-3 5 0,-6-13 0,9 14 0,-9-15 0,7 15 0,-7-6 0,0 0 0,7 6 0,-7-15 0,8 15 0,-7-15 0,5 15 0,-6-14 0,9 14 0,-9-15 0,6 15 0,-5-6 0,-1 0 0,-2-3 0,0 1 0,3 2 0,-1-1 0,-2-1 0,-8-9 0,0 9 0,0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21.379"/>
    </inkml:context>
    <inkml:brush xml:id="br0">
      <inkml:brushProperty name="width" value="0.05" units="cm"/>
      <inkml:brushProperty name="height" value="0.05" units="cm"/>
    </inkml:brush>
  </inkml:definitions>
  <inkml:trace contextRef="#ctx0" brushRef="#br0">1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22.347"/>
    </inkml:context>
    <inkml:brush xml:id="br0">
      <inkml:brushProperty name="width" value="0.05" units="cm"/>
      <inkml:brushProperty name="height" value="0.05" units="cm"/>
    </inkml:brush>
  </inkml:definitions>
  <inkml:trace contextRef="#ctx0" brushRef="#br0">225 466 24575,'-8'-10'0,"6"-6"0,-7 5 0,9-7 0,0-1 0,0 0 0,0 1 0,-8 7 0,6-5 0,-6 6 0,8-9 0,4 0 0,5 9 0,-4-7 0,12 15 0,-7-6 0,0 0 0,7-3 0,-7 1 0,0-6 0,7 5 0,-7-7 0,9 7 0,-9-5 0,-2 5 0,-8-7 0,8 7 0,-6-5 0,7 5 0,-13 1 0,3-6 0,-11 13 0,10-13 0,-15 14 0,7-6 0,-1-1 0,-5 7 0,6-6 0,-9 8 0,0 0 0,1 0 0,-1 0 0,0 0 0,1 0 0,-1 0 0,1 4 0,-1 5 0,0-3 0,1 11 0,-1-7 0,0 0 0,1 7 0,7-15 0,3 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51.980"/>
    </inkml:context>
    <inkml:brush xml:id="br0">
      <inkml:brushProperty name="width" value="0.05" units="cm"/>
      <inkml:brushProperty name="height" value="0.05" units="cm"/>
    </inkml:brush>
  </inkml:definitions>
  <inkml:trace contextRef="#ctx0" brushRef="#br0">1 228 24575,'0'13'0,"3"-7"0,7 10 0,-5-5 0,4 7 0,-1-8 0,-6 7 0,6-7 0,-8 9 0,0-1 0,0 1 0,0-1 0,0 0 0,8-7 0,-6 5 0,7-6 0,-9-13 0,0 0 0,0-21 0,0 6 0,0-1 0,0 0 0,0 1 0,0-1 0,0 1 0,0-1 0,0 0 0,0 1 0,0-1 0,0 0 0,0 1 0,0-1 0,0 1 0,0-1 0,0 0 0,0 1 0,0-1 0,0 0 0,0 1 0,0-1 0,8 9 0,-6-7 0,14 15 0,-5-6 0,7 8 0,0 0 0,1 0 0,0 13 0,0-1 0,-8 11 0,5-12 0,-14 5 0,6-6 0,0 1 0,-5 5 0,13-14 0,-14 15 0,6-7 0,-8 8 0,8-7 0,3-3 0,-1 0 0,-2 2 0,-8 9 0,0-1 0,8-7 0,-6 5 0,15-6 0,-15 9 0,6-1 0,0 1 0,-6-1 0,7 1 0,-9-1 0,0 1 0,0-1 0,8-8 0,-6-5 0,6-6 0,-8-3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31.896"/>
    </inkml:context>
    <inkml:brush xml:id="br0">
      <inkml:brushProperty name="width" value="0.05" units="cm"/>
      <inkml:brushProperty name="height" value="0.05" units="cm"/>
    </inkml:brush>
  </inkml:definitions>
  <inkml:trace contextRef="#ctx0" brushRef="#br0">8606 2086 24575,'0'-18'0,"0"-1"0,0 1 0,0-1 0,0 0 0,0 1 0,0-1 0,-4 9 0,3-7 0,-11 7 0,10-9 0,-6 1 0,-1 7 0,7-5 0,-14 5 0,14-7 0,-15-1 0,15 1 0,-15 7 0,15-5 0,-6 5 0,0-7 0,6-1 0,-15 0 0,15 1 0,-6-1 0,0 9 0,6-7 0,-15 7 0,15-9 0,-6 1 0,-1 7 0,7-5 0,-6 5 0,0 1 0,6-6 0,-7 5 0,1 1 0,6-7 0,-6 7 0,8-9 0,-9 9 0,7-7 0,-6 7 0,0 0 0,6-7 0,-15 7 0,15-9 0,-14 1 0,14-1 0,-15 9 0,15-7 0,-6 7 0,-1-1 0,-1-5 0,0 6 0,-7-9 0,15 0 0,-14 9 0,13-7 0,-13 15 0,14-14 0,-15 14 0,15-15 0,-14 15 0,14-14 0,-15 13 0,15-13 0,-15 14 0,15-15 0,-14 15 0,5-6 0,1 0 0,2-3 0,0 1 0,-3-7 0,1 7 0,-7 0 0,7 1 0,0 1 0,1-2 0,1-1 0,-2 3 0,-1 0 0,-5-2 0,5-1 0,-7 3 0,8 0 0,-7 6 0,15-15 0,-15 15 0,7-6 0,0-1 0,1-1 0,1 0 0,-2 1 0,-9 9 0,9-8 0,2-2 0,-1 0 0,-1 1 0,-9 9 0,9-8 0,-7 6 0,15-15 0,-14 15 0,5-6 0,-7 8 0,-1 0 0,9-8 0,-7 6 0,15-15 0,-14 15 0,5-6 0,1-1 0,-7 7 0,7-6 0,-9 8 0,9-8 0,-6 6 0,5-6 0,1-1 0,-7 7 0,7-6 0,0 0 0,-7 6 0,7-7 0,-1 1 0,-5 6 0,6-6 0,-9 8 0,9-9 0,-7 7 0,7-6 0,-9 8 0,0 0 0,1 0 0,-1 0 0,9-8 0,-7 6 0,7-7 0,-9 9 0,9-8 0,-7 6 0,7-6 0,-9 8 0,1 0 0,7-8 0,-5 5 0,6-5 0,-1 0 0,-5 6 0,5-6 0,-7 8 0,-1 0 0,9-9 0,-7 7 0,7-6 0,-9 8 0,9-8 0,-7 6 0,7-7 0,-9 9 0,1 0 0,-1 0 0,1-8 0,-1 6 0,0-6 0,1 8 0,7-9 0,-5 7 0,5-6 0,-7 8 0,-1 0 0,9-8 0,-7 6 0,7-7 0,-9 9 0,1 0 0,7-8 0,-5 6 0,5-6 0,-7 8 0,-1 0 0,9-8 0,-7 6 0,7-7 0,-9 9 0,1 0 0,-1 0 0,9-8 0,-7 6 0,7-6 0,-9-1 0,1 7 0,-1-6 0,0 8 0,1 0 0,7-8 0,-5 6 0,6-7 0,-1 1 0,-5 6 0,5-6 0,-7 8 0,-1 0 0,0 0 0,9-9 0,-6 7 0,5-6 0,1 0 0,-7 6 0,7-6 0,-9 8 0,1 0 0,7-9 0,-5 7 0,5-6 0,-7 8 0,7-8 0,-5 6 0,6-7 0,-9 9 0,9-8 0,-7 6 0,7-6 0,-9 8 0,0 0 0,9-9 0,-6 7 0,5-6 0,-7 8 0,-1 0 0,9-8 0,-7 6 0,7-7 0,-1 1 0,-5 6 0,6-6 0,-9 8 0,0 0 0,1 0 0,7-8 0,-5 5 0,5-5 0,-7 8 0,-1 0 0,1 0 0,-1 0 0,9-8 0,-7 6 0,7-6 0,-9 8 0,0 0 0,1 0 0,-1-9 0,1 7 0,-1-6 0,0 8 0,1 0 0,-1 0 0,0 0 0,9-8 0,-6 6 0,5-7 0,-7 9 0,-1 0 0,0 0 0,9-8 0,-7 6 0,7-6 0,-8 8 0,-1 0 0,0 0 0,1 0 0,-1 0 0,0 0 0,1 0 0,7-9 0,-5 7 0,6-6 0,-9 8 0,0 0 0,1 0 0,-1 0 0,0 0 0,1 0 0,7-8 0,-5 6 0,6-7 0,-9 9 0,0 0 0,1 0 0,-1 0 0,0 0 0,1 0 0,-1 0 0,1 0 0,-1 0 0,0 0 0,1 0 0,7-8 0,-5 6 0,6-6 0,-9 8 0,0 0 0,1 0 0,-1 0 0,0 0 0,1 0 0,-1 0 0,1 0 0,-1 0 0,0 0 0,1 0 0,-1 0 0,0 0 0,1 0 0,7-8 0,-5 5 0,6-5 0,-9 8 0,0 0 0,1 0 0,-1 0 0,1 0 0,-1 0 0,0 0 0,1 0 0,-1 0 0,0 0 0,1 0 0,-1 0 0,1 0 0,-1 0 0,0 0 0,1 0 0,-1 0 0,0 0 0,9-8 0,-6 6 0,5-6 0,-7 8 0,-1 0 0,0 0 0,1 0 0,-1 0 0,0 0 0,1 0 0,-1 0 0,1 0 0,-1 0 0,0 0 0,1 0 0,-12 0 0,9 0 0,-8 0-426,10 0 426,0 0 0,1 0 0,-1 0 0,1 0 0,-1 0 0,0 0 0,1 0 0,7-9 0,-5 7 0,5-6 0,-7 8 0,-1 0 0,1 0 0,-1 0 0,0 0 0,1 0 0,-1 0 0,1 0 0,-1 0 0,0 0 0,1 0 0,-1 0 0,0 0 0,1 0 0,-1 0 0,1 0 0,-1 0 0,0 0 0,1 0 0,-1 0 0,0 0 0,1 0 426,-1 0-426,1 0 0,-1 0 0,0 0 0,1 0 0,-1 0 0,0 0 0,1 0 0,-1 0 0,1 0 0,-1 0 0,0 0 0,1 0 0,-1 0 0,1 0 0,-1 0 0,0 0 0,1 0 0,-1 0 0,0 0 0,1 0 0,-1 0 0,1 0-1215,-1 0 1215,9 4 0,-7-3 0,7 2 0,-9 6 0,0-7 0,1 6 0,-1-8 0,1 0 0,-1 0 0,0 0 0,1 0 0,-1 0 0,0 8 0,1-6 0,-1 6 0,1-8 0,-1 0 0,0 9 0,1-7 0,-1 6 1215,1-8-1215,-1 0 0,0 0 0,9 8 0,-7-6 0,7 6 0,-9 1 0,1-7 0,-1 14 0,1-14 0,-1 15 0,0-15 0,1 14 0,-1-14 0,9 14 0,-7-13 0,7 5 0,0 0 0,-7-6 0,7 6 0,-9 0 0,0-6 0,1 15 0,-1-7 0,1 0 0,-1 7 0,0-15 0,1 14 0,-1-14 0,0 15 0,1-15 0,-1 14 0,1-14 0,-1 15 0,0-15 0,1 14 0,-1-14 0,-8 15 0,6-15 0,-5 6 0,15 0 0,-5-6 0,-3 15 0,-2-7 0,-6 0 0,9-1 0,8-1 0,-7-6 0,15 14 0,-15-14 0,7 6 0,-9-8 0,9 9 0,2 1 0,-1 0 0,-1-2 0,-19-8 0,16 9 0,-6 1 0,10 0 0,-1-2 0,-9-8 0,1 0 0,7 9 0,3 1 0,0 0 0,-2-2 0,-9-8 0,9 9 0,-7-7 0,7 14 0,-20-4 0,9 6 0,-8-6 0,10 4 0,0-14 0,1 15 0,-9-7 0,6 0 0,3 7 0,1-15 0,7 14 0,-9-14 0,9 15 0,-7-15 0,15 14 0,-14-14 0,5 15 0,-7-15 0,7 14 0,-5-14 0,14 15 0,-15-15 0,7 14 0,-1-5 0,-5-1 0,14 6 0,-15-14 0,15 15 0,-14-7 0,5 8 0,1 1 0,-7-9 0,7 7 0,0-7 0,-7 0 0,15 7 0,-14-7 0,13 8 0,-13 1 0,6-1 0,-1 1 0,-5-1 0,14 1 0,-15-9 0,15 6 0,-15-5 0,7 7 0,0 1 0,-7-1 0,15 1 0,-14-1 0,13 1 0,-13-1 0,14 1 0,-15-1 0,15 1 0,-14-1 0,14 1 0,-7-1 0,1-8 0,6 7 0,-15-15 0,15 14 0,-6-5 0,8 7 0,0 0 0,-8 1 0,-3-9 0,1 7 0,2-7 0,0 0 0,6 7 0,-15-7 0,15 8 0,-6 1 0,8-1 0,-9-7 0,-1 5 0,0-6 0,1 9 0,9-1 0,0 1 0,-8-9 0,6 6 0,-15-5 0,15 7 0,-6 1 0,8-1 0,-8-8 0,6 7 0,-15-7 0,15 9 0,-6-1 0,8 1 0,-8-9 0,6 6 0,-15-5 0,15 7 0,-15-8 0,15 7 0,-6-7 0,0 0 0,6 7 0,-7-7 0,1 0 0,6 7 0,-6-7 0,8 8 0,-8-7 0,5-16 0,-5-7 0,8-12 0,0 6 0,-8 7 0,6-5 0,-6 5 0,8-7 0,-9-1 0,7 1 0,-6-1 0,8 0 0,-8 9 0,6-7 0,-7 7 0,9-9 0,-8 9 0,6-6 0,-6 5 0,8-7 0,0-1 0,0 0 0,0 1 0,-9 7 0,7-5 0,-6 6 0,8-9 0,0 0 0,0 1 0,-8 7 0,6-5 0,-3 14 0,14-7 0,5 9 0,5 0 0,-9 14 0,7-3 0,-15 13 0,6-6 0,0-7 0,-6 5 0,6-6 0,1 9 0,-7-1 0,6 1 0,0-9 0,-6 6 0,6-5 0,0 7 0,-5 1 0,13-9 0,-14 6 0,6-5 0,0 7 0,-5 1 0,13-1 0,-14 1 0,25 0 0,-22 0 0,22-7 0,-25 4 0,15-14 0,-15 15 0,14-15 0,-6 6 0,9-8 0,-1 0 0,1 0 0,-1 0 0,1 0 0,-1 0 0,-7-4 0,5-5 0,-6 3 0,9-11 0,-1 7 0,1 0 0,-9-7 0,6 15 0,-14-14 0,15 13 0,-15-13 0,14 6 0,-14-9 0,15 0 0,-15 1 0,14-1 0,-14 0 0,7 1 0,-1 7 0,-6 3 0,6 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32.393"/>
    </inkml:context>
    <inkml:brush xml:id="br0">
      <inkml:brushProperty name="width" value="0.05" units="cm"/>
      <inkml:brushProperty name="height" value="0.05" units="cm"/>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33.015"/>
    </inkml:context>
    <inkml:brush xml:id="br0">
      <inkml:brushProperty name="width" value="0.05" units="cm"/>
      <inkml:brushProperty name="height" value="0.05" units="cm"/>
    </inkml:brush>
  </inkml:definitions>
  <inkml:trace contextRef="#ctx0" brushRef="#br0">319 782 24575,'-11'-8'0,"3"-2"0,8-9 0,0 0 0,0 1 0,0-1 0,4 9 0,5-7 0,-3 7 0,10-1 0,-5-5 0,7 6 0,1-9 0,-1 0 0,0 9 0,-7-7 0,5 15 0,-14-14 0,15 5 0,-15-7 0,14 8 0,-14-7 0,6 7 0,1-9 0,-7 0 0,14 9 0,-14-7 0,6 7 0,-8-8 0,0-1 0,0 0 0,0 1 0,0-1 0,0 0 0,0 1 0,-3 7 0,2-5 0,-11 14 0,9-15 0,-13 15 0,14-14 0,-6 5 0,-1 1 0,7-7 0,-14 15 0,14-14 0,-15 5 0,7 1 0,-1-6 0,-5 5 0,5 1 0,-7 2 0,8-1 0,1-1 0,1 0 0,-2 1 0,-1 1 0,-5 6 0,5-6 0,-7 8 0,-1 0 0,9-9 0,-7 7 0,7-6 0,-9 8 0,1 0 0,-1 0 0,0 0 0,1 0 0,-1 0 0,1 0 0,-1 0 0,0 0 0,1 0 0,-1 0 0,9 4 0,1-3 0,9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36.943"/>
    </inkml:context>
    <inkml:brush xml:id="br0">
      <inkml:brushProperty name="width" value="0.05" units="cm"/>
      <inkml:brushProperty name="height" value="0.05" units="cm"/>
    </inkml:brush>
  </inkml:definitions>
  <inkml:trace contextRef="#ctx0" brushRef="#br0">299 549 24575,'-11'-8'0,"-5"6"0,6-6 0,-9 8 0,0 0 0,1 0 0,7-9 0,-5 7 0,5-6 0,-7 8 0,-1 0 0,1 0 0,-1 0 0,9 4 0,-7-3 0,15 11 0,-15-10 0,15 14 0,-14-6 0,14 9 0,-6-1 0,-1 1 0,7-1 0,-6 1 0,8-1 0,0 1 0,0-1 0,0 1 0,0-1 0,0 1 0,4-9 0,5 6 0,-3-5 0,10-1 0,-14 6 0,15-14 0,-15 15 0,14-7 0,-6 0 0,1 7 0,5-15 0,-14 14 0,14-14 0,-5 7 0,-1-1 0,6-6 0,-5 6 0,7-8 0,1 0 0,-9-4 0,-2-5 0,0 3 0,3-2 0,-1 0 0,-2-3 0,0 1 0,3-7 0,-1 7 0,6-9 0,-14 1 0,15 7 0,-15-5 0,6 6 0,-8-9 0,0 0 0,8 9 0,-6-7 0,7 7 0,-9-9 0,8 9 0,-6-6 0,6 5 0,-8-7 0,0-1 0,0 0 0,0 1 0,0-1 0,0 1 0,0-1 0,0 0 0,0-10 0,0 8 0,0-9 0,0 12 0,0-1 0,0 0 0,0 1 0,0-1 0,-4 0 0,3 1 0,-12 8 0,11-7 0,-6 7 0,8-9 0,-8 9 0,6-7 0,-15 15 0,15-15 0,-6 7 0,0 0 0,5-7 0,-13 15 0,14-14 0,-6 5 0,-1 1 0,7-7 0,-14 15 0,14-14 0,-7 5 0,1 1 0,-2 2 0,-1 0 0,3-3 0,0 1 0,6 2 0,-7 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37.820"/>
    </inkml:context>
    <inkml:brush xml:id="br0">
      <inkml:brushProperty name="width" value="0.05" units="cm"/>
      <inkml:brushProperty name="height" value="0.05" units="cm"/>
    </inkml:brush>
  </inkml:definitions>
  <inkml:trace contextRef="#ctx0" brushRef="#br0">0 158 24575,'0'19'0,"9"-9"0,1-2 0,8 1 0,1-7 0,-1 6 0,1-8 0,-1 0 0,-7-4 0,5 3 0,-6-3 0,1-4 0,5 6 0,-6-6 0,1-1 0,5-1 0,-14-8 0,14 7 0,-14-5 0,7 5 0,-9-7 0,0-1 0,0 0 0,0 1 0,8 7 0,-6-5 0,2 14 0,-13-6 0,-5 8 0,-5 0 0,1 0 0,7 12 0,3-1 0,8 11 0,0-4 0,-8 1 0,6-1 0,-6 1 0,8-1 0,0 1 0,0-1 0,0 1 0,0-1 0,0 1 0,0-1 0,0 1 0,0-1 0,0 1 0,0-1 0,3-8 0,6-1 0,-3-1 0,11-6 0,-15 14 0,14-14 0,-14 15 0,15-15 0,-15 14 0,14-14 0,-6 7 0,1-1 0,5-6 0,-6 14 0,9-14 0,-1 7 0,1-9 0,-1 0 0,1 0 0,-9 8 0,6-6 0,-5 6 0,7-8 0,1 0 0,-1 0 0,1 0 0,-1 0 0,-8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1:38.589"/>
    </inkml:context>
    <inkml:brush xml:id="br0">
      <inkml:brushProperty name="width" value="0.05" units="cm"/>
      <inkml:brushProperty name="height" value="0.05" units="cm"/>
    </inkml:brush>
  </inkml:definitions>
  <inkml:trace contextRef="#ctx0" brushRef="#br0">177 57 24575,'0'-19'0,"-4"9"0,-5-7 0,-5 15 0,-5-6 0,0 8 0,1 0 0,-1 0 0,1 0 0,-1 0 0,9 3 0,1 7 0,1-5 0,6 12 0,-6-7 0,8 9 0,0-1 0,0 0 0,0 1 0,0-1 0,0 1 0,0-1 0,3-7 0,-2 5 0,3-6 0,-4 9 0,8-9 0,-6 7 0,15-15 0,-15 14 0,6-6 0,0 1 0,-6 5 0,7-6 0,-1 1 0,-6 5 0,14-14 0,-14 14 0,15-5 0,-15 7 0,14-7 0,-5-3 0,-1 0 0,6-6 0,-14 14 0,15-14 0,-7 7 0,8-9 0,1 0 0,-9 8 0,7-6 0,-7 6 0,8-8 0,-7 0 0,-3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4:26.869"/>
    </inkml:context>
    <inkml:brush xml:id="br0">
      <inkml:brushProperty name="width" value="0.05" units="cm"/>
      <inkml:brushProperty name="height" value="0.05" units="cm"/>
    </inkml:brush>
  </inkml:definitions>
  <inkml:trace contextRef="#ctx0" brushRef="#br0">30 138 24575,'0'13'0,"0"1"0,0 4 0,0 17 0,0-12-852,0 12 852,0-17 0,0 33 0,0-16-1499,0 19 1499,0-28-645,0 42 645,0-37-1589,0 37 1589,0-50 0,0 25 0,0-18 0,0 18-127,0-24 127,0-1 1374,8 17-1374,-6-12 0,6 12 632,-8-9-632,0-5 1778,0 5-1778,9-15 794,-7 5-794,25-14 134,-14 6-134,16-8 0,-10 0 0,-1 0 0,1 0 0,7 0 0,-5 0 0,5 0 0,-7 0 0,-1 0 0,1 0 0,-1 0 0,1 0 0,-1 0-1996,1 0 1996,-1 0 0,1 0-1064,-9-3 1064,7 2 0,-7-3 0,8 4 0,1 0 0,-1 0 0,1 0 0,-1 0 0,1-8 0,7 6 0,-5-7-345,6 9 345,-9 0 0,1 0 0,-1 0 0,1 0 0,-1 0 0,1 0 0,-1 0 0,1 0 1844,-1 0-1844,0 0 0,1 0 0,-1 0 0,1 0 0,-1 0 1155,1 0-1155,-1 0 0,1 0 0,-1 0 0,1 0 0,-1 0 406,1 0-406,-1 0 0,-7-8 0,5 6 0,-14-15 0,6 7 0,-8-9 0,0 1 0,0-1 0,0 1 0,0-1 0,0 0 0,0 1 0,0-1 0,0 0 0,0 1-2152,0-1 2152,0 1 0,0-1 0,0 0 0,0 1 0,0-1 0,0 0 0,0 1 0,0-1 0,0 1 0,0-1 0,0 0 0,0 1 0,0-1 0,0 0 0,0 1 0,0-1 0,0 1-103,0-1 103,0 0 0,-4 9 0,4-7 0,-4 7 0,4-8 0,0-1 0,0 0 0,0 1 0,0-1 0,0 0 0,0 1 0,0-1 2139,0 1-2139,0-1 116,0 0-116,-9 9 0,7-7 0,-6 7 0,8-9 0,0 1 0,-8 7 0,6-5 0,-15 14 0,7-6 0,-1-1 0,-5 7 0,6-6 0,-9 8 0,0 0 0,-8 0 0,7 0 0,-7 0 0,8 0 0,1 0 0,-1 0 0,0 0 0,1 0 0,-1 0 0,1 0 0,-1 0 0,0 0 0,1 0 0,-1 0 0,0 0 0,1 0-2183,-1 0 2183,1 0 0,-1 0 0,0 0 0,1 0 0,-1 0-972,9 4 972,-7-3 0,7 2 0,-9-3 0,1 0 0,-1 0 0,0 0 0,1 9 0,-1-7 0,0 6 0,1-8 0,-1 0 0,1 0 0,-1 0 0,0 0 0,1 0 0,-1 0 0,1 0 0,-1 0 0,0 0 0,1 0 0,-1 0 2067,0 0-2067,9 8 0,-6-6 1088,5 6-1088,-7-8 0,-1 0 0,0 0 0,9 0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4:28.620"/>
    </inkml:context>
    <inkml:brush xml:id="br0">
      <inkml:brushProperty name="width" value="0.05" units="cm"/>
      <inkml:brushProperty name="height" value="0.05" units="cm"/>
    </inkml:brush>
  </inkml:definitions>
  <inkml:trace contextRef="#ctx0" brushRef="#br0">0 296 24575,'0'12'0,"8"3"0,-5 3 0,5 0 0,-8 1 0,0-1 0,0 1 0,0-1 0,0 1 0,0-1-2623,0 1 2623,0-1 0,0 1 0,0-1 0,0 1 0,0-1 0,0 1 0,0-1 0,0 1 0,0-1 0,0 1 0,0-1 0,0 1 0,0-1 0,0 1 0,0-1 0,0 1 0,0-1 0,0 1 0,0-1 0,0 1 0,0-1 0,0 1 0,0-1 544,0 0-544,0 1 0,0-1 0,0 1 0,0-1 0,0 1 0,0-1 0,0 1 0,0-1 0,0 1 0,0-1 0,0 1 0,0-1 0,0 1 1992,0-1-1992,8-7 87,2-3-87,9-8 0,-1 0 0,1 0 0,-1 0 0,1 0 0,-1 0 0,1 0 0,-1 0 0,1 0 0,-1 0 0,1 0 0,-1 0 0,1 0 0,-1 0 0,0 0 0,1 0 0,-1 0 0,1 0 0,-1 0 0,1 0 0,-1 0 0,1 0 0,-1 0 0,1 0 0,-1 0 0,1 0 0,-1 0 0,1 0 0,-1 0 0,1 0 0,-1 0 0,1 0 0,-1 0 0,1 0 0,-1 0 0,1 0 0,-1 0 0,1 0 0,-1 0 0,1 0 0,-1 0 0,1 0 0,-1 0 0,1 0 0,-1 0 0,0 0 0,1 0 0,-1 0 0,1 0 0,-1 0 0,1 0 0,-1 0 0,1 0 0,-1 0 0,1 0 0,-1 0 0,-7-4 0,5 3 0,-6-3 0,9 4 0,-1 0 0,1 0 0,-1 0 0,-7-8 0,-3-2 0,-8-9 0,0 0 0,0 1 0,0-1 0,0 0 0,0 1 0,0-1 0,-4 1-2237,3-1 2237,-4 0 0,5 1 0,0-1 0,0 1 0,0-1 0,-8 0 0,6 1 0,-6-1 0,8 0-720,0-10 720,0 8 0,0-9-2328,0 12 2328,0-1 0,-9 0-1551,7 1 1551,-6-1 0,8 1 0,0-1 0,-8 0 0,6 1 0,-7-1 0,9 1-262,0-12 262,-8 17 0,6-14 0,-6 6 0,8-1 0,0-18 0,-8 19 0,6-8 0,-7 10 0,9 0 0,0 1 0,0-1 0,-8 1 0,6-1 395,-6-10-395,8-1 0,0-2 1553,0 6-1553,0 7 615,-9 9-615,7-7 2307,-6 7-2307,8-9 204,0 0-204,-8 9 672,6-6-672,-15 14 1352,7-7-1352,-9 9 0,1 0 0,-1 0 0,0 0 0,1 0 0,-1 0-1372,9 4 1372,-7-3 0,7 3 0,-9-4 0,1 0 0,-1 8 0,0-6 0,1 6 0,-1-8 0,0 0 0,1 0 0,-1 0 0,1 0 0,-1 0 0,0 0 0,1 0 0,-1 0 0,0 0 0,1 0 1372,8 8-1372,-7-6 0,7 7 0,-9-9 0,0 0 0,1 0 0,-1 0 0,1 0 0,-1 0 0,0 0 0,1 0 0,-1 0 0,0 0 0,1 0 0,-1 0 0,9 8 0,-7-6 0,7 6 0,-9-8 0,1 0 0,-1 0 0,0 0 0,9 8 0,-6-6 0,5 7 0,-7-9 0,7 0 0,3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4:30.385"/>
    </inkml:context>
    <inkml:brush xml:id="br0">
      <inkml:brushProperty name="width" value="0.05" units="cm"/>
      <inkml:brushProperty name="height" value="0.05" units="cm"/>
    </inkml:brush>
  </inkml:definitions>
  <inkml:trace contextRef="#ctx0" brushRef="#br0">46 235 24575,'18'0'0,"-7"4"0,-3 5 0,0 5 0,-6 4 0,6 1 0,-8-1 0,0 1 0,8-1 0,-5 1 0,5-1 0,-8 1 0,0-1 0,0 1 0,0-1 0,8 1 0,-6-1 0,6 1 0,-8-1-2821,0 1 2821,0-1 0,0 1 0,0-1 0,0 1 0,0-1 0,0 0 0,0 1 571,0-1-571,0 1 0,0-1 0,0 1 0,0-1 0,0 1 0,0-1 0,0 1 0,0-1 0,8 1 0,-5-1 0,5 1 0,-8-1 0,0 1 0,0-1 0,0 1 0,0-1 0,0 1 0,0-1 0,0 1 0,0-1 2143,0 1-2143,0-1 107,0 1-107,0-1 0,0 1 0,0-1 0,8-8 0,-6 7 0,6-7 0,-8 9 0,8-9 0,3-2 0,7-8 0,1 0 0,-1 0 0,1 0 0,-1 0 0,1 0 0,-1 0 0,1 0-1159,-1 0 1159,-8-4 0,7-5 0,-7 3 0,9-2 0,-1 8 0,0 0 0,12 0 0,-9-8 0,8 5-2545,-10-5 2545,-1 8 0,1 0 0,-1-8 1007,11 6-1007,-8-6 0,9 8-2332,-12 0 2332,1 0 0,-1 0 0,1 0-1603,-1 0 1603,1 0 0,-1 0 0,1 0 0,-1 0 0,1 0 0,-1 0 2100,1 0-2100,-1 0 0,0 0 0,1 0 2406,-1 0-2406,1 0 2126,-1 0-2126,1 0 0,-9-9 0,-2-1 0,-8-9 0,0 1 0,0-1 0,0 0 0,0 1 0,-4-1 0,3 1-2364,-3-1 2364,-4 0 0,6 1 0,-7-1 0,9 1 0,-8-1 0,6 0 0,-6 1 0,8-1 0,0 0 0,0 1 0,0-1 0,0 1 0,0-1 0,0 0 0,0 1 0,0-1 0,0 0 0,0 1 0,0-1 0,-8 1 0,5-1 0,-5 0 0,8-10 0,-8-3 0,6 0-3169,-6 2 3169,-1 12 0,7-1-1611,-6 1 1611,8-1 0,0 0 0,0-10 0,-10-3 0,8 0 0,-8 2-1784,10 12 1784,0-1 0,0 1 628,0-1-628,-8 9 0,6-7 0,-6 7 0,8-9 0,0 1 0,0-1 2454,0 0-2454,-8 1 1768,5-1-1768,-5 0 2534,8 1-2534,-8 7 1367,-2 3-1367,-9 8 0,0 0 0,1 0 0,-1 0 0,0 0 0,1 0 0,-1 0 0,1 0 0,-1 0 0,0 0 0,1 0 0,-1 0 0,1 0-1988,-1 0 1988,0 0 0,1 0 0,-1 0 0,0 0 0,1 0 0,-1 0 0,1 0 0,-1 0 0,0 4 0,1-3 0,-1 3 0,0-4 0,1 0 0,-1 0 0,1 0 0,-1 0 0,0 0 0,1 0-96,-1 0 96,0 0 0,1 0 0,-1 9 0,1-7 0,-1 6 0,0-8 0,1 0 0,-1 0 0,1 0 0,-1 0 2153,0 0-2153,1 0 27,-1 0 0,9 0 0,1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4:50.757"/>
    </inkml:context>
    <inkml:brush xml:id="br0">
      <inkml:brushProperty name="width" value="0.05" units="cm"/>
      <inkml:brushProperty name="height" value="0.05" units="cm"/>
      <inkml:brushProperty name="color" value="#E71224"/>
    </inkml:brush>
  </inkml:definitions>
  <inkml:trace contextRef="#ctx0" brushRef="#br0">214 198 24575,'-13'0'0,"-1"0"0,-5 0 0,1 0 0,-1 0 0,0 0 0,1 0 0,7-9 0,-5 7 0,6-6 0,3 8 0,8 0 0,5 4 0,10-3 0,-6 2 0,9-3 0,-1 0 0,1 0 0,-1 0 0,1 0 0,-1 0 0,1-3 0,-1-7 0,1 4 0,-1-10 0,1 6 0,-1-1 0,1 3 0,-9 0 0,6 6 0,-5-7 0,7 9 0,-8-8 0,7 6 0,-7-6 0,0 11 0,-1 7 0,-9 4 0,0 4 0,0 1 0,0-1 0,0 1 0,0-1 0,0 1 0,-5-1 0,4 1 0,-11-9 0,10 6 0,-6-6 0,8 9 0,-9-1 0,7 1 0,-14-1 0,5 1 0,1-1 0,-7-7 0,7-3 0,0-12 0,1-5 0,9-5 0,0-5 0,0 0 0,0 1 0,4 7 0,5 3 0,-3 0 0,11 6 0,-7-6 0,0-1 0,7 7 0,-15 7 0,6 7 0,-8 11 0,0-4 0,-4-9 0,3 7 0,-11-7 0,10 8 0,-15 1 0,15-1 0,-14 1 0,14-1 0,-15-7 0,15 5 0,-6-6 0,-1 0 0,7 7 0,-14-15 0,14 14 0,-6-17 0,8 0 0,0-14 0,0-3 0,0-1 0,3 9-692,6 2 692,-3-1 0,2-1 0,1 0 0,1-7 0,0 7 0,7-1 0,-15-5 0,14 14 0,-14-15 0,15 15 0,-15-14 0,14 14 0,-14-15 0,15 15 0,-15-15 692,14 15-692,-6-14 0,9 5 0,-1-7 0,1 7 0,-9-5 0,6 14 0,-5-15 0,7 15 0,-8-2 0,-1 13 0,-9 5 0,0 4 0,0 1 0,0-1 0,0 1 0,0-1-1202,-4-7 1202,3 5 0,-11-6 0,10 9 0,-6-1 0,-1 1 0,-1-1 0,0 1 0,-7-1 0,7 1 0,-1-1 0,3 1 0,8-1 0,-8-8 0,-3 7 0,1-7 1202,-6 9-1202,13-1 0,-13-8 0,14-5 0,-6-15 0,11 5 0,-2-12 0,11 15 0,-10-15 0,15 7 0,-15-9 0,6 1 0,0 7 0,-6-5 0,15 14 0,-15-15 0,14 7 0,-14-9 0,15 9 0,-15-7 0,6 7 0,0 0 0,-6-7 0,15 7 0,-15-9 0,14 9 0,-14-7 0,15 7 0,-7-9 0,8 1 0,1 7 0,-9 7 0,-2 13 0,-8 5 0,0 5 0,0-1 0,0 1 0,0-1 0,0 0 0,0 1 0,0-1 0,0 1 0,-4-1 0,-5 1 0,3-1 0,-3 1 0,9-1 0,-8 1 0,6-1 0,-6 1 0,8-1 0,-9 1 0,7-1 0,-14 1 0,14-1 0,-7 1 0,9-1 0,-8-8 0,6 7 0,-6-19 0,8 1 0,0-13 0,0-5 0,4 9 0,5-7 0,-4 7 0,12 0 0,-15-7 0,14 7 0,-5-9 0,-1 1 0,6 7 0,-14-5 0,15 14 0,-7-15 0,9 15 0,-9-2 0,-2 13 0,-8 5 0,0 4 0,0 1 0,0-1 0,0 1 0,0-1 0,0 1 0,0-1 0,0 1 0,0-1 0,0 1 0,-4-1 0,3 1 0,-3-1 0,-5-8 0,7-5 0,-6-15 0,8-4 0,0-4 0,0-1 0,4 9 0,-3-7 0,11 7 0,-10-9 0,6 1 0,0-1 0,-6 0 0,15 9 0,-15 5 0,6 15 0,-12-5 0,3 12 0,-11-15 0,10 14 0,-14-14 0,13 15 0,-13-15 0,6 14 0,-9-5 0,0-1 0,1 6 0,-1-14 0,0 15 0,1-15 0,-1 14 0,1-14 0,7 15-1497,-5-15 1497,5 6 0,-7-8 0,-1 8-339,0-6 339,1 15 0,-1-15 0,1 6 0,7 0 0,-5-6 0,5 6 0,-7-8 0,-1 9 1470,1-7-1470,-1 6 366,0-8-366,1 0 0,7-4 0,3-5 0,8-5 0,0-5 0,0 1 0,0-1 0,0 0 0,0 1 0,0-1 0,0 0 0,0 1 0,0-1 0,0 1 0,12-9 0,-9 6 0,18 2 0,-19 3 0,6 5 0,0 1 0,-5-6 0,5 5 0,0 1 0,-6-7 0,6 7 0,0 0 0,3-7 0,-1 19 0,-2-1 0,-8 13 0,0 4 0,0 1 0,0-1 0,0 1 0,0-1 0,-4-8 0,-5-1 0,3-1 0,-10 2 0,5 0 0,1 7 0,-7-15 0,7 6 0,-8 0 0,-1-6 0,0 6 0,1-8 0,7-13 0,-5 10 0,14-19 0,-7 12 0,9-9 0,0 1 0,0-1 0,0 0 0,0 1 0,0-1 0,0-10 0,0 7 0,0-7-2684,0 10 2684,0 1 0,0-12 0,0 9 0,0-8 0,0 10-1864,0 0 1864,0 1-248,14-1 248,-11 0 0,10 0 0,-4 8 0,-7-5 0,14 14 0,-14-15 2366,15 15-2366,-7-6 2111,0 12-2111,-2 5 0,-8 5 0,0 4 0,0 1 0,0-1 0,8-8 0,-5 7 319,5-7-319,-8 9 0,0-1 0,0 1 0,0-1 0,0 1 0,0-1 0,-4 1 0,3-1 0,-4 0 0,5 1 0,-8-9 0,6 7 0,-6-7 0,-1 0 0,7-5 0,-6-15 0,8-4 0,0-4 0,0-1 0,0 0-1167,0 1 1167,4 7 0,-3-5 0,11 14 0,-10-15 0,6 7 0,0 0 0,-6-7 0,15 7 0,-15-9 0,14 0 0,-14 1 0,15-1 0,-15 1 0,14-1 0,-6 0 0,1 1-1660,5 7 1660,-14-5 0,15 5 0,-7-7 0,8-1 0,1 9 0,-1-7 0,1 7-692,-1-9 692,1 1 0,-1-1 0,1 0 0,-1 9 0,-7-6 1025,5 14-1025,-14-3 1691,6 14-1691,-8 13 0,0 7 0,0 0 169,0-2-169,0-9-1898,0 1 1898,0-1 0,-4-8-1272,3 7 1272,-11-7 0,10 8 0,-6 1 0,8-1 0,-8 12 0,6-9-2484,-15 8 2484,15-10 0,-6-1-1254,8 1 1254,-8-1 0,5 1 0,-13-1 0,14 1 0,-6-1 0,8 0 0,-9 1 826,-1 8-826,0-7 0,-7 7-708,7-17 708,-1 7 0,3-7 965,8 8-965,0 1 831,-8-9-831,6 7 585,-15-7-585,15 8 0,-14 1 0,14-1 0,-15-7 2079,15 5-2079,-15-14 1649,15 14-1649,-6-17 1315,8 0-1315,0-13 0,0-5 0,0 0 0,0 1 0,0-1 0,4 0 0,5 1-2353,-2-1 2353,1 1 0,0-1 0,-6 0 0,14 1 0,-5-9 0,-1 6 0,6-6 0,-4-2 0,7 8 0,-8-9 0,6 12 0,-15-1 0,14 0 0,-6 1-2570,1-1 2570,5 0 0,-6 1 0,1-1 0,5 1 0,-6-1 0,1 0 0,5 1 0,-6-1 0,9 0 0,-1 1 0,-7-1 0,5 1 0,-6 7-1057,1-5 1057,5 14 0,-6-15-163,9 7 163,-1-1 1862,1-5-1862,-1 14 2676,-8-3-2676,-1 14 1375,-9 5-1375,0 5 0,0-1 0,0 1 0,0-1 0,0 1 230,0 8-230,0-7 0,0 7 0,0-9 0,0 1 0,0-1 0,0 1-1195,0-1 1195,-4-8 0,-5 7 0,3-7 0,-2 9 0,8-1-1236,-9-8 1236,7 7 0,-14-7 0,14 9 0,-7-1-286,1-8 286,6 7-918,-6-7 918,-1 0 1154,7 7-1154,-14-7 0,5 9 0,1-1 0,2 0 0,0-7 0,5 5 0,-13-14 1422,14 15-1422,-6-7 1059,-1 0-1059,7-5 0,-6-15 0,8-4 0,0-4 0,0-1 0,0 0 0,0 1 0,0-1 0,0 1 0,0-1-1359,0 0 1359,4 9 0,5-15 0,-3 13 0,10-15 0,-14 8 0,15 1 0,-6-12 0,8 9 0,-8-9 0,-2 12 0,-1-1 0,2 1 0,0-1 0,7 0-447,-7 1 447,0-1 0,7 1 0,-15-1 0,14 9 0,-14-7 0,15 7 0,-7-9 0,8 0 0,-7 1 0,5 7 1327,-14 7-1327,6 13 479,-8 5-479,-4 13 0,3-7-2794,-11 7 2794,10-8 0,-7-1-194,9 0 194,-8 1 0,6-1-2056,-14 1 2056,14-1 0,-7 1 0,1-1 0,6 1 0,-6-1-728,-2 12 728,8-9 0,-16 0 0,16-5 0,-6-6 0,-1 9 0,7-1 0,-6 1 2323,0-9-2323,6 7 189,-15-7-189,15 8 0,-6 1 2293,-1-9-2293,7 7 967,-14-7-967,14 8 0,-15 1 0,7-1 0,-9-7 0,9 5 0,-7-6 0,7 1 0,-9 5 0,1-14 0,7-7 0,3-7 0,8-11 0,0 4 0,4 0 0,5 9 0,-2-7 0,9 7 0,-6-9 0,9 1 0,-1 8 0,1-7 0,-1 15 0,1-6 0,-9 11 0,-2 7 0,0-5 0,-6 12 0,7-7 0,-9 9 0,0-1 0,8-8 0,-6 7 0,6-7 0,-8 8 0,0 1 0,0-1 0,0 1 0,0-1 0,0 1 0,0-1 0,0 1 0,0-1 0,-4 1 0,-5-9 0,2 7 0,-9-15 0,14 14 0,-15-14 0,15 14 0,-14-13 0,14-9 0,-7-5 0,9-13 0,14 5 0,-3 8 0,13-6 0,-14 7 0,6 0 0,-5 1 0,-1 1 0,6-2 0,-5-1 0,-1-5 0,6 14 0,-5-15 0,7 7 0,-8 3 0,7 0 0,-15 19 0,14-10 0,-14 14 0,7-5 0,-9 7 0,0 1 0,0-1 0,0 0 0,0 1 0,0-1 0,-4-7 0,-6-3 0,5 0 0,-12 2 0,7 1 0,-9 5 0,0-14 0,1 6 0,-1-8 0,1 0 0,7-3 0,-5-7 0,14-4 0,-15 4 0,15-7 0,-15 15 0,15-14 0,-14 14 0,6-7 0,-1 1 0,3-2 0,0-1 0,-3 3 0,1 0 0,-7 6 0,7-7 0,0 1 0,-7 6 0,15-14 0,-14 14 0,5-7 0,-7 1 0,7-2 0,-5-1 0,14-5 0,-15 14 0,15-15 0,-15 15 0,15-15 0,-14 15 0,5-6 0,-7 8 0,-1 0 0,1 0 0,-1 0 0,0 0 0,1 0 0,-1 0 0,0 0 0,1 0 0,-1 0 0,1 4 0,-1-3 0,0 12 0,1-11 0,-1 6 0,1-8 0,7 8 0,-5-6 0,5 6 0,-7-8 0,-1-4 0,9-5 0,1-6 0,9-3 0,-8 7 0,6-5 0,-6 5 0,8-7 0,0-1 0,0 1 0,0-1 0,-8 9 0,5-7 0,-5 7 0,8-9 0,0 1 0,0-1 0,0 0 0,0 1 0,0-1 0,0 0 0,0 1 0,0-1 0,0 1 0,0-1 0,0 0 0,0 1 0,0-1 0,0 0 0,4 9 0,5 2 0,-3 12 0,2 5 0,-8 5 0,8-4 0,-6 6 0,15-13 0,-15 13 0,6-6 0,-8 9 0,0-1 0,0 1 0,0-1 0,0 1 0,0-1 0,0 1 0,0-1 0,0 1 0,0-1 0,0 1 0,0-1 0,0 0 0,0 1 0,-4-1 0,3 1 0,-12-1 0,11 1 0,-6-1 0,0-7 0,-3-3 0,1-12 0,2-5 0,8-5 0,0-5 0,0-8 0,0 7 0,4 1-1968,5 2 1968,-3 7 0,10-9-375,-6 1 375,0-1 0,7 9 0,-7-7 0,0 7-1234,7 0 1234,-15-7 0,14 7 0,-5-9 0,7 0 0,1 1 0,-1-1 0,1 1 1797,-1-1-1797,1 0 0,-9 13 0,-2 7 0,-8 13 0,0 4 0,0 1 0,0-1 386,0 9-386,0-7 0,0 7 0,0-9 0,0 1 0,0-1 0,0 1 0,0-1 0,0 1 0,-12-1 0,9 1 0,-9-1 0,12 1 0,-8-1 0,6 1 0,-7-1 0,1 1 0,6-1 0,-6 1 0,-1-1 0,7 1 0,-6-1 1394,0-8-1394,6 7 0,-7-7 0,9 9 0,0-1 0,-8-8 0,6 7 0,-6-7 0,-1 0 0,7 7 0,-6-7 0,0 9 0,-2-1 0,-1 1 0,3-13 0,8-7 0,0-13 0,0-5 0,4 9 0,5-7-1467,-3 7 1467,10 0 0,-14-7 0,14 15 0,-13-15 0,5 7 0,0 0 0,-6-7 0,14 7 0,-5-9 0,7 1 0,1-1 0,-1 0-593,1 1 593,-9-1 0,6 1-1821,-5 7 1821,-1-5 0,6 5 0,-5 1 0,7-7 0,-8 7 0,7 0 0,-7-7 0,0 7 0,7-1-1069,-15-5 1069,14 14 0,-14-15 0,15 15 1198,-15-14-1198,14 14 538,-6-15-538,1 7 1894,-3 3-1894,-8 8 1320,0 13-1320,0 4 0,0 1 0,0-1 0,0 1 0,0-1 0,0 1 0,0-1 0,0 1 0,0-1 0,0 1-1183,0-1 1183,-4-7 0,3 5 0,-11-6 0,10 9 0,-6-1 0,8 1 0,-8-1 0,5 1 0,-5-1-231,0 1 231,6-1 0,-6 1 0,8-1 0,-9-8 0,7 7 0,-6-7 0,8 9 0,-8-9 1168,9-2-1168,0-8 246,13 0-246,5-4 0,-9-5 0,6-5 0,-14-5 0,15 1 0,-15-1-1542,14 9 1542,-14-7-976,7 7 976,-1-1 0,-6-5 0,14 6-1482,-5-1 1482,-1-5 0,6 5 0,-5-7 0,7-1 0,1 0 0,-9 1-477,6-1 477,-5 1 0,7-1 0,0 0 0,1 1 0,-9-1-189,7 9 189,-15-7 0,14 7 859,-6-9-859,1 1 0,5 7 0,-14-5 1499,15 14-1499,-15-3 541,14 6-541,-6 19 1767,1-7-1767,-3 13 0,-8-7 0,0-1 0,0 1 0,0-1 0,0 1 0,0-1 0,0 1 0,0-1 0,0 1 0,0-13 0,0-7 0,0-13 0,0-5 0,0 1 0,0 11 0,0 8 0,0 5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52.468"/>
    </inkml:context>
    <inkml:brush xml:id="br0">
      <inkml:brushProperty name="width" value="0.05" units="cm"/>
      <inkml:brushProperty name="height" value="0.05" units="cm"/>
    </inkml:brush>
  </inkml:definitions>
  <inkml:trace contextRef="#ctx0" brushRef="#br0">252 38 24575,'-5'-8'0,"-7"6"0,10-15 0,-15 15 0,7-6 0,-9 8 0,0 0 0,1 0 0,-1 0 0,1 0 0,7 4 0,-5 5 0,5-3 0,1 10 0,-6-14 0,5 14 0,1-5 0,-7-1 0,15 6 0,-6-5 0,8 7 0,0 1 0,0-1 0,0 1 0,0-1 0,0 1 0,0-1 0,0 1 0,0-1 0,0 1 0,0-1 0,0 1 0,4-1 0,5-8 0,-3 7 0,11-15 0,-15 14 0,14-14 0,-14 15 0,15-15 0,-7 14 0,9-14 0,-1 6 0,-8 1 0,7-7 0,-7 6 0,9 0 0,-1-6 0,0 6 0,1-8 0,-1 0 0,1 0 0,-1 0 0,-7 0 0,-3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01.138"/>
    </inkml:context>
    <inkml:brush xml:id="br0">
      <inkml:brushProperty name="width" value="0.05" units="cm"/>
      <inkml:brushProperty name="height" value="0.05" units="cm"/>
      <inkml:brushProperty name="color" value="#008C3A"/>
    </inkml:brush>
  </inkml:definitions>
  <inkml:trace contextRef="#ctx0" brushRef="#br0">365 154 24575,'0'18'0,"0"1"0,-8 7 0,6-5 0,-15 6 0,7-17 0,0 23 0,-15-19 0,21 21 0,-21-8 0,14-15 0,-7 13 0,-1-15 0,9-4 0,2-7 0,8-13 0,0-13 0,36-10 0,-19 14 0,30-1 0,-28 15 0,-1 7 0,1-6 0,-1 8 0,-7 4 0,-3 5 0,-8 5 0,-4 4 0,-6 1 0,-4-1 0,3 1 0,-5-1 0,6 1 0,-1-1-646,-5 1 646,5-1 0,-7 1 0,7-1 0,3 1 0,-11 0 0,14 0 0,-22 1 0,17-2 0,-9 1 0,0-1-2313,9 1 2313,-7-9-1157,15 7 1157,-6-7 0,0 0 0,-2 7 0,-1-7 0,-7 19 0,8-16 0,-2 14 0,-4-17 533,5 1-533,1 5 2231,2-18-2231,8 1 1352,0-13-1352,0-4 0,0-1 0,3 9 0,6-7 0,-3 7 0,11-9 0,-15 1-1511,14 7 1511,-14-5 0,15 5-115,-6-18 115,8 8 0,1-9-3428,-10 12 3428,6-1 0,-5 0 0,7 1 0,1-1-757,-1 0 757,1 1 0,-1-1 0,1 9 0,-9-7 0,6 15 0,-14-14 0,15 14 0,-7-15 0,9 7 1169,-1-1-1169,-8-5 0,7 14 0,-7-15 0,9 15 96,-1-6-96,-8 12 3541,-2 5-3541,-8 5 0,-3 13 0,2-7-1996,-3 7 1996,-4-9 0,6 1-239,-7-1 239,1 1 0,6-1 0,-15 1 0,15-1 0,-6 1 0,0-1 0,6 1 0,-15-9 0,15 6 0,-6-5 0,0 7 0,5 1 0,-13-1 0,14 1-1363,-15-9 1363,15 6 2726,-6-6-2726,8 9 0,-8-9 258,6 7-258,-7-7 0,1 0 0,6 7 0,-15-7 1619,15 8-1619,-6 1 0,8-13 0,0-7 0,0-13 0,0-4 0,13-2 0,-9 2-623,17-2 623,-11 2 0,1-1 0,5 0 0,-6 1 0,1-1 0,5 1 0,-6-1 0,1 0 0,5 1 0,-6-1 0,9 1 0,-1-1 0,1 0-602,-1 1 602,-7-1 0,5 9 0,-6-7 0,9 7 0,-1-1 0,-7-5 604,5 14-604,-6-15 0,1 19 0,-3-1 621,-8 13-621,0 4 0,0 1 0,0-1 0,0 1 0,0-1 0,0 1 0,0-1 0,-4 1-1514,-6-9 1514,4 6 0,-2-5 0,8 7 0,-9-8 0,7 7 0,-14-7 0,14 9 0,-7-1 0,1 1 0,6-1 0,-14 1 0,14-1 0,-15-8 0,15 7 0,-6-7 0,-1 8 0,7 1 0,-6-1 0,0 1 0,6-1 0,-15 1 0,15-1 1514,-6-11-1514,8-8 0,0-13 0,0-5 0,0 0 0,0 1 0,0-1 0,0 1 0,0-1 0,0 0 0,0 1 0,3 7 0,7-5-1846,-5 5 1846,4-7 0,-1 8 0,-6-7 0,14 7 0,-14-9 0,15 0 0,-6-10 0,8 8 0,-7-9 0,4 12 0,-4-12 0,-2 9 0,8-8-3000,-16 10 3000,14 0 0,-5 1-2245,-1-1 2245,6 1 0,-14-1 0,15 0 0,-15 1 0,14-1 0,-5-8 0,-1 6 0,-2-5 0,-8 7 0,8 0 0,3 1 0,-1-1 0,6 0 0,-14 1-1011,7-1 1011,-1 9 0,-6-7 0,14 7 0,-14-9 0,15 9 1226,-15-7-1226,6 7 0,0 0 0,-6-7 0,15 15 2610,-15-14-2610,6 17 2719,-8 0-2719,0 13 1547,0 5-1547,0-1 0,0 9-3196,-4-7 3196,-5 7 0,3-8-2037,-10-1 2037,14 1 0,-15-1 0,15 1 0,-15-1 0,15 0 0,-14 1 0,14-1 0,-15 1 0,15 8 0,-15-7 0,15 7 0,-14-9 0,14 1 0,-15-1 0,7 1 0,0-1 0,-7 1 0,15-1 0,-6 1-353,-1-1 353,-1 1 0,0-1 0,1 1-1060,9-1 1060,-8-8 0,6 7 0,-14-7 2558,5 9-2558,1-1 0,-7 1 0,7-9 0,0 6 2189,1-17-2189,9 0 441,0-14-441,0-3 0,0-1 0,0 1 0,0-1 0,0 0 0,0 1 0,0-1 0,4 0 0,6-7 0,-4 5 927,10-6-927,-14 8 0,15 1 0,-15-1 0,14 9 0,-14-7 0,15 7 0,-15-9 0,14 9 0,-14-7 0,15 7 0,-7-9 0,8 1 0,1 7 0,-9-5 0,7 14 0,-7-15 0,8 15 0,-7-2 0,-3 13 0,-8 5 531,0 4-531,0 1 0,0-1 0,0 1-2087,0-1 2087,0 1 0,0-1 0,0 1 0,0-1 0,0 1 0,0-1 0,0 9 0,0-7 0,-4-1 0,-5-3 0,3-5 0,-2 7 0,8 1 0,-9-1 0,7 0 0,-6 1 0,8-1 0,-8 1 0,6-1 0,-15 1 0,15 8 0,-14-7 0,13 7 0,-5-9 0,8 1 0,-8-1 0,6 1-106,-6-1 106,8 1 0,0-1 0,0 1 0,0-1 0,-9-8 0,7 7 2076,-6-7-2076,8-3 117,0-8-117,0-14 0,0-3 0,0-1 0,0 1 0,0-1-1213,4 9 1213,-3-7 0,11 7 0,-10-9 0,6 1 0,0-1 0,-6 0 0,15 1 0,-15-1 0,14-8 0,-6 6-3097,1-5 3097,5 7 0,-14 0 789,14 1-789,-13-1 0,5 0 0,0 1-2572,2-1 2572,9 1 0,-9-1-1835,-2 0 1835,0 1 0,3-1 0,7 0 0,-8 1 0,7-1 0,-15 1 0,14-1 0,-14 0 0,15 1 0,-7-1 0,9 1 0,-1 7 0,-8-5 2378,7 5-2378,-7 1 0,0-7 202,7 15-202,-7-14 0,9 14 0,-9-15 2705,6 15-2705,-14-2 2607,6 13-2607,-8 5 0,0 4 0,0 1 0,0-1 0,0 1 0,0-1 0,0 1 0,0-1-2170,0 1 2170,0-1 0,0 1 0,-4-1 0,3 1 0,-11-1 0,10 0 0,-7 1 0,9-1 0,0 1 0,0-1 0,-8 9 0,6-6-2588,-14 5 2588,14-7 0,-7-1-1139,1-7 1139,6 5 0,-6-6 0,8 9 0,0-1 0,0 1 0,0-1 0,-9 1 0,7-1 0,-14 1 0,14-1 0,-7 1-88,9-1 88,0 1 0,0-1 0,-8-8 0,6 7 1745,-6-7-1745,-1 9 2673,7-1-2673,-14-8 1478,14-5-1478,-6-14 125,8-6-125,0-3 0,0-1 0,0 1 0,0-1 0,0 0-1562,13 9 1562,-10-7-101,10 7 101,-4-9 0,1 1 0,0-1 0,-2 1-1254,1 7 1254,1 3 0,0 0 0,-2-3 0,1 1 0,-7-7 0,14 15 0,-14-14-192,15 5 192,-7-7 0,8 7 0,-7-5 0,5 14 1434,-6-15-1434,9 7 101,-1 0-101,-7 5 0,-3 14 0,-8 5 0,0 5 0,0-1 0,0 1 0,0-1 0,0 1 0,0-1 0,0 1 0,0-1 1350,0 1-1350,0-1 0,0 1 0,0-1 0,0 1 0,0-1-975,-4-8 975,3 7 0,-3-7 0,4 8 0,-8 1 0,6-1 0,-6 1 0,-1-1 1199,7-11-1199,-6-8 0,8-13 0,0-5 0,0 0 0,0 1 0,0-1 0,0 1 0,0-1 0,0 0 0,0 1 0,4-1 0,5 1 0,-3-1 0,3 0 0,-1 1 0,-6-1 0,14 9 0,-14-7 0,7 7 0,-13-1 0,-5 3 0,-6 8 0,-3 4 0,7 6 0,-5-4 0,6 10 0,-1-6 0,-5 1 0,5 5 0,-7-14 0,7 15 0,-5-15 0,14 14 0,-15-14 0,7 6 0,-1 1 0,-5-7 0,6 14 0,-9-14 0,0 6 0,1-8 0,-1 0 0,1 0 0,-1 0 0,0 0 0,1 0 0,-1 0 0,0 0 0,1 0 0,-1 0 0,1 0 0,7-4 0,-5 4 0,14-13 0,-15 11 0,15-14 0,-15 14 0,15-15 0,-6 7 0,0 0 0,6-7 0,-7 7 0,9-9 0,0 0 0,0 1 0,-8 7 0,6-5 0,-6 6 0,8-9 0,0 0 0,0 1 0,0-1 0,0 0 0,0 1 0,4-1 0,5 1 0,6 7 0,-5-5 0,6 14 0,-5-7 0,-1 1 0,6 6 0,-6-15 0,1 19 0,-3-1 0,-8 13 0,0 4 0,0 1 0,0-1 0,0 1 0,0-1 0,0 1 0,0-1-2116,0 1 2116,0-1 0,-4 1 0,3-1 0,-12-7-1267,11 5 1267,-6-6 0,0 1 0,6 5 0,-15-6 0,15 9 0,-15-1 0,15 1 0,-14-9 0,14 6 0,-7-5 0,1-1 0,6 6 0,-14-14 1969,5 15-1969,1-7 1414,-7 0-1414,7-1 0,0-1 0,-18-6 0,15 6 0,-16-8 0,10 0 0,1 0 0,7-4 0,3-5 0,0-5 0,6-5 0,-7 1 0,9-1 0,0 0 0,0 1 0,0-1 0,0 1 0,0-1 0,0 0 0,0 1 0,0-1 0,0 0 0,0 1 0,0-1 0,0 1 0,0-1 0,0 0 0,0 1 0,0-1 0,0 1 0,0-1 0,0 0 0,0 1 0,0-1 0,4 9 0,-3-7 0,11 7 0,-10-9 0,6 13 0,-8 6 0,0 14 0,0 5 0,0-1 0,0 1 0,0-1 0,-12 1 0,9-1 0,-17 1 0,18-1 0,-15 1 0,15-1 0,-14 1 0,14-1 0,-15 1 0,15-1 0,-15 1 0,15-1 0,-14-8 0,14 7 0,-15-15 0,7 6 0,0-12 0,1-5 0,9-5 0,0-5 0,0 1 0,-8-1 0,6 1 0,-6-1 0,8 0 0,0 1 0,0-1 0,0 0 0,4 1 0,-3-1 0,3 1 0,4-1 0,-6 0 0,6 1 0,-8-1 0,0 0 0,9 9 0,1-6 0,0 5 0,-2-7 0,1 7 0,1-5 0,0 5 0,6 1 0,-5-7 0,7 15 0,1-6 0,-9 12 0,-2 5 0,-8 5 0,0 5 0,0-1 0,0 0 0,0 1-1262,-4-9 1262,3 7-411,-11 1 411,10 3 0,-6 5 0,0-7 0,6-1 0,-7 1 0,9-1 0,-8 1 0,6-1 0,-6 1 0,0-1 0,5 1 0,-5-1 0,8 1 0,0-1 0,-8-8 0,-2 7 0,-1-7 0,3 9 0,8-1 0,-8-8 1235,6 7-1235,-7-19 438,9 1-438,0-13 0,0-5 0,0 1 0,0-1 0,0 0 0,0 1 0,0-1 0,0 1 0,0-1 0,0 0 0,0 1 0,4-1 0,6 0-425,-4 1 425,10-1 0,-14 1 0,15-1 0,-15 0 0,14 1 0,-14-1 0,15 1 0,-15-1 0,14 0 0,-14 1 0,15-1 0,-7 0 0,0 1 0,7-1 0,-15 1 0,14-1 0,-14 0 0,15 1 0,-15-1 0,14 0 0,-14 1 0,15-9 0,-7 6 0,8 3 0,1 9 425,-9 13-425,-2 5 0,-8 5 0,0 5 0,0-1 0,0 1 0,0-1 0,0 1 0,0-1-2139,0 1 2139,0-1 0,0 1 0,0-1 0,0 1 0,-4-1 0,-5 1 0,3-1 0,-3 1 0,1-1 0,6 0 0,-6 1 0,-1-1 0,7 1 0,-14-1 0,14 1 0,-7-1 0,1 1 0,6-1 0,-14 1 0,13-1-588,-5 1 588,-11 1 0,14-2 0,-14 2 0,19-1 0,-8-9 0,6 6 0,-15-14 0,15 15 0,-6-7 0,8 9 0,0-1 0,-8-8-1503,-2 7 1503,-1-7 0,-5 0 0,14 7 1896,-7-7-1896,9 8 0,-8-7 600,6 5-600,-15-6 0,15 9 0,-6-1 1734,8 1-1734,-8-9 0,6-5 0,-7-15 0,9-4 0,0-4 0,0-1 0,4-8 0,5 6-3374,5-6 3374,-3 9 0,-3-1-213,0 1 213,-6-1 0,15 0 0,-7 1-2021,0-1 2021,-2 0 0,0 1 0,3-1 0,-1 1 0,6 7-1087,-13-5 1087,5 5 0,0-7 615,-6-1-615,14 1 0,-14-1 0,15 0 0,-15 1 0,14-1 0,-14 0 0,15-7 0,-7 5 0,0-6 0,7 8 0,-15 1 0,14-1 0,-5 0 0,-1 1 0,6-1-1255,-14 1 1255,15 7 1722,-15-5-1722,14 5 1172,-14-7-1172,15-1 2343,-15 13-2343,6 6 0,-8 14 0,0 5 0,0-1 0,0 1 0,0-1 0,0 1 0,0-1 0,-4 1 1377,-5 8-1377,2-7 0,-1 7 0,8-9 0,0 1 0,-8-1 0,-3 1 0,1-1 0,2 1 0,8-1 0,-8 1 0,5-1 0,-5 1 0,0-1 0,6 1 0,-6-1 0,-1 1 0,7-1 0,-6 0-1316,0-7 1316,6 5 0,-15-6 0,15 9 0,-15-1 0,15 1 0,-6-1 0,0-7 0,6 5 0,-15-6-14,15 9 14,-6-1 0,0 1 0,5-1 0,-13 1 0,14-1 0,-6 1 0,8-1 0,-9-7 0,-1 5 0,0-6 590,1 9-590,9-13 1445,0-7-1445,0-13 16,0-5-16,0 1 0,0-1 0,0 1 0,0-1 0,0 0 0,0 1 0,0-1 0,0 0 0,4 1 0,6-1 0,-4 1-2510,10-1 2510,-14 0 0,15 1 0,-15-1 0,22-8 0,-19 6 0,11-5 0,-8 15-1162,-6-5 1162,6 5 0,1-7-2142,1-1 2142,0 0 0,-2 1 0,-8-12-2141,19 17 2141,-14-14 0,14 17 0,-11-9 0,3-8 0,-1 7 0,6-7 0,-5 8 0,-1 0 0,6 1 0,-5-1 0,7 1 0,-8-1 127,7 0-127,-7 9 0,0-7-3,7 15 3,-15-14 0,14 14 0,-14-15 1848,15 7-1848,-7 0 2478,0-7-2478,-2 7 2175,1-1-2175,-7-5 1330,6 17-1330,-8 0 0,0 13 0,0 5 0,0-1 0,0 1 0,0-1 0,0 1 0,0-1 0,0 1 0,0-1 0,0 1 0,0-1-2135,0 1 2135,0-1 0,0 1 0,0-1 0,0 1 0,0-1 0,0 1 0,0-1 0,0 1 0,0-1 0,-4 0 0,3 1 0,-12-1 0,11 1 0,-14-1 0,14 1 0,-15-1 0,15 1 0,-6-1 0,-1 1 0,7-1 0,-6 1-219,0-1 219,6 1 0,-7-1 0,9 1 0,-8-9 0,6 6 0,-6-5 0,0-1 2109,5 6-2109,-5-5 0,0-1 245,6 6-245,-6-5 0,-1-1 0,7-6 0,-6-13 0,12 3 0,5-10 0,-3 5 0,10-16 0,-14 7-800,15-7 800,-7 8-2338,0 1 2338,-2-1 0,1 0 0,1 1 0,0-1-2620,7 1 2620,-7-1 0,0 0 0,6 1 0,-13-1 0,13 0 0,-6 1 0,0-1 0,7 1 0,-6-12 0,0 9 0,7-8 0,-16 10 0,14 0 0,-14 1 0,15-1 0,-7 0 0,8 1 0,-7-1 0,5 9 0,-14-17 0,15 13 0,-7-15 0,8 10 0,1 1-219,-9-1 219,7 9 590,-15-7-590,14 15 2034,-14-2-2034,6 13 3048,-8 5-3048,0 4 0,0 1 0,0-1 0,0 1 0,0-1 0,0 1 0,0-1 0,0 1 0,-13 0 0,10 0 0,-11 0 0,14-1-2056,-8 1 2056,6-1 0,-6 1-210,-1-1 210,7 1 0,-6-1 0,8 0 0,-8-7 0,6 5-1431,-7-6 1431,9 9 2002,0-1-2002,-8 1 0,6-1 0,-6 1 0,0-1 0,5 1 0,-5-1 0,0 1 0,-2-1 217,-1 1-217,3-1 0,0 1 0,-3-9 0,1 6 0,2-5 0,-1-1 1624,-1 6-1624,0-5 159,-7 7-159,15 1 0,-14-9 0,14-6 0,-7-13 0,9-5 0,4-5 0,6 1 0,-4-1 0,2 0-1498,-8 1 1498,8 8 0,-6-7 0,15 7 0,-15-9 0,14 0 0,-14 1 0,15 7 0,-15-5 0,6 6 0,0-9 0,-6 0 0,15 1 0,-15-1 0,6 0 0,-8 1 0,8 7 0,2-5 0,1 6 0,-3-9 0,0 0 0,-6 1 0,6-1-1418,1 9 1418,-7-7 1386,6 7-1386,0-1 0,2 3 0,1 0 0,-3 10 0,-8-2 0,0 15 1530,0 3-1530,0 0 0,0 1 0,0-1 0,0 1 0,0-1 0,0 1 0,0-1 0,0 1 0,0-1 0,0 1 0,-4-1 0,3 1 0,-12-1 0,11 1 0,-6-1 0,8 1 0,-8-1 0,5 1 0,-5-1 0,0 1 0,6-1 0,-6 1 0,8-1 0,-9-8 0,7 7 0,-14-7 0,14 9 0,-15-1 0,15 1 0,-6-13 0,8-7 0,0-13 0,0-5 0,0 1 0,0-1 0,0-8 0,0 6-431,0-5 431,0 7 0,0 0 0,4 1 0,-3-1-2291,11 0 2291,-10 1 0,15-1 0,-15 1 0,14-1 0,-14 0 0,6 1 0,1-1 0,-7 0 0,14 1 0,-14-1 0,6 1 0,2-12 0,0 17 0,2-14 0,-4 17 0,-8-9 0,8 0 0,-6 1 0,15 7 0,-7-5 0,0 5 0,-1 5 381,-9 7-381,0 13 0,0 4 0,0 1 0,0-1 0,0 1 0,0 7 0,0-5 0,0 6 0,0-9 165,0 1-165,0-1 0,-4-8-1052,3 7 1052,-3-7 0,-4 9 0,6 10 0,-7-8 0,1 8 0,6-10 0,-6-1 0,8 1 0,0-1 0,0 1 0,0-1 0,-8-8 0,5 7 0,-5-7 0,8 9 0,0-1 0,-8-8 0,6 7 0,-6-7 2050,8-13-2050,0-1 1178,0-19-1178,0 4 0,0 1 0,0-1 0,0 0 0,3 9 0,-2-7 0,3 7 0,4 0 0,2 1 0,1 13 0,5-3 0,-14 11 0,6-2 0,-8 9 0,0-1 0,0 1 0,0-1 0,0 1 0,9-9 0,-7-2 0,6-8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08.782"/>
    </inkml:context>
    <inkml:brush xml:id="br0">
      <inkml:brushProperty name="width" value="0.05" units="cm"/>
      <inkml:brushProperty name="height" value="0.05" units="cm"/>
      <inkml:brushProperty name="color" value="#5B2D90"/>
    </inkml:brush>
  </inkml:definitions>
  <inkml:trace contextRef="#ctx0" brushRef="#br0">126 90 24575,'3'5'0,"6"-1"0,-3 4 0,11-6 0,-15 14 0,6-6 0,-8 9 0,8 8 0,-6-7 0,15 48 0,-15 10 0,6-6 0,-8-4 0,0-62 0,0-7 0,0-13 0,0-5 0,0 1 0,8 7 0,2-5 0,1 6 0,5-9 0,-14 0 0,15 1 0,-7 7 0,0-5 0,-2 5 0,1-7 0,-7-1 0,14 9 0,-14-7 0,15 15 0,-15-14 0,14 14 0,-14-3 0,6 14 0,-8 5 0,0 5 0,-4-9-1213,4 6 1213,-4-5 0,-5-1 0,7 6 0,-6-5 0,8 15 0,-8-13-2155,6 11 2155,-15-13 0,15 7 0,-6 1 0,8-1 0,-8 1 0,6-1 0,-7 0-196,1-7 196,6 13 0,-6-11 0,-1 5 0,7-1 0,-6-7 1065,0 8-1065,6 1 2264,-7-1-2264,9-21 235,0 0-235,0-21 0,0 6 0,0-1 0,0 0 0,0 1 0,0-1 0,0 0 0,14 0 0,-11 0 0,10 0 0,-13 1 0,0-1 0,9 9 0,1-7 0,0 7 0,6-9 0,-13 1 0,5-1 0,-8 0 0,8 1 0,-6-1 0,14 0 0,-14 1 0,15-1 0,-15 1 0,6 11 0,-8 8 0,0 13 0,0 4 0,0 1 0,0-1 0,0 1 0,0-1 0,0 1 0,0-1 0,0 1 0,0-1 0,0 1-1173,0-1 1173,-4-8 0,3 7 0,-11-7 0,10 17 0,-6 4 0,0-1 0,6-1 0,-7-11-2193,1 1 2193,6-1 0,-6 1 0,-1-1 0,7 1 0,-6-1 0,8 1 0,0-1 0,-8 1 0,6-1 0,-6 1 0,-1-1 0,7 1 0,-6-1 0,8 1 0,-8-9 0,6 14 0,-7-11 0,9 13 0,0-7 0,-8-9 1040,6 7-1040,-6-19 2326,8 1-2326,0-13 0,0-5 0,0 0 0,0 1 0,0-1 0,0 1 0,0-1 0,0 0 0,0 1 0,0-1 0,0 1 0,0-1 0,0 0 0,0 1-2175,0-1 2175,0 0 0,0 1-132,0-1 132,0 1 0,0-1 0,0 0 0,0 1-1935,0-1 1935,0 0 0,0 1-953,3 7 953,-2-5 0,3 6 0,4-9 0,-6 0 0,7 1 0,-9-1 0,0 0 0,8 9 0,-6-6 0,6 5 0,0-7 0,-6-1 0,7 0 0,-1 1 0,-6-1 0,14 1 0,-14-1 1816,15 0-1816,-15-8 0,14 15 0,-14-13 0,6 15 124,1-1-124,2-16 2052,8 14-2052,1-16 1203,-2 18-1203,1 3 0,-1 8 0,-7 4 0,-3 5 0,-8 5 0,8 5 0,-6-1 0,6 0 0,-8 1 0,0-1 0,0 1 0,0-1 0,0 1 0,0-1 0,0 1-2141,0-1 2141,0 1 0,0-1 0,0 1 0,0 8 0,0-7 0,0 7-2302,0-9 2302,0 1-623,0 10 623,0-8 0,0 8 0,0-10 0,0-1 0,0 1 0,0-1 0,0 1 0,0-1 0,-4 1-1628,3-1 1628,-3 1 0,-4-9 616,5 6-616,-5-5 0,8 7 0,0 1 0,-8-1 0,6 1 0,-6-1 0,-1 1 0,-1-1 0,0 1 0,1-1 0,9 1 0,-8-1 0,6 1 2067,-15-1-2067,15 0 666,-6-11-666,8-8 0,0-13 0,0-5 0,0 1 0,0-1 0,0 0 0,0 1 0,0-1 0,0 0 0,0 1 0,0-1 0,0-10 0,0-3-1739,0 0 1739,0 2 0,4 20 88,-3-7-88,3 7 0,-4-9 0,8 1 0,-6-12 0,6 9 0,0-8 0,-6 10 0,7 1 0,-9-1 0,0 0 0,0 1 0,0-1 0,8 0 0,-6 1 0,6-1 0,0 1 0,-6-1 0,6 0 0,1 9 0,-7-7 0,6 7 0,0-8-274,2-1 274,1 0 0,5 9 0,-14-7 0,15 15 0,-15-2 0,6 13 3717,-8 5-3717,0 4 0,0 1 0,0 8 0,0-7 0,0 7 0,0-9 0,0 1 0,0-1 0,0 1 0,0-1 0,0 1 0,0-1 0,0 1 1192,0-1-1192,0 1 0,0-1 0,0 1 0,-4-1 0,3 1 0,-3-1 0,-5 1 0,7-1 0,-6 1 0,8-1 0,-8 1 0,6-1 0,-7 1 0,9-1 0,0 0 0,-8 1 0,6-1 0,-15 1 0,15-1 361,-6 1-361,0-1 0,6 1 0,-7-1 0,9 1 0,0-13 0,0-7 0,0-13 0,0-4 0,0-1 0,0 0 0,0 1-2218,0-1 2218,0 0 0,0 1 0,5-1 0,-4 1 0,11-1 0,-10 0 0,14 1 0,-14-1 0,7 0 0,-9 1-1199,8 7 1199,-6-5 0,14 6 0,-14-9 0,7 0 0,-9 1 0,8-1 0,2 0-2039,0 1 2039,-1-1 0,-1 1 0,2-1 0,0 0 0,-1 1 0,-9-1 0,8 1 0,-6-1 0,14 9 1825,-14-7-1825,7 7 1183,-9-9-1183,8 9 2448,-6 5-2448,6 23 0,-8-2 0,0 10-1748,0-7 1748,8-9 0,-6 6 0,6-5 0,-8 7 0,0 1 0,0-1 0,0 1 0,0-1-731,0 1 731,0 10 0,0-8 0,0 8 0,0-10 0,0-1 0,0 1 0,0-1 0,0 1 0,0-1 0,0 1 0,0-1 0,0 1 0,0-1 0,0 1 0,0-1 1680,0 1-1680,0-1 0,-3-8 0,2 7 799,-3-7-799,4-3 0,0-17 0,0-6 0,0-11 0,0 8 0,4 9 0,5 2 0,5 8 0,-4 4 0,-2 5 0,1-3 0,-7 10 0,6-6 0,-8 9 0,8-9 0,-6 6 0,6-5 0,-8 7 0,0-11 0,0-8 0,0-13 0,9-5 0,-7 0 0,14 1 0,-6-1 0,1 0 0,-3 1 0,0 7 0,-6 7 0,6 13 0,-8 5 0,0 5 0,0-1 0,8-8 0,-6 7 0,3-15 0,-14 6 0,-5-8 0,-5-4 0,9-5 0,-7 3 0,15 2 0,-6 13 0,-1-3 0,-1 10 0,0-6 0,1 9 0,1-9 0,-2 6 0,-1-5 0,-5-1 0,14 6 0,-15-14 0,7 7 0,-9-9 0,1 0 0,-1 0 0,0 0 0,9-4 0,-6 3 0,13-11 0,-13 10 0,14-15 0,-15 15 0,15-14 0,-14 5 0,14-7 0,-15 7 0,15-5 0,-15 14 0,15-15 0,-6 7 0,8-9 0,0 1 0,0-1 0,0 0 0,-19-1 0,14 1 0,-22 0 0,25 0 0,-6 0-1440,-1 9 1440,7-7 0,-14 7 0,14-9 0,-15 1 0,15-1 0,-6 1 0,-2-12 0,8 9 0,-8-8 0,2 10 0,6 0 0,-6 1 0,8-1 0,0 0 0,0 1 0,0-1 0,0 1 0,0-1 0,0 0 1440,0 1-1440,-9 7 0,7-5 0,-6 5 0,8-7 0,-8 7 0,6-5 0,-15 14 0,15-15 0,-14 15 0,14-14 0,-15 14 0,15-15 0,-6 7 0,-1-1 0,7-5 0,-14 14 0,14-15 0,-15 15 0,15-14 0,-15 14 0,7-7 0,-8 9 0,7 4 0,-5-3 0,14 11 0,-15 6 0,15 3 0,-15 6 0,15-9 0,-6 1 0,0-9 0,6 6 0,-7-5 0,9 7 0,-8-8 0,6 7 0,-6-7 0,8 9 0,0-13 0,0-7 0,0-13 0,0-5 0,0 1 0,0-1 0,4 9 0,5-7 0,-4 7 0,12-9 0,-15 0 0,14 9 0,-14-6 0,15 13 0,-7-13 0,0 6 0,7-1 0,-15-5 0,14 14 0,-14-15 0,15 15 0,-15-15 0,14 15 0,-5-6 0,7 8 0,1 0 0,-9 4 0,-2 5 0,0-3 0,-6 10 0,15-5 0,-15 7 0,14-8 0,-14 7 0,6-7 0,-8 8 0,9-7 0,-7 13 0,6-11 0,-8 13 0,0-7 0,0-1 0,0 1 0,0 8 0,0-7 0,0 7 0,0-9 0,0 1 0,0-1 0,0 1 0,0-1 0,0 1 0,0-1 0,0 1 0,0-1 0,0 1 0,0-1 0,0 1 0,-4-9 0,3 6 0,-3-5 0,-4 7 0,6 1 0,-6-1 0,8-12 0,0-7 0,0-13 0,0-4 0,0-1 0,0 0 0,0 1 0,0-1 0,0 1 0,0-1 0,0 0 0,0 1-1213,0-1 1213,4 9 0,5-7 0,-4 7 0,4-9 0,-9 1 0,8 7 0,-6-5 0,14 5 0,-14-7 0,15-1 0,-6-10 0,0 7-917,7 1 917,-8-3 0,8 11 0,1-14 0,-9 9 0,7 7 0,-7-5 0,0 5 1155,7 1-1155,-7-7 0,8 15 0,-7 7 975,-3 7-975,0 3 0,-6 2 0,6-7 0,-8 8 0,0 1 0,0-1 0,0 1 0,0-1 0,0 1 0,0-1 0,0 1 0,0-1 0,0 1 0,0-1 0,0 1 0,0-1 0,0 1 0,0-1 0,0 1 0,0-1 0,0 1 0,0-1-2137,0 1 2137,0-1 0,0 1-1366,-3-9 1366,-7 6 0,4-5 0,-2 7 0,8 9 0,-8-15 0,-2 13 0,-1-15 0,-5 9 0,14-1 0,-7 1 1978,9-1-1978,0 0 0,0 1 0,-8-1-221,6 1 221,-15-9 0,15 7 0,-14-7 0,14 8 0,-15-7 0,15 5 0,-6-18 0,8 1 1746,0-13-1746,0-4 0,0-1 0,0 0 0,0 1 0,0-1 0,0 0 0,0 1 0,0-1 0,0 1 0,0-1-2167,0 0 2167,0 1 0,4 7-528,-4-5 528,12 14 0,-9-15 0,13-1 0,-14-3 0,14-6 0,-14 8 0,7 1 0,-1-1 0,2 1 0,0-1 0,7-8 0,-7 15 0,9-5 0,-9 9 0,6 6 2104,-5-15-2104,7 7 591,1-1-591,-9 7 0,-2 13 0,0 5 0,-6 5 0,7-1 0,-9 1 0,0-1 0,0 1 0,0-1 0,0 0 0,0 1 0,0-1 0,0 1 0,0-1 0,0 1 0,0-1 0,0 1 0,0-1 0,0 1-2200,0-1 2200,0 1-87,0-1 87,0 1 0,0-1 0,-5 1 0,4-1-1703,-11-7 1703,2 5 0,-1-6 0,3 9 0,0-9 0,-3 6 0,1-5 0,2 7 0,8 1 0,-9-1 0,-1 1 0,0-1 0,1 1 1985,1-9-1985,6 6 88,-14-5-88,13 7 1917,-13 1-1917,6-1 0,-1 0 0,3-11 0,8-8 0,0-13 0,0-5 0,0 1 0,0-1 0,0 0 0,0 1 0,0-1-2164,0 0 2164,0 1 0,0-1 0,0 1 0,0-1 0,4 0 0,5 1 0,-3-1 0,11-8 0,-15 7 0,6-7 0,0 8 0,-6 0 0,15 1 0,-15-1 0,6 1 0,0-1 0,-6-10 0,15 15 0,-15-13 0,6 17 0,0-1 0,-6-5 0,7 6 0,-1-9 0,2 0 0,0-10 0,7 8 0,-15-9 0,14 20 0,-14-7 0,15 7 0,-7-9 0,9 9 2164,-9 6-2164,-2 13 0,-8 5 0,0 4 0,8-8 0,-6 7 0,6-7 0,-8 9 0,0-1 0,0 9 0,0-7 0,0 7 0,0-8 0,0-1 0,0 1 0,0-1 0,0 1 0,0-1 0,0 0 0,0 1 0,0-1 0,0 1 0,0-1 0,0 1 0,0-1 0,0 1 0,0-1 0,0 1 0,-4-1 0,-5 1 0,3-1 0,-11 1 0,15-1 0,-14-7 0,14-7 0,-7-13 0,9-5 0,0-5 0,0 0 0,0 1 0,0-1 0,0 0 0,0 1 0,0-1 0,0 1 0,0-1 0,0 0 0,0 1 0,0 7 0,0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18.583"/>
    </inkml:context>
    <inkml:brush xml:id="br0">
      <inkml:brushProperty name="width" value="0.05" units="cm"/>
      <inkml:brushProperty name="height" value="0.05" units="cm"/>
    </inkml:brush>
  </inkml:definitions>
  <inkml:trace contextRef="#ctx0" brushRef="#br0">30 138 24575,'0'13'0,"0"1"0,0 4 0,0 17 0,0-12-852,0 12 852,0-17 0,0 33 0,0-16-1499,0 19 1499,0-28-645,0 42 645,0-37-1589,0 37 1589,0-50 0,0 25 0,0-18 0,0 18-127,0-24 127,0-1 1374,8 17-1374,-6-12 0,6 12 632,-8-9-632,0-5 1778,0 5-1778,9-15 794,-7 5-794,25-14 134,-14 6-134,16-8 0,-10 0 0,-1 0 0,1 0 0,7 0 0,-5 0 0,5 0 0,-7 0 0,-1 0 0,1 0 0,-1 0 0,1 0 0,-1 0-1996,1 0 1996,-1 0 0,1 0-1064,-9-3 1064,7 2 0,-7-3 0,8 4 0,1 0 0,-1 0 0,1 0 0,-1 0 0,1-8 0,7 6 0,-5-7-345,6 9 345,-9 0 0,1 0 0,-1 0 0,1 0 0,-1 0 0,1 0 0,-1 0 0,1 0 1844,-1 0-1844,0 0 0,1 0 0,-1 0 0,1 0 0,-1 0 1155,1 0-1155,-1 0 0,1 0 0,-1 0 0,1 0 0,-1 0 406,1 0-406,-1 0 0,-7-8 0,5 6 0,-14-15 0,6 7 0,-8-9 0,0 1 0,0-1 0,0 1 0,0-1 0,0 0 0,0 1 0,0-1 0,0 0 0,0 1-2152,0-1 2152,0 1 0,0-1 0,0 0 0,0 1 0,0-1 0,0 0 0,0 1 0,0-1 0,0 1 0,0-1 0,0 0 0,0 1 0,0-1 0,0 0 0,0 1 0,0-1 0,0 1-103,0-1 103,0 0 0,-4 9 0,4-7 0,-4 7 0,4-8 0,0-1 0,0 0 0,0 1 0,0-1 0,0 0 0,0 1 0,0-1 2139,0 1-2139,0-1 116,0 0-116,-9 9 0,7-7 0,-6 7 0,8-9 0,0 1 0,-8 7 0,6-5 0,-15 14 0,7-6 0,-1-1 0,-5 7 0,6-6 0,-9 8 0,0 0 0,-8 0 0,7 0 0,-7 0 0,8 0 0,1 0 0,-1 0 0,0 0 0,1 0 0,-1 0 0,1 0 0,-1 0 0,0 0 0,1 0 0,-1 0 0,0 0 0,1 0-2183,-1 0 2183,1 0 0,-1 0 0,0 0 0,1 0 0,-1 0-972,9 4 972,-7-3 0,7 2 0,-9-3 0,1 0 0,-1 0 0,0 0 0,1 9 0,-1-7 0,0 6 0,1-8 0,-1 0 0,1 0 0,-1 0 0,0 0 0,1 0 0,-1 0 0,1 0 0,-1 0 0,0 0 0,1 0 0,-1 0 2067,0 0-2067,9 8 0,-6-6 1088,5 6-1088,-7-8 0,-1 0 0,0 0 0,9 0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18.584"/>
    </inkml:context>
    <inkml:brush xml:id="br0">
      <inkml:brushProperty name="width" value="0.05" units="cm"/>
      <inkml:brushProperty name="height" value="0.05" units="cm"/>
    </inkml:brush>
  </inkml:definitions>
  <inkml:trace contextRef="#ctx0" brushRef="#br0">0 296 24575,'0'12'0,"8"3"0,-5 3 0,5 0 0,-8 1 0,0-1 0,0 1 0,0-1 0,0 1 0,0-1-2623,0 1 2623,0-1 0,0 1 0,0-1 0,0 1 0,0-1 0,0 1 0,0-1 0,0 1 0,0-1 0,0 1 0,0-1 0,0 1 0,0-1 0,0 1 0,0-1 0,0 1 0,0-1 0,0 1 0,0-1 0,0 1 0,0-1 0,0 1 0,0-1 544,0 0-544,0 1 0,0-1 0,0 1 0,0-1 0,0 1 0,0-1 0,0 1 0,0-1 0,0 1 0,0-1 0,0 1 0,0-1 0,0 1 1992,0-1-1992,8-7 87,2-3-87,9-8 0,-1 0 0,1 0 0,-1 0 0,1 0 0,-1 0 0,1 0 0,-1 0 0,1 0 0,-1 0 0,1 0 0,-1 0 0,1 0 0,-1 0 0,0 0 0,1 0 0,-1 0 0,1 0 0,-1 0 0,1 0 0,-1 0 0,1 0 0,-1 0 0,1 0 0,-1 0 0,1 0 0,-1 0 0,1 0 0,-1 0 0,1 0 0,-1 0 0,1 0 0,-1 0 0,1 0 0,-1 0 0,1 0 0,-1 0 0,1 0 0,-1 0 0,1 0 0,-1 0 0,1 0 0,-1 0 0,1 0 0,-1 0 0,0 0 0,1 0 0,-1 0 0,1 0 0,-1 0 0,1 0 0,-1 0 0,1 0 0,-1 0 0,1 0 0,-1 0 0,-7-4 0,5 3 0,-6-3 0,9 4 0,-1 0 0,1 0 0,-1 0 0,-7-8 0,-3-2 0,-8-9 0,0 0 0,0 1 0,0-1 0,0 0 0,0 1 0,0-1 0,-4 1-2237,3-1 2237,-4 0 0,5 1 0,0-1 0,0 1 0,0-1 0,-8 0 0,6 1 0,-6-1 0,8 0-720,0-10 720,0 8 0,0-9-2328,0 12 2328,0-1 0,-9 0-1551,7 1 1551,-6-1 0,8 1 0,0-1 0,-8 0 0,6 1 0,-7-1 0,9 1-262,0-12 262,-8 17 0,6-14 0,-6 6 0,8-1 0,0-18 0,-8 19 0,6-8 0,-7 10 0,9 0 0,0 1 0,0-1 0,-8 1 0,6-1 395,-6-10-395,8-1 0,0-2 1553,0 6-1553,0 7 615,-9 9-615,7-7 2307,-6 7-2307,8-9 204,0 0-204,-8 9 672,6-6-672,-15 14 1352,7-7-1352,-9 9 0,1 0 0,-1 0 0,0 0 0,1 0 0,-1 0-1372,9 4 1372,-7-3 0,7 3 0,-9-4 0,1 0 0,-1 8 0,0-6 0,1 6 0,-1-8 0,0 0 0,1 0 0,-1 0 0,1 0 0,-1 0 0,0 0 0,1 0 0,-1 0 0,0 0 0,1 0 1372,8 8-1372,-7-6 0,7 7 0,-9-9 0,0 0 0,1 0 0,-1 0 0,1 0 0,-1 0 0,0 0 0,1 0 0,-1 0 0,0 0 0,1 0 0,-1 0 0,9 8 0,-7-6 0,7 6 0,-9-8 0,1 0 0,-1 0 0,0 0 0,9 8 0,-6-6 0,5 7 0,-7-9 0,7 0 0,3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18.585"/>
    </inkml:context>
    <inkml:brush xml:id="br0">
      <inkml:brushProperty name="width" value="0.05" units="cm"/>
      <inkml:brushProperty name="height" value="0.05" units="cm"/>
    </inkml:brush>
  </inkml:definitions>
  <inkml:trace contextRef="#ctx0" brushRef="#br0">46 235 24575,'18'0'0,"-7"4"0,-3 5 0,0 5 0,-6 4 0,6 1 0,-8-1 0,0 1 0,8-1 0,-5 1 0,5-1 0,-8 1 0,0-1 0,0 1 0,0-1 0,8 1 0,-6-1 0,6 1 0,-8-1-2821,0 1 2821,0-1 0,0 1 0,0-1 0,0 1 0,0-1 0,0 0 0,0 1 571,0-1-571,0 1 0,0-1 0,0 1 0,0-1 0,0 1 0,0-1 0,0 1 0,0-1 0,8 1 0,-5-1 0,5 1 0,-8-1 0,0 1 0,0-1 0,0 1 0,0-1 0,0 1 0,0-1 0,0 1 0,0-1 2143,0 1-2143,0-1 107,0 1-107,0-1 0,0 1 0,0-1 0,8-8 0,-6 7 0,6-7 0,-8 9 0,8-9 0,3-2 0,7-8 0,1 0 0,-1 0 0,1 0 0,-1 0 0,1 0 0,-1 0 0,1 0-1159,-1 0 1159,-8-4 0,7-5 0,-7 3 0,9-2 0,-1 8 0,0 0 0,12 0 0,-9-8 0,8 5-2545,-10-5 2545,-1 8 0,1 0 0,-1-8 1007,11 6-1007,-8-6 0,9 8-2332,-12 0 2332,1 0 0,-1 0 0,1 0-1603,-1 0 1603,1 0 0,-1 0 0,1 0 0,-1 0 0,1 0 0,-1 0 2100,1 0-2100,-1 0 0,0 0 0,1 0 2406,-1 0-2406,1 0 2126,-1 0-2126,1 0 0,-9-9 0,-2-1 0,-8-9 0,0 1 0,0-1 0,0 0 0,0 1 0,-4-1 0,3 1-2364,-3-1 2364,-4 0 0,6 1 0,-7-1 0,9 1 0,-8-1 0,6 0 0,-6 1 0,8-1 0,0 0 0,0 1 0,0-1 0,0 1 0,0-1 0,0 0 0,0 1 0,0-1 0,0 0 0,0 1 0,0-1 0,-8 1 0,5-1 0,-5 0 0,8-10 0,-8-3 0,6 0-3169,-6 2 3169,-1 12 0,7-1-1611,-6 1 1611,8-1 0,0 0 0,0-10 0,-10-3 0,8 0 0,-8 2-1784,10 12 1784,0-1 0,0 1 628,0-1-628,-8 9 0,6-7 0,-6 7 0,8-9 0,0 1 0,0-1 2454,0 0-2454,-8 1 1768,5-1-1768,-5 0 2534,8 1-2534,-8 7 1367,-2 3-1367,-9 8 0,0 0 0,1 0 0,-1 0 0,0 0 0,1 0 0,-1 0 0,1 0 0,-1 0 0,0 0 0,1 0 0,-1 0 0,1 0-1988,-1 0 1988,0 0 0,1 0 0,-1 0 0,0 0 0,1 0 0,-1 0 0,1 0 0,-1 0 0,0 4 0,1-3 0,-1 3 0,0-4 0,1 0 0,-1 0 0,1 0 0,-1 0 0,0 0 0,1 0-96,-1 0 96,0 0 0,1 0 0,-1 9 0,1-7 0,-1 6 0,0-8 0,1 0 0,-1 0 0,1 0 0,-1 0 2153,0 0-2153,1 0 27,-1 0 0,9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18.586"/>
    </inkml:context>
    <inkml:brush xml:id="br0">
      <inkml:brushProperty name="width" value="0.05" units="cm"/>
      <inkml:brushProperty name="height" value="0.05" units="cm"/>
      <inkml:brushProperty name="color" value="#E71224"/>
    </inkml:brush>
  </inkml:definitions>
  <inkml:trace contextRef="#ctx0" brushRef="#br0">214 198 24575,'-13'0'0,"-1"0"0,-5 0 0,1 0 0,-1 0 0,0 0 0,1 0 0,7-9 0,-5 7 0,6-6 0,3 8 0,8 0 0,5 4 0,10-3 0,-6 2 0,9-3 0,-1 0 0,1 0 0,-1 0 0,1 0 0,-1 0 0,1-3 0,-1-7 0,1 4 0,-1-10 0,1 6 0,-1-1 0,1 3 0,-9 0 0,6 6 0,-5-7 0,7 9 0,-8-8 0,7 6 0,-7-6 0,0 11 0,-1 7 0,-9 4 0,0 4 0,0 1 0,0-1 0,0 1 0,0-1 0,0 1 0,-5-1 0,4 1 0,-11-9 0,10 6 0,-6-6 0,8 9 0,-9-1 0,7 1 0,-14-1 0,5 1 0,1-1 0,-7-7 0,7-3 0,0-12 0,1-5 0,9-5 0,0-5 0,0 0 0,0 1 0,4 7 0,5 3 0,-3 0 0,11 6 0,-7-6 0,0-1 0,7 7 0,-15 7 0,6 7 0,-8 11 0,0-4 0,-4-9 0,3 7 0,-11-7 0,10 8 0,-15 1 0,15-1 0,-14 1 0,14-1 0,-15-7 0,15 5 0,-6-6 0,-1 0 0,7 7 0,-14-15 0,14 14 0,-6-17 0,8 0 0,0-14 0,0-3 0,0-1 0,3 9-692,6 2 692,-3-1 0,2-1 0,1 0 0,1-7 0,0 7 0,7-1 0,-15-5 0,14 14 0,-14-15 0,15 15 0,-15-14 0,14 14 0,-14-15 0,15 15 0,-15-15 692,14 15-692,-6-14 0,9 5 0,-1-7 0,1 7 0,-9-5 0,6 14 0,-5-15 0,7 15 0,-8-2 0,-1 13 0,-9 5 0,0 4 0,0 1 0,0-1 0,0 1 0,0-1-1202,-4-7 1202,3 5 0,-11-6 0,10 9 0,-6-1 0,-1 1 0,-1-1 0,0 1 0,-7-1 0,7 1 0,-1-1 0,3 1 0,8-1 0,-8-8 0,-3 7 0,1-7 1202,-6 9-1202,13-1 0,-13-8 0,14-5 0,-6-15 0,11 5 0,-2-12 0,11 15 0,-10-15 0,15 7 0,-15-9 0,6 1 0,0 7 0,-6-5 0,15 14 0,-15-15 0,14 7 0,-14-9 0,15 9 0,-15-7 0,6 7 0,0 0 0,-6-7 0,15 7 0,-15-9 0,14 9 0,-14-7 0,15 7 0,-7-9 0,8 1 0,1 7 0,-9 7 0,-2 13 0,-8 5 0,0 5 0,0-1 0,0 1 0,0-1 0,0 0 0,0 1 0,0-1 0,0 1 0,-4-1 0,-5 1 0,3-1 0,-3 1 0,9-1 0,-8 1 0,6-1 0,-6 1 0,8-1 0,-9 1 0,7-1 0,-14 1 0,14-1 0,-7 1 0,9-1 0,-8-8 0,6 7 0,-6-19 0,8 1 0,0-13 0,0-5 0,4 9 0,5-7 0,-4 7 0,12 0 0,-15-7 0,14 7 0,-5-9 0,-1 1 0,6 7 0,-14-5 0,15 14 0,-7-15 0,9 15 0,-9-2 0,-2 13 0,-8 5 0,0 4 0,0 1 0,0-1 0,0 1 0,0-1 0,0 1 0,0-1 0,0 1 0,0-1 0,0 1 0,-4-1 0,3 1 0,-3-1 0,-5-8 0,7-5 0,-6-15 0,8-4 0,0-4 0,0-1 0,4 9 0,-3-7 0,11 7 0,-10-9 0,6 1 0,0-1 0,-6 0 0,15 9 0,-15 5 0,6 15 0,-12-5 0,3 12 0,-11-15 0,10 14 0,-14-14 0,13 15 0,-13-15 0,6 14 0,-9-5 0,0-1 0,1 6 0,-1-14 0,0 15 0,1-15 0,-1 14 0,1-14 0,7 15-1497,-5-15 1497,5 6 0,-7-8 0,-1 8-339,0-6 339,1 15 0,-1-15 0,1 6 0,7 0 0,-5-6 0,5 6 0,-7-8 0,-1 9 1470,1-7-1470,-1 6 366,0-8-366,1 0 0,7-4 0,3-5 0,8-5 0,0-5 0,0 1 0,0-1 0,0 0 0,0 1 0,0-1 0,0 0 0,0 1 0,0-1 0,0 1 0,12-9 0,-9 6 0,18 2 0,-19 3 0,6 5 0,0 1 0,-5-6 0,5 5 0,0 1 0,-6-7 0,6 7 0,0 0 0,3-7 0,-1 19 0,-2-1 0,-8 13 0,0 4 0,0 1 0,0-1 0,0 1 0,0-1 0,-4-8 0,-5-1 0,3-1 0,-10 2 0,5 0 0,1 7 0,-7-15 0,7 6 0,-8 0 0,-1-6 0,0 6 0,1-8 0,7-13 0,-5 10 0,14-19 0,-7 12 0,9-9 0,0 1 0,0-1 0,0 0 0,0 1 0,0-1 0,0-10 0,0 7 0,0-7-2684,0 10 2684,0 1 0,0-12 0,0 9 0,0-8 0,0 10-1864,0 0 1864,0 1-248,14-1 248,-11 0 0,10 0 0,-4 8 0,-7-5 0,14 14 0,-14-15 2366,15 15-2366,-7-6 2111,0 12-2111,-2 5 0,-8 5 0,0 4 0,0 1 0,0-1 0,8-8 0,-5 7 319,5-7-319,-8 9 0,0-1 0,0 1 0,0-1 0,0 1 0,0-1 0,-4 1 0,3-1 0,-4 0 0,5 1 0,-8-9 0,6 7 0,-6-7 0,-1 0 0,7-5 0,-6-15 0,8-4 0,0-4 0,0-1 0,0 0-1167,0 1 1167,4 7 0,-3-5 0,11 14 0,-10-15 0,6 7 0,0 0 0,-6-7 0,15 7 0,-15-9 0,14 0 0,-14 1 0,15-1 0,-15 1 0,14-1 0,-6 0 0,1 1-1660,5 7 1660,-14-5 0,15 5 0,-7-7 0,8-1 0,1 9 0,-1-7 0,1 7-692,-1-9 692,1 1 0,-1-1 0,1 0 0,-1 9 0,-7-6 1025,5 14-1025,-14-3 1691,6 14-1691,-8 13 0,0 7 0,0 0 169,0-2-169,0-9-1898,0 1 1898,0-1 0,-4-8-1272,3 7 1272,-11-7 0,10 8 0,-6 1 0,8-1 0,-8 12 0,6-9-2484,-15 8 2484,15-10 0,-6-1-1254,8 1 1254,-8-1 0,5 1 0,-13-1 0,14 1 0,-6-1 0,8 0 0,-9 1 826,-1 8-826,0-7 0,-7 7-708,7-17 708,-1 7 0,3-7 965,8 8-965,0 1 831,-8-9-831,6 7 585,-15-7-585,15 8 0,-14 1 0,14-1 0,-15-7 2079,15 5-2079,-15-14 1649,15 14-1649,-6-17 1315,8 0-1315,0-13 0,0-5 0,0 0 0,0 1 0,0-1 0,4 0 0,5 1-2353,-2-1 2353,1 1 0,0-1 0,-6 0 0,14 1 0,-5-9 0,-1 6 0,6-6 0,-4-2 0,7 8 0,-8-9 0,6 12 0,-15-1 0,14 0 0,-6 1-2570,1-1 2570,5 0 0,-6 1 0,1-1 0,5 1 0,-6-1 0,1 0 0,5 1 0,-6-1 0,9 0 0,-1 1 0,-7-1 0,5 1 0,-6 7-1057,1-5 1057,5 14 0,-6-15-163,9 7 163,-1-1 1862,1-5-1862,-1 14 2676,-8-3-2676,-1 14 1375,-9 5-1375,0 5 0,0-1 0,0 1 0,0-1 0,0 1 230,0 8-230,0-7 0,0 7 0,0-9 0,0 1 0,0-1 0,0 1-1195,0-1 1195,-4-8 0,-5 7 0,3-7 0,-2 9 0,8-1-1236,-9-8 1236,7 7 0,-14-7 0,14 9 0,-7-1-286,1-8 286,6 7-918,-6-7 918,-1 0 1154,7 7-1154,-14-7 0,5 9 0,1-1 0,2 0 0,0-7 0,5 5 0,-13-14 1422,14 15-1422,-6-7 1059,-1 0-1059,7-5 0,-6-15 0,8-4 0,0-4 0,0-1 0,0 0 0,0 1 0,0-1 0,0 1 0,0-1-1359,0 0 1359,4 9 0,5-15 0,-3 13 0,10-15 0,-14 8 0,15 1 0,-6-12 0,8 9 0,-8-9 0,-2 12 0,-1-1 0,2 1 0,0-1 0,7 0-447,-7 1 447,0-1 0,7 1 0,-15-1 0,14 9 0,-14-7 0,15 7 0,-7-9 0,8 0 0,-7 1 0,5 7 1327,-14 7-1327,6 13 479,-8 5-479,-4 13 0,3-7-2794,-11 7 2794,10-8 0,-7-1-194,9 0 194,-8 1 0,6-1-2056,-14 1 2056,14-1 0,-7 1 0,1-1 0,6 1 0,-6-1-728,-2 12 728,8-9 0,-16 0 0,16-5 0,-6-6 0,-1 9 0,7-1 0,-6 1 2323,0-9-2323,6 7 189,-15-7-189,15 8 0,-6 1 2293,-1-9-2293,7 7 967,-14-7-967,14 8 0,-15 1 0,7-1 0,-9-7 0,9 5 0,-7-6 0,7 1 0,-9 5 0,1-14 0,7-7 0,3-7 0,8-11 0,0 4 0,4 0 0,5 9 0,-2-7 0,9 7 0,-6-9 0,9 1 0,-1 8 0,1-7 0,-1 15 0,1-6 0,-9 11 0,-2 7 0,0-5 0,-6 12 0,7-7 0,-9 9 0,0-1 0,8-8 0,-6 7 0,6-7 0,-8 8 0,0 1 0,0-1 0,0 1 0,0-1 0,0 1 0,0-1 0,0 1 0,0-1 0,-4 1 0,-5-9 0,2 7 0,-9-15 0,14 14 0,-15-14 0,15 14 0,-14-13 0,14-9 0,-7-5 0,9-13 0,14 5 0,-3 8 0,13-6 0,-14 7 0,6 0 0,-5 1 0,-1 1 0,6-2 0,-5-1 0,-1-5 0,6 14 0,-5-15 0,7 7 0,-8 3 0,7 0 0,-15 19 0,14-10 0,-14 14 0,7-5 0,-9 7 0,0 1 0,0-1 0,0 0 0,0 1 0,0-1 0,-4-7 0,-6-3 0,5 0 0,-12 2 0,7 1 0,-9 5 0,0-14 0,1 6 0,-1-8 0,1 0 0,7-3 0,-5-7 0,14-4 0,-15 4 0,15-7 0,-15 15 0,15-14 0,-14 14 0,6-7 0,-1 1 0,3-2 0,0-1 0,-3 3 0,1 0 0,-7 6 0,7-7 0,0 1 0,-7 6 0,15-14 0,-14 14 0,5-7 0,-7 1 0,7-2 0,-5-1 0,14-5 0,-15 14 0,15-15 0,-15 15 0,15-15 0,-14 15 0,5-6 0,-7 8 0,-1 0 0,1 0 0,-1 0 0,0 0 0,1 0 0,-1 0 0,0 0 0,1 0 0,-1 0 0,1 4 0,-1-3 0,0 12 0,1-11 0,-1 6 0,1-8 0,7 8 0,-5-6 0,5 6 0,-7-8 0,-1-4 0,9-5 0,1-6 0,9-3 0,-8 7 0,6-5 0,-6 5 0,8-7 0,0-1 0,0 1 0,0-1 0,-8 9 0,5-7 0,-5 7 0,8-9 0,0 1 0,0-1 0,0 0 0,0 1 0,0-1 0,0 0 0,0 1 0,0-1 0,0 1 0,0-1 0,0 0 0,0 1 0,0-1 0,0 0 0,4 9 0,5 2 0,-3 12 0,2 5 0,-8 5 0,8-4 0,-6 6 0,15-13 0,-15 13 0,6-6 0,-8 9 0,0-1 0,0 1 0,0-1 0,0 1 0,0-1 0,0 1 0,0-1 0,0 1 0,0-1 0,0 1 0,0-1 0,0 0 0,0 1 0,-4-1 0,3 1 0,-12-1 0,11 1 0,-6-1 0,0-7 0,-3-3 0,1-12 0,2-5 0,8-5 0,0-5 0,0-8 0,0 7 0,4 1-1968,5 2 1968,-3 7 0,10-9-375,-6 1 375,0-1 0,7 9 0,-7-7 0,0 7-1234,7 0 1234,-15-7 0,14 7 0,-5-9 0,7 0 0,1 1 0,-1-1 0,1 1 1797,-1-1-1797,1 0 0,-9 13 0,-2 7 0,-8 13 0,0 4 0,0 1 0,0-1 386,0 9-386,0-7 0,0 7 0,0-9 0,0 1 0,0-1 0,0 1 0,0-1 0,0 1 0,-12-1 0,9 1 0,-9-1 0,12 1 0,-8-1 0,6 1 0,-7-1 0,1 1 0,6-1 0,-6 1 0,-1-1 0,7 1 0,-6-1 1394,0-8-1394,6 7 0,-7-7 0,9 9 0,0-1 0,-8-8 0,6 7 0,-6-7 0,-1 0 0,7 7 0,-6-7 0,0 9 0,-2-1 0,-1 1 0,3-13 0,8-7 0,0-13 0,0-5 0,4 9 0,5-7-1467,-3 7 1467,10 0 0,-14-7 0,14 15 0,-13-15 0,5 7 0,0 0 0,-6-7 0,14 7 0,-5-9 0,7 1 0,1-1 0,-1 0-593,1 1 593,-9-1 0,6 1-1821,-5 7 1821,-1-5 0,6 5 0,-5 1 0,7-7 0,-8 7 0,7 0 0,-7-7 0,0 7 0,7-1-1069,-15-5 1069,14 14 0,-14-15 0,15 15 1198,-15-14-1198,14 14 538,-6-15-538,1 7 1894,-3 3-1894,-8 8 1320,0 13-1320,0 4 0,0 1 0,0-1 0,0 1 0,0-1 0,0 1 0,0-1 0,0 1 0,0-1 0,0 1-1183,0-1 1183,-4-7 0,3 5 0,-11-6 0,10 9 0,-6-1 0,8 1 0,-8-1 0,5 1 0,-5-1-231,0 1 231,6-1 0,-6 1 0,8-1 0,-9-8 0,7 7 0,-6-7 0,8 9 0,-8-9 1168,9-2-1168,0-8 246,13 0-246,5-4 0,-9-5 0,6-5 0,-14-5 0,15 1 0,-15-1-1542,14 9 1542,-14-7-976,7 7 976,-1-1 0,-6-5 0,14 6-1482,-5-1 1482,-1-5 0,6 5 0,-5-7 0,7-1 0,1 0 0,-9 1-477,6-1 477,-5 1 0,7-1 0,0 0 0,1 1 0,-9-1-189,7 9 189,-15-7 0,14 7 859,-6-9-859,1 1 0,5 7 0,-14-5 1499,15 14-1499,-15-3 541,14 6-541,-6 19 1767,1-7-1767,-3 13 0,-8-7 0,0-1 0,0 1 0,0-1 0,0 1 0,0-1 0,0 1 0,0-1 0,0 1 0,0-13 0,0-7 0,0-13 0,0-5 0,0 1 0,0 11 0,0 8 0,0 5 0,0 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18.587"/>
    </inkml:context>
    <inkml:brush xml:id="br0">
      <inkml:brushProperty name="width" value="0.05" units="cm"/>
      <inkml:brushProperty name="height" value="0.05" units="cm"/>
      <inkml:brushProperty name="color" value="#008C3A"/>
    </inkml:brush>
  </inkml:definitions>
  <inkml:trace contextRef="#ctx0" brushRef="#br0">365 154 24575,'0'18'0,"0"1"0,-8 7 0,6-5 0,-15 6 0,7-17 0,0 23 0,-15-19 0,21 21 0,-21-8 0,14-15 0,-7 13 0,-1-15 0,9-4 0,2-7 0,8-13 0,0-13 0,36-10 0,-19 14 0,30-1 0,-28 15 0,-1 7 0,1-6 0,-1 8 0,-7 4 0,-3 5 0,-8 5 0,-4 4 0,-6 1 0,-4-1 0,3 1 0,-5-1 0,6 1 0,-1-1-646,-5 1 646,5-1 0,-7 1 0,7-1 0,3 1 0,-11 0 0,14 0 0,-22 1 0,17-2 0,-9 1 0,0-1-2313,9 1 2313,-7-9-1157,15 7 1157,-6-7 0,0 0 0,-2 7 0,-1-7 0,-7 19 0,8-16 0,-2 14 0,-4-17 533,5 1-533,1 5 2231,2-18-2231,8 1 1352,0-13-1352,0-4 0,0-1 0,3 9 0,6-7 0,-3 7 0,11-9 0,-15 1-1511,14 7 1511,-14-5 0,15 5-115,-6-18 115,8 8 0,1-9-3428,-10 12 3428,6-1 0,-5 0 0,7 1 0,1-1-757,-1 0 757,1 1 0,-1-1 0,1 9 0,-9-7 0,6 15 0,-14-14 0,15 14 0,-7-15 0,9 7 1169,-1-1-1169,-8-5 0,7 14 0,-7-15 0,9 15 96,-1-6-96,-8 12 3541,-2 5-3541,-8 5 0,-3 13 0,2-7-1996,-3 7 1996,-4-9 0,6 1-239,-7-1 239,1 1 0,6-1 0,-15 1 0,15-1 0,-6 1 0,0-1 0,6 1 0,-15-9 0,15 6 0,-6-5 0,0 7 0,5 1 0,-13-1 0,14 1-1363,-15-9 1363,15 6 2726,-6-6-2726,8 9 0,-8-9 258,6 7-258,-7-7 0,1 0 0,6 7 0,-15-7 1619,15 8-1619,-6 1 0,8-13 0,0-7 0,0-13 0,0-4 0,13-2 0,-9 2-623,17-2 623,-11 2 0,1-1 0,5 0 0,-6 1 0,1-1 0,5 1 0,-6-1 0,1 0 0,5 1 0,-6-1 0,9 1 0,-1-1 0,1 0-602,-1 1 602,-7-1 0,5 9 0,-6-7 0,9 7 0,-1-1 0,-7-5 604,5 14-604,-6-15 0,1 19 0,-3-1 621,-8 13-621,0 4 0,0 1 0,0-1 0,0 1 0,0-1 0,0 1 0,0-1 0,-4 1-1514,-6-9 1514,4 6 0,-2-5 0,8 7 0,-9-8 0,7 7 0,-14-7 0,14 9 0,-7-1 0,1 1 0,6-1 0,-14 1 0,14-1 0,-15-8 0,15 7 0,-6-7 0,-1 8 0,7 1 0,-6-1 0,0 1 0,6-1 0,-15 1 0,15-1 1514,-6-11-1514,8-8 0,0-13 0,0-5 0,0 0 0,0 1 0,0-1 0,0 1 0,0-1 0,0 0 0,0 1 0,3 7 0,7-5-1846,-5 5 1846,4-7 0,-1 8 0,-6-7 0,14 7 0,-14-9 0,15 0 0,-6-10 0,8 8 0,-7-9 0,4 12 0,-4-12 0,-2 9 0,8-8-3000,-16 10 3000,14 0 0,-5 1-2245,-1-1 2245,6 1 0,-14-1 0,15 0 0,-15 1 0,14-1 0,-5-8 0,-1 6 0,-2-5 0,-8 7 0,8 0 0,3 1 0,-1-1 0,6 0 0,-14 1-1011,7-1 1011,-1 9 0,-6-7 0,14 7 0,-14-9 0,15 9 1226,-15-7-1226,6 7 0,0 0 0,-6-7 0,15 15 2610,-15-14-2610,6 17 2719,-8 0-2719,0 13 1547,0 5-1547,0-1 0,0 9-3196,-4-7 3196,-5 7 0,3-8-2037,-10-1 2037,14 1 0,-15-1 0,15 1 0,-15-1 0,15 0 0,-14 1 0,14-1 0,-15 1 0,15 8 0,-15-7 0,15 7 0,-14-9 0,14 1 0,-15-1 0,7 1 0,0-1 0,-7 1 0,15-1 0,-6 1-353,-1-1 353,-1 1 0,0-1 0,1 1-1060,9-1 1060,-8-8 0,6 7 0,-14-7 2558,5 9-2558,1-1 0,-7 1 0,7-9 0,0 6 2189,1-17-2189,9 0 441,0-14-441,0-3 0,0-1 0,0 1 0,0-1 0,0 0 0,0 1 0,0-1 0,4 0 0,6-7 0,-4 5 927,10-6-927,-14 8 0,15 1 0,-15-1 0,14 9 0,-14-7 0,15 7 0,-15-9 0,14 9 0,-14-7 0,15 7 0,-7-9 0,8 1 0,1 7 0,-9-5 0,7 14 0,-7-15 0,8 15 0,-7-2 0,-3 13 0,-8 5 531,0 4-531,0 1 0,0-1 0,0 1-2087,0-1 2087,0 1 0,0-1 0,0 1 0,0-1 0,0 1 0,0-1 0,0 9 0,0-7 0,-4-1 0,-5-3 0,3-5 0,-2 7 0,8 1 0,-9-1 0,7 0 0,-6 1 0,8-1 0,-8 1 0,6-1 0,-15 1 0,15 8 0,-14-7 0,13 7 0,-5-9 0,8 1 0,-8-1 0,6 1-106,-6-1 106,8 1 0,0-1 0,0 1 0,0-1 0,-9-8 0,7 7 2076,-6-7-2076,8-3 117,0-8-117,0-14 0,0-3 0,0-1 0,0 1 0,0-1-1213,4 9 1213,-3-7 0,11 7 0,-10-9 0,6 1 0,0-1 0,-6 0 0,15 1 0,-15-1 0,14-8 0,-6 6-3097,1-5 3097,5 7 0,-14 0 789,14 1-789,-13-1 0,5 0 0,0 1-2572,2-1 2572,9 1 0,-9-1-1835,-2 0 1835,0 1 0,3-1 0,7 0 0,-8 1 0,7-1 0,-15 1 0,14-1 0,-14 0 0,15 1 0,-7-1 0,9 1 0,-1 7 0,-8-5 2378,7 5-2378,-7 1 0,0-7 202,7 15-202,-7-14 0,9 14 0,-9-15 2705,6 15-2705,-14-2 2607,6 13-2607,-8 5 0,0 4 0,0 1 0,0-1 0,0 1 0,0-1 0,0 1 0,0-1-2170,0 1 2170,0-1 0,0 1 0,-4-1 0,3 1 0,-11-1 0,10 0 0,-7 1 0,9-1 0,0 1 0,0-1 0,-8 9 0,6-6-2588,-14 5 2588,14-7 0,-7-1-1139,1-7 1139,6 5 0,-6-6 0,8 9 0,0-1 0,0 1 0,0-1 0,-9 1 0,7-1 0,-14 1 0,14-1 0,-7 1-88,9-1 88,0 1 0,0-1 0,-8-8 0,6 7 1745,-6-7-1745,-1 9 2673,7-1-2673,-14-8 1478,14-5-1478,-6-14 125,8-6-125,0-3 0,0-1 0,0 1 0,0-1 0,0 0-1562,13 9 1562,-10-7-101,10 7 101,-4-9 0,1 1 0,0-1 0,-2 1-1254,1 7 1254,1 3 0,0 0 0,-2-3 0,1 1 0,-7-7 0,14 15 0,-14-14-192,15 5 192,-7-7 0,8 7 0,-7-5 0,5 14 1434,-6-15-1434,9 7 101,-1 0-101,-7 5 0,-3 14 0,-8 5 0,0 5 0,0-1 0,0 1 0,0-1 0,0 1 0,0-1 0,0 1 0,0-1 1350,0 1-1350,0-1 0,0 1 0,0-1 0,0 1 0,0-1-975,-4-8 975,3 7 0,-3-7 0,4 8 0,-8 1 0,6-1 0,-6 1 0,-1-1 1199,7-11-1199,-6-8 0,8-13 0,0-5 0,0 0 0,0 1 0,0-1 0,0 1 0,0-1 0,0 0 0,0 1 0,4-1 0,5 1 0,-3-1 0,3 0 0,-1 1 0,-6-1 0,14 9 0,-14-7 0,7 7 0,-13-1 0,-5 3 0,-6 8 0,-3 4 0,7 6 0,-5-4 0,6 10 0,-1-6 0,-5 1 0,5 5 0,-7-14 0,7 15 0,-5-15 0,14 14 0,-15-14 0,7 6 0,-1 1 0,-5-7 0,6 14 0,-9-14 0,0 6 0,1-8 0,-1 0 0,1 0 0,-1 0 0,0 0 0,1 0 0,-1 0 0,0 0 0,1 0 0,-1 0 0,1 0 0,7-4 0,-5 4 0,14-13 0,-15 11 0,15-14 0,-15 14 0,15-15 0,-6 7 0,0 0 0,6-7 0,-7 7 0,9-9 0,0 0 0,0 1 0,-8 7 0,6-5 0,-6 6 0,8-9 0,0 0 0,0 1 0,0-1 0,0 0 0,0 1 0,4-1 0,5 1 0,6 7 0,-5-5 0,6 14 0,-5-7 0,-1 1 0,6 6 0,-6-15 0,1 19 0,-3-1 0,-8 13 0,0 4 0,0 1 0,0-1 0,0 1 0,0-1 0,0 1 0,0-1-2116,0 1 2116,0-1 0,-4 1 0,3-1 0,-12-7-1267,11 5 1267,-6-6 0,0 1 0,6 5 0,-15-6 0,15 9 0,-15-1 0,15 1 0,-14-9 0,14 6 0,-7-5 0,1-1 0,6 6 0,-14-14 1969,5 15-1969,1-7 1414,-7 0-1414,7-1 0,0-1 0,-18-6 0,15 6 0,-16-8 0,10 0 0,1 0 0,7-4 0,3-5 0,0-5 0,6-5 0,-7 1 0,9-1 0,0 0 0,0 1 0,0-1 0,0 1 0,0-1 0,0 0 0,0 1 0,0-1 0,0 0 0,0 1 0,0-1 0,0 1 0,0-1 0,0 0 0,0 1 0,0-1 0,0 1 0,0-1 0,0 0 0,0 1 0,0-1 0,4 9 0,-3-7 0,11 7 0,-10-9 0,6 13 0,-8 6 0,0 14 0,0 5 0,0-1 0,0 1 0,0-1 0,-12 1 0,9-1 0,-17 1 0,18-1 0,-15 1 0,15-1 0,-14 1 0,14-1 0,-15 1 0,15-1 0,-15 1 0,15-1 0,-14-8 0,14 7 0,-15-15 0,7 6 0,0-12 0,1-5 0,9-5 0,0-5 0,0 1 0,-8-1 0,6 1 0,-6-1 0,8 0 0,0 1 0,0-1 0,0 0 0,4 1 0,-3-1 0,3 1 0,4-1 0,-6 0 0,6 1 0,-8-1 0,0 0 0,9 9 0,1-6 0,0 5 0,-2-7 0,1 7 0,1-5 0,0 5 0,6 1 0,-5-7 0,7 15 0,1-6 0,-9 12 0,-2 5 0,-8 5 0,0 5 0,0-1 0,0 0 0,0 1-1262,-4-9 1262,3 7-411,-11 1 411,10 3 0,-6 5 0,0-7 0,6-1 0,-7 1 0,9-1 0,-8 1 0,6-1 0,-6 1 0,0-1 0,5 1 0,-5-1 0,8 1 0,0-1 0,-8-8 0,-2 7 0,-1-7 0,3 9 0,8-1 0,-8-8 1235,6 7-1235,-7-19 438,9 1-438,0-13 0,0-5 0,0 1 0,0-1 0,0 0 0,0 1 0,0-1 0,0 1 0,0-1 0,0 0 0,0 1 0,4-1 0,6 0-425,-4 1 425,10-1 0,-14 1 0,15-1 0,-15 0 0,14 1 0,-14-1 0,15 1 0,-15-1 0,14 0 0,-14 1 0,15-1 0,-7 0 0,0 1 0,7-1 0,-15 1 0,14-1 0,-14 0 0,15 1 0,-15-1 0,14 0 0,-14 1 0,15-9 0,-7 6 0,8 3 0,1 9 425,-9 13-425,-2 5 0,-8 5 0,0 5 0,0-1 0,0 1 0,0-1 0,0 1 0,0-1-2139,0 1 2139,0-1 0,0 1 0,0-1 0,0 1 0,-4-1 0,-5 1 0,3-1 0,-3 1 0,1-1 0,6 0 0,-6 1 0,-1-1 0,7 1 0,-14-1 0,14 1 0,-7-1 0,1 1 0,6-1 0,-14 1 0,13-1-588,-5 1 588,-11 1 0,14-2 0,-14 2 0,19-1 0,-8-9 0,6 6 0,-15-14 0,15 15 0,-6-7 0,8 9 0,0-1 0,-8-8-1503,-2 7 1503,-1-7 0,-5 0 0,14 7 1896,-7-7-1896,9 8 0,-8-7 600,6 5-600,-15-6 0,15 9 0,-6-1 1734,8 1-1734,-8-9 0,6-5 0,-7-15 0,9-4 0,0-4 0,0-1 0,4-8 0,5 6-3374,5-6 3374,-3 9 0,-3-1-213,0 1 213,-6-1 0,15 0 0,-7 1-2021,0-1 2021,-2 0 0,0 1 0,3-1 0,-1 1 0,6 7-1087,-13-5 1087,5 5 0,0-7 615,-6-1-615,14 1 0,-14-1 0,15 0 0,-15 1 0,14-1 0,-14 0 0,15-7 0,-7 5 0,0-6 0,7 8 0,-15 1 0,14-1 0,-5 0 0,-1 1 0,6-1-1255,-14 1 1255,15 7 1722,-15-5-1722,14 5 1172,-14-7-1172,15-1 2343,-15 13-2343,6 6 0,-8 14 0,0 5 0,0-1 0,0 1 0,0-1 0,0 1 0,0-1 0,-4 1 1377,-5 8-1377,2-7 0,-1 7 0,8-9 0,0 1 0,-8-1 0,-3 1 0,1-1 0,2 1 0,8-1 0,-8 1 0,5-1 0,-5 1 0,0-1 0,6 1 0,-6-1 0,-1 1 0,7-1 0,-6 0-1316,0-7 1316,6 5 0,-15-6 0,15 9 0,-15-1 0,15 1 0,-6-1 0,0-7 0,6 5 0,-15-6-14,15 9 14,-6-1 0,0 1 0,5-1 0,-13 1 0,14-1 0,-6 1 0,8-1 0,-9-7 0,-1 5 0,0-6 590,1 9-590,9-13 1445,0-7-1445,0-13 16,0-5-16,0 1 0,0-1 0,0 1 0,0-1 0,0 0 0,0 1 0,0-1 0,0 0 0,4 1 0,6-1 0,-4 1-2510,10-1 2510,-14 0 0,15 1 0,-15-1 0,22-8 0,-19 6 0,11-5 0,-8 15-1162,-6-5 1162,6 5 0,1-7-2142,1-1 2142,0 0 0,-2 1 0,-8-12-2141,19 17 2141,-14-14 0,14 17 0,-11-9 0,3-8 0,-1 7 0,6-7 0,-5 8 0,-1 0 0,6 1 0,-5-1 0,7 1 0,-8-1 127,7 0-127,-7 9 0,0-7-3,7 15 3,-15-14 0,14 14 0,-14-15 1848,15 7-1848,-7 0 2478,0-7-2478,-2 7 2175,1-1-2175,-7-5 1330,6 17-1330,-8 0 0,0 13 0,0 5 0,0-1 0,0 1 0,0-1 0,0 1 0,0-1 0,0 1 0,0-1 0,0 1 0,0-1-2135,0 1 2135,0-1 0,0 1 0,0-1 0,0 1 0,0-1 0,0 1 0,0-1 0,0 1 0,0-1 0,-4 0 0,3 1 0,-12-1 0,11 1 0,-14-1 0,14 1 0,-15-1 0,15 1 0,-6-1 0,-1 1 0,7-1 0,-6 1-219,0-1 219,6 1 0,-7-1 0,9 1 0,-8-9 0,6 6 0,-6-5 0,0-1 2109,5 6-2109,-5-5 0,0-1 245,6 6-245,-6-5 0,-1-1 0,7-6 0,-6-13 0,12 3 0,5-10 0,-3 5 0,10-16 0,-14 7-800,15-7 800,-7 8-2338,0 1 2338,-2-1 0,1 0 0,1 1 0,0-1-2620,7 1 2620,-7-1 0,0 0 0,6 1 0,-13-1 0,13 0 0,-6 1 0,0-1 0,7 1 0,-6-12 0,0 9 0,7-8 0,-16 10 0,14 0 0,-14 1 0,15-1 0,-7 0 0,8 1 0,-7-1 0,5 9 0,-14-17 0,15 13 0,-7-15 0,8 10 0,1 1-219,-9-1 219,7 9 590,-15-7-590,14 15 2034,-14-2-2034,6 13 3048,-8 5-3048,0 4 0,0 1 0,0-1 0,0 1 0,0-1 0,0 1 0,0-1 0,0 1 0,-13 0 0,10 0 0,-11 0 0,14-1-2056,-8 1 2056,6-1 0,-6 1-210,-1-1 210,7 1 0,-6-1 0,8 0 0,-8-7 0,6 5-1431,-7-6 1431,9 9 2002,0-1-2002,-8 1 0,6-1 0,-6 1 0,0-1 0,5 1 0,-5-1 0,0 1 0,-2-1 217,-1 1-217,3-1 0,0 1 0,-3-9 0,1 6 0,2-5 0,-1-1 1624,-1 6-1624,0-5 159,-7 7-159,15 1 0,-14-9 0,14-6 0,-7-13 0,9-5 0,4-5 0,6 1 0,-4-1 0,2 0-1498,-8 1 1498,8 8 0,-6-7 0,15 7 0,-15-9 0,14 0 0,-14 1 0,15 7 0,-15-5 0,6 6 0,0-9 0,-6 0 0,15 1 0,-15-1 0,6 0 0,-8 1 0,8 7 0,2-5 0,1 6 0,-3-9 0,0 0 0,-6 1 0,6-1-1418,1 9 1418,-7-7 1386,6 7-1386,0-1 0,2 3 0,1 0 0,-3 10 0,-8-2 0,0 15 1530,0 3-1530,0 0 0,0 1 0,0-1 0,0 1 0,0-1 0,0 1 0,0-1 0,0 1 0,0-1 0,0 1 0,-4-1 0,3 1 0,-12-1 0,11 1 0,-6-1 0,8 1 0,-8-1 0,5 1 0,-5-1 0,0 1 0,6-1 0,-6 1 0,8-1 0,-9-8 0,7 7 0,-14-7 0,14 9 0,-15-1 0,15 1 0,-6-13 0,8-7 0,0-13 0,0-5 0,0 1 0,0-1 0,0-8 0,0 6-431,0-5 431,0 7 0,0 0 0,4 1 0,-3-1-2291,11 0 2291,-10 1 0,15-1 0,-15 1 0,14-1 0,-14 0 0,6 1 0,1-1 0,-7 0 0,14 1 0,-14-1 0,6 1 0,2-12 0,0 17 0,2-14 0,-4 17 0,-8-9 0,8 0 0,-6 1 0,15 7 0,-7-5 0,0 5 0,-1 5 381,-9 7-381,0 13 0,0 4 0,0 1 0,0-1 0,0 1 0,0 7 0,0-5 0,0 6 0,0-9 165,0 1-165,0-1 0,-4-8-1052,3 7 1052,-3-7 0,-4 9 0,6 10 0,-7-8 0,1 8 0,6-10 0,-6-1 0,8 1 0,0-1 0,0 1 0,0-1 0,-8-8 0,5 7 0,-5-7 0,8 9 0,0-1 0,-8-8 0,6 7 0,-6-7 2050,8-13-2050,0-1 1178,0-19-1178,0 4 0,0 1 0,0-1 0,0 0 0,3 9 0,-2-7 0,3 7 0,4 0 0,2 1 0,1 13 0,5-3 0,-14 11 0,6-2 0,-8 9 0,0-1 0,0 1 0,0-1 0,0 1 0,9-9 0,-7-2 0,6-8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18.588"/>
    </inkml:context>
    <inkml:brush xml:id="br0">
      <inkml:brushProperty name="width" value="0.05" units="cm"/>
      <inkml:brushProperty name="height" value="0.05" units="cm"/>
      <inkml:brushProperty name="color" value="#5B2D90"/>
    </inkml:brush>
  </inkml:definitions>
  <inkml:trace contextRef="#ctx0" brushRef="#br0">126 90 24575,'3'5'0,"6"-1"0,-3 4 0,11-6 0,-15 14 0,6-6 0,-8 9 0,8 8 0,-6-7 0,15 48 0,-15 10 0,6-6 0,-8-4 0,0-62 0,0-7 0,0-13 0,0-5 0,0 1 0,8 7 0,2-5 0,1 6 0,5-9 0,-14 0 0,15 1 0,-7 7 0,0-5 0,-2 5 0,1-7 0,-7-1 0,14 9 0,-14-7 0,15 15 0,-15-14 0,14 14 0,-14-3 0,6 14 0,-8 5 0,0 5 0,-4-9-1213,4 6 1213,-4-5 0,-5-1 0,7 6 0,-6-5 0,8 15 0,-8-13-2155,6 11 2155,-15-13 0,15 7 0,-6 1 0,8-1 0,-8 1 0,6-1 0,-7 0-196,1-7 196,6 13 0,-6-11 0,-1 5 0,7-1 0,-6-7 1065,0 8-1065,6 1 2264,-7-1-2264,9-21 235,0 0-235,0-21 0,0 6 0,0-1 0,0 0 0,0 1 0,0-1 0,0 0 0,14 0 0,-11 0 0,10 0 0,-13 1 0,0-1 0,9 9 0,1-7 0,0 7 0,6-9 0,-13 1 0,5-1 0,-8 0 0,8 1 0,-6-1 0,14 0 0,-14 1 0,15-1 0,-15 1 0,6 11 0,-8 8 0,0 13 0,0 4 0,0 1 0,0-1 0,0 1 0,0-1 0,0 1 0,0-1 0,0 1 0,0-1 0,0 1-1173,0-1 1173,-4-8 0,3 7 0,-11-7 0,10 17 0,-6 4 0,0-1 0,6-1 0,-7-11-2193,1 1 2193,6-1 0,-6 1 0,-1-1 0,7 1 0,-6-1 0,8 1 0,0-1 0,-8 1 0,6-1 0,-6 1 0,-1-1 0,7 1 0,-6-1 0,8 1 0,-8-9 0,6 14 0,-7-11 0,9 13 0,0-7 0,-8-9 1040,6 7-1040,-6-19 2326,8 1-2326,0-13 0,0-5 0,0 0 0,0 1 0,0-1 0,0 1 0,0-1 0,0 0 0,0 1 0,0-1 0,0 1 0,0-1 0,0 0 0,0 1-2175,0-1 2175,0 0 0,0 1-132,0-1 132,0 1 0,0-1 0,0 0 0,0 1-1935,0-1 1935,0 0 0,0 1-953,3 7 953,-2-5 0,3 6 0,4-9 0,-6 0 0,7 1 0,-9-1 0,0 0 0,8 9 0,-6-6 0,6 5 0,0-7 0,-6-1 0,7 0 0,-1 1 0,-6-1 0,14 1 0,-14-1 1816,15 0-1816,-15-8 0,14 15 0,-14-13 0,6 15 124,1-1-124,2-16 2052,8 14-2052,1-16 1203,-2 18-1203,1 3 0,-1 8 0,-7 4 0,-3 5 0,-8 5 0,8 5 0,-6-1 0,6 0 0,-8 1 0,0-1 0,0 1 0,0-1 0,0 1 0,0-1 0,0 1-2141,0-1 2141,0 1 0,0-1 0,0 1 0,0 8 0,0-7 0,0 7-2302,0-9 2302,0 1-623,0 10 623,0-8 0,0 8 0,0-10 0,0-1 0,0 1 0,0-1 0,0 1 0,0-1 0,-4 1-1628,3-1 1628,-3 1 0,-4-9 616,5 6-616,-5-5 0,8 7 0,0 1 0,-8-1 0,6 1 0,-6-1 0,-1 1 0,-1-1 0,0 1 0,1-1 0,9 1 0,-8-1 0,6 1 2067,-15-1-2067,15 0 666,-6-11-666,8-8 0,0-13 0,0-5 0,0 1 0,0-1 0,0 0 0,0 1 0,0-1 0,0 0 0,0 1 0,0-1 0,0-10 0,0-3-1739,0 0 1739,0 2 0,4 20 88,-3-7-88,3 7 0,-4-9 0,8 1 0,-6-12 0,6 9 0,0-8 0,-6 10 0,7 1 0,-9-1 0,0 0 0,0 1 0,0-1 0,8 0 0,-6 1 0,6-1 0,0 1 0,-6-1 0,6 0 0,1 9 0,-7-7 0,6 7 0,0-8-274,2-1 274,1 0 0,5 9 0,-14-7 0,15 15 0,-15-2 0,6 13 3717,-8 5-3717,0 4 0,0 1 0,0 8 0,0-7 0,0 7 0,0-9 0,0 1 0,0-1 0,0 1 0,0-1 0,0 1 0,0-1 0,0 1 1192,0-1-1192,0 1 0,0-1 0,0 1 0,-4-1 0,3 1 0,-3-1 0,-5 1 0,7-1 0,-6 1 0,8-1 0,-8 1 0,6-1 0,-7 1 0,9-1 0,0 0 0,-8 1 0,6-1 0,-15 1 0,15-1 361,-6 1-361,0-1 0,6 1 0,-7-1 0,9 1 0,0-13 0,0-7 0,0-13 0,0-4 0,0-1 0,0 0 0,0 1-2218,0-1 2218,0 0 0,0 1 0,5-1 0,-4 1 0,11-1 0,-10 0 0,14 1 0,-14-1 0,7 0 0,-9 1-1199,8 7 1199,-6-5 0,14 6 0,-14-9 0,7 0 0,-9 1 0,8-1 0,2 0-2039,0 1 2039,-1-1 0,-1 1 0,2-1 0,0 0 0,-1 1 0,-9-1 0,8 1 0,-6-1 0,14 9 1825,-14-7-1825,7 7 1183,-9-9-1183,8 9 2448,-6 5-2448,6 23 0,-8-2 0,0 10-1748,0-7 1748,8-9 0,-6 6 0,6-5 0,-8 7 0,0 1 0,0-1 0,0 1 0,0-1-731,0 1 731,0 10 0,0-8 0,0 8 0,0-10 0,0-1 0,0 1 0,0-1 0,0 1 0,0-1 0,0 1 0,0-1 0,0 1 0,0-1 0,0 1 0,0-1 1680,0 1-1680,0-1 0,-3-8 0,2 7 799,-3-7-799,4-3 0,0-17 0,0-6 0,0-11 0,0 8 0,4 9 0,5 2 0,5 8 0,-4 4 0,-2 5 0,1-3 0,-7 10 0,6-6 0,-8 9 0,8-9 0,-6 6 0,6-5 0,-8 7 0,0-11 0,0-8 0,0-13 0,9-5 0,-7 0 0,14 1 0,-6-1 0,1 0 0,-3 1 0,0 7 0,-6 7 0,6 13 0,-8 5 0,0 5 0,0-1 0,8-8 0,-6 7 0,3-15 0,-14 6 0,-5-8 0,-5-4 0,9-5 0,-7 3 0,15 2 0,-6 13 0,-1-3 0,-1 10 0,0-6 0,1 9 0,1-9 0,-2 6 0,-1-5 0,-5-1 0,14 6 0,-15-14 0,7 7 0,-9-9 0,1 0 0,-1 0 0,0 0 0,9-4 0,-6 3 0,13-11 0,-13 10 0,14-15 0,-15 15 0,15-14 0,-14 5 0,14-7 0,-15 7 0,15-5 0,-15 14 0,15-15 0,-6 7 0,8-9 0,0 1 0,0-1 0,0 0 0,-19-1 0,14 1 0,-22 0 0,25 0 0,-6 0-1440,-1 9 1440,7-7 0,-14 7 0,14-9 0,-15 1 0,15-1 0,-6 1 0,-2-12 0,8 9 0,-8-8 0,2 10 0,6 0 0,-6 1 0,8-1 0,0 0 0,0 1 0,0-1 0,0 1 0,0-1 0,0 0 1440,0 1-1440,-9 7 0,7-5 0,-6 5 0,8-7 0,-8 7 0,6-5 0,-15 14 0,15-15 0,-14 15 0,14-14 0,-15 14 0,15-15 0,-6 7 0,-1-1 0,7-5 0,-14 14 0,14-15 0,-15 15 0,15-14 0,-15 14 0,7-7 0,-8 9 0,7 4 0,-5-3 0,14 11 0,-15 6 0,15 3 0,-15 6 0,15-9 0,-6 1 0,0-9 0,6 6 0,-7-5 0,9 7 0,-8-8 0,6 7 0,-6-7 0,8 9 0,0-13 0,0-7 0,0-13 0,0-5 0,0 1 0,0-1 0,4 9 0,5-7 0,-4 7 0,12-9 0,-15 0 0,14 9 0,-14-6 0,15 13 0,-7-13 0,0 6 0,7-1 0,-15-5 0,14 14 0,-14-15 0,15 15 0,-15-15 0,14 15 0,-5-6 0,7 8 0,1 0 0,-9 4 0,-2 5 0,0-3 0,-6 10 0,15-5 0,-15 7 0,14-8 0,-14 7 0,6-7 0,-8 8 0,9-7 0,-7 13 0,6-11 0,-8 13 0,0-7 0,0-1 0,0 1 0,0 8 0,0-7 0,0 7 0,0-9 0,0 1 0,0-1 0,0 1 0,0-1 0,0 1 0,0-1 0,0 1 0,0-1 0,0 1 0,0-1 0,0 1 0,-4-9 0,3 6 0,-3-5 0,-4 7 0,6 1 0,-6-1 0,8-12 0,0-7 0,0-13 0,0-4 0,0-1 0,0 0 0,0 1 0,0-1 0,0 1 0,0-1 0,0 0 0,0 1-1213,0-1 1213,4 9 0,5-7 0,-4 7 0,4-9 0,-9 1 0,8 7 0,-6-5 0,14 5 0,-14-7 0,15-1 0,-6-10 0,0 7-917,7 1 917,-8-3 0,8 11 0,1-14 0,-9 9 0,7 7 0,-7-5 0,0 5 1155,7 1-1155,-7-7 0,8 15 0,-7 7 975,-3 7-975,0 3 0,-6 2 0,6-7 0,-8 8 0,0 1 0,0-1 0,0 1 0,0-1 0,0 1 0,0-1 0,0 1 0,0-1 0,0 1 0,0-1 0,0 1 0,0-1 0,0 1 0,0-1 0,0 1 0,0-1 0,0 1 0,0-1-2137,0 1 2137,0-1 0,0 1-1366,-3-9 1366,-7 6 0,4-5 0,-2 7 0,8 9 0,-8-15 0,-2 13 0,-1-15 0,-5 9 0,14-1 0,-7 1 1978,9-1-1978,0 0 0,0 1 0,-8-1-221,6 1 221,-15-9 0,15 7 0,-14-7 0,14 8 0,-15-7 0,15 5 0,-6-18 0,8 1 1746,0-13-1746,0-4 0,0-1 0,0 0 0,0 1 0,0-1 0,0 0 0,0 1 0,0-1 0,0 1 0,0-1-2167,0 0 2167,0 1 0,4 7-528,-4-5 528,12 14 0,-9-15 0,13-1 0,-14-3 0,14-6 0,-14 8 0,7 1 0,-1-1 0,2 1 0,0-1 0,7-8 0,-7 15 0,9-5 0,-9 9 0,6 6 2104,-5-15-2104,7 7 591,1-1-591,-9 7 0,-2 13 0,0 5 0,-6 5 0,7-1 0,-9 1 0,0-1 0,0 1 0,0-1 0,0 0 0,0 1 0,0-1 0,0 1 0,0-1 0,0 1 0,0-1 0,0 1 0,0-1 0,0 1-2200,0-1 2200,0 1-87,0-1 87,0 1 0,0-1 0,-5 1 0,4-1-1703,-11-7 1703,2 5 0,-1-6 0,3 9 0,0-9 0,-3 6 0,1-5 0,2 7 0,8 1 0,-9-1 0,-1 1 0,0-1 0,1 1 1985,1-9-1985,6 6 88,-14-5-88,13 7 1917,-13 1-1917,6-1 0,-1 0 0,3-11 0,8-8 0,0-13 0,0-5 0,0 1 0,0-1 0,0 0 0,0 1 0,0-1-2164,0 0 2164,0 1 0,0-1 0,0 1 0,0-1 0,4 0 0,5 1 0,-3-1 0,11-8 0,-15 7 0,6-7 0,0 8 0,-6 0 0,15 1 0,-15-1 0,6 1 0,0-1 0,-6-10 0,15 15 0,-15-13 0,6 17 0,0-1 0,-6-5 0,7 6 0,-1-9 0,2 0 0,0-10 0,7 8 0,-15-9 0,14 20 0,-14-7 0,15 7 0,-7-9 0,9 9 2164,-9 6-2164,-2 13 0,-8 5 0,0 4 0,8-8 0,-6 7 0,6-7 0,-8 9 0,0-1 0,0 9 0,0-7 0,0 7 0,0-8 0,0-1 0,0 1 0,0-1 0,0 1 0,0-1 0,0 0 0,0 1 0,0-1 0,0 1 0,0-1 0,0 1 0,0-1 0,0 1 0,0-1 0,0 1 0,-4-1 0,-5 1 0,3-1 0,-11 1 0,15-1 0,-14-7 0,14-7 0,-7-13 0,9-5 0,0-5 0,0 0 0,0 1 0,0-1 0,0 0 0,0 1 0,0-1 0,0 1 0,0-1 0,0 0 0,0 1 0,0 7 0,0 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33.449"/>
    </inkml:context>
    <inkml:brush xml:id="br0">
      <inkml:brushProperty name="width" value="0.05" units="cm"/>
      <inkml:brushProperty name="height" value="0.05" units="cm"/>
    </inkml:brush>
  </inkml:definitions>
  <inkml:trace contextRef="#ctx0" brushRef="#br0">1 173 24575,'4'-5'0,"5"1"0,5 4 0,5 0 0,-1 0 0,1-8 0,-1 6 0,-7-15 0,5 15 0,-6-6 0,9 8 0,-9-8 0,-2-3 0,-8-7 0,0-1 0,-4 9 0,-5 1 0,3 1 0,-10 6 0,14-15 0,-15 15 0,15-14 0,-14 14 0,14-3 0,-7 14 0,1 5 0,6 5 0,-6-1 0,8 1 0,0-1 0,-9-7 0,7 5 0,-6-6 0,0 1 0,6 5 0,-7-6 0,9 9 0,-8-1 0,6 1 0,-15-9 0,15 6 0,-6-5 0,8 7 0,0 1 0,0-1 0,0 1 0,0-1 0,0 1 0,0-1 0,0 1 0,4-9 0,-3 6 0,11-14 0,-10 15 0,14-7 0,-5 0 0,-1 7 0,6-15 0,-6 14 0,9-14 0,-1 7 0,-7-1 0,5-6 0,-6 6 0,9-8 0,-1 0 0,1 0 0,-1 0 0,1 0 0,-9-4 0,7 3 0,-15-11 0,6 10 0,-8-6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35.070"/>
    </inkml:context>
    <inkml:brush xml:id="br0">
      <inkml:brushProperty name="width" value="0.05" units="cm"/>
      <inkml:brushProperty name="height" value="0.05" units="cm"/>
    </inkml:brush>
  </inkml:definitions>
  <inkml:trace contextRef="#ctx0" brushRef="#br0">1 0 24575,'0'13'0,"0"1"0,0 5 0,0-1 0,0 1 0,0-1 0,0 1 0,0-1 0,0 0 0,0 1 0,0-1 0,0 1 0,3-9 0,-2 7 0,3-7 0,-4-4 0,0-15 0,0-7 0,0-11 0,0 8 0,0 1 0,0-1 0,0 0 0,0 1 0,0-1 0,0 1 0,0-1 0,8 9 0,-6-7 0,15 15 0,-7-6 0,9 8 0,-1 0 0,1 0 0,-1 0 0,1 0 0,-1 0 0,1 0 0,-1 0 0,1 0 0,-1 0 0,0 0 0,1 0 0,-1 0 0,1 0 0,-9 4 0,-2 5 0,1-4 0,1 4 0,0-1 0,7-6 0,-15 14 0,14-14 0,-6 15 0,1-7 0,-3 9 0,-8-1 0,8-8 0,2-1 0,1-1 0,-3 2 0,0 9 0,-6-1 0,6 1 0,-8-1 0,0 0 0,0 1 0,9-9 0,-7 7 0,6-7 0,-8 8 0,0 1 0,0-1 0,0-7 0,0-3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53.803"/>
    </inkml:context>
    <inkml:brush xml:id="br0">
      <inkml:brushProperty name="width" value="0.05" units="cm"/>
      <inkml:brushProperty name="height" value="0.05" units="cm"/>
    </inkml:brush>
  </inkml:definitions>
  <inkml:trace contextRef="#ctx0" brushRef="#br0">114 233 24575,'13'0'0,"1"0"0,4 0 0,1 0 0,-1 0 0,1 0 0,-1 0 0,1 0 0,-9-4 0,6 3 0,-14-11 0,15 10 0,-7-7 0,9 9 0,-9-8 0,-2-2 0,-12-1 0,3-5 0,-11 14 0,10-15 0,-6 7 0,8-9 0,-8 9 0,6-7 0,-15 15 0,15-14 0,-15 14 0,15-15 0,-14 15 0,14-15 0,-15 15 0,7-6 0,-9 8 0,9-8 0,-7 6 0,7-6 0,-9 8 0,1 0 0,-1 0 0,0 0 0,1 0 0,7 3 0,-5 6 0,6-3 0,-1 11 0,-5-15 0,14 6 0,-7-8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35.918"/>
    </inkml:context>
    <inkml:brush xml:id="br0">
      <inkml:brushProperty name="width" value="0.05" units="cm"/>
      <inkml:brushProperty name="height" value="0.05" units="cm"/>
    </inkml:brush>
  </inkml:definitions>
  <inkml:trace contextRef="#ctx0" brushRef="#br0">307 93 24575,'0'-18'0,"0"-1"0,-4 9 0,3-7 0,-11 15 0,2-6 0,-9 0 0,1 6 0,-1-7 0,1 9 0,-1 4 0,0-3 0,9 12 0,-7-11 0,7 14 0,0-5 0,-7-1 0,7 6 0,-1-5 0,-5-1 0,14 6 0,-6-6 0,-1 9 0,-1-9 0,0 7 0,1-7 0,1 8 0,6 1 0,-6-1 0,8 1 0,0-1 0,3 1 0,7-9 0,-5 7 0,12-15 0,-7 6 0,9-8 0,-1 0 0,1 0 0,-1 0 0,-8 8 0,7-6 0,-7 6 0,8-8 0,1 9 0,-1-7 0,1 6 0,-1-8 0,1 0 0,-1 0 0,1 0 0,-1 0 0,1 0 0,-1 0 0,-7 8 0,5-6 0,-14 14 0,15-13 0,-7 5 0,8-8 0,1 0 0,-1 0 0,1 0 0,-9 0 0,-2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37.671"/>
    </inkml:context>
    <inkml:brush xml:id="br0">
      <inkml:brushProperty name="width" value="0.05" units="cm"/>
      <inkml:brushProperty name="height" value="0.05" units="cm"/>
    </inkml:brush>
  </inkml:definitions>
  <inkml:trace contextRef="#ctx0" brushRef="#br0">252 450 24575,'-13'0'0,"-2"0"0,-3 0 0,-1 0 0,0 0 0,1 0 0,-1 4 0,1 5 0,-1 6 0,9 3 0,-7-8 0,15 7 0,-15-7 0,15 9 0,-6-1 0,8 1 0,-8-1 0,6 0 0,-6 1 0,8-1 0,0 1 0,0-1 0,0 1 0,0-1 0,-9-7 0,7 5 0,-6-6 0,8 9 0,0-1 0,4-7 0,-3 5 0,11-14 0,-10 15 0,14-15 0,-14 14 0,15-14 0,-15 14 0,14-13 0,-6 13 0,9-14 0,-1 14 0,1-13 0,-1 5 0,1-8 0,-1 0 0,1 0 0,-1 0 0,1-12 0,-1 0 0,-8-10 0,-1 3 0,-1 9 0,-6-7 0,14 7 0,-14-9 0,7 1 0,-1-1 0,-6 1 0,14-1 0,-14 0 0,7 1 0,-9-1 0,0 0 0,0 1 0,8-1 0,-6 1 0,14-1 0,-14 0 0,7 1 0,-9-1 0,0 1 0,0-1 0,0 0 0,0 1 0,8-1 0,-6 0 0,6 1 0,-8-1 0,0 1 0,0-1 0,0 0 0,0 1 0,0-1 0,0 0 0,0 1 0,0-1 0,0 1 0,0-1 0,0 0 0,0 1 0,-4 7 0,3-5 0,-11 14 0,10-15 0,-6 7 0,0 0 0,5-7 0,-5 7 0,0-1 0,6-5 0,-15 14 0,15-15 0,-14 15 0,14-15 0,-15 15 0,15-6 0,-6 8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38.422"/>
    </inkml:context>
    <inkml:brush xml:id="br0">
      <inkml:brushProperty name="width" value="0.05" units="cm"/>
      <inkml:brushProperty name="height" value="0.05" units="cm"/>
    </inkml:brush>
  </inkml:definitions>
  <inkml:trace contextRef="#ctx0" brushRef="#br0">1 236 24575,'10'8'0,"7"-6"0,-7 7 0,0-1 0,6-6 0,-5 6 0,7-8 0,1 0 0,-1 0 0,1 0 0,-1 0 0,1 0 0,-1 0 0,1 0 0,-1 0 0,1-13 0,0 9 0,-8-17-1555,5 19 1555,-14-15 0,15 7 0,-7-1 0,0-5 0,7 5 0,-15-7 0,14-1 1555,-14 1-1555,15-1 0,-15 0 0,6 1 0,-8-1 0,0 1 0,-4 7 0,-5 3 0,-5 8 0,3 4 0,-5-3 0,5 11 0,-7-10 0,-1 14 0,1-6 0,-1 1 0,9 5 0,-7-6 0,7 9 0,-1-1 0,-5 1 0,14-1 0,-15 1 0,15-1 0,-6 1 0,8-1 0,-8-8 0,5 7 0,-5-7 0,8 9 0,0-1 0,-8-8 0,6 7 0,-6-7 0,8 9 0,0-1 0,0 1 0,3-9 0,-2 6 0,3-6 0,4 1 0,-6 5 0,6-6 0,1 1 0,-7 5 0,6-6 0,0 1 0,-6 5 0,15-14 0,-15 15 0,14-15 0,-6 14 0,9-14 0,-1 6 0,1-8 0,-1 0 0,1 0 0,-1 0 0,1 0 0,-1 0 0,1 0 0,-1 0 0,1 0 0,-1 0 0,1 0 0,-9-13 0,6 10 0,-5-19 0,-1 12 0,6-1 0,-5-5 0,7 5 0,1-7 0,-9-1 0,6 9 0,-14-7 0,15 15 0,-15-6 0,6 8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39.001"/>
    </inkml:context>
    <inkml:brush xml:id="br0">
      <inkml:brushProperty name="width" value="0.05" units="cm"/>
      <inkml:brushProperty name="height" value="0.05" units="cm"/>
    </inkml:brush>
  </inkml:definitions>
  <inkml:trace contextRef="#ctx0" brushRef="#br0">233 94 24575,'0'-19'0,"0"1"0,0-1 0,-4 9 0,3-7 0,-11 15 0,2-6 0,-9 8 0,0 0 0,1 0 0,-1 0 0,0 0 0,1 0 0,7 4 0,-5 5 0,14 5 0,-6 4 0,8 1 0,-9-9 0,7 7 0,-14 1 0,14 3 0,-7 5 0,9-7 0,0-1 0,0 1 0,-8-1 0,6 1 0,-6-1 0,8 1 0,0 10 0,0-8 0,0 8 0,0-10 0,0-1 0,0 1 0,0-1 0,3-7 0,7-3 0,-5 0 0,4 2 0,-1 0 0,2 7 0,0-7 0,-1 9 0,-1-9 0,2-2 0,0 0 0,7-6 0,-15 15 0,14-15 0,-5 6 0,7-8 0,-8 8 0,7-6 0,-7 7 0,8-9 0,1 0 0,-1 0 0,1 0 0,-1 0 0,1 0 0,-1 0 0,1 0 0,-9-4 0,7 3 0,-7-11 0,0 10 0,-2-7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46.582"/>
    </inkml:context>
    <inkml:brush xml:id="br0">
      <inkml:brushProperty name="width" value="0.05" units="cm"/>
      <inkml:brushProperty name="height" value="0.05" units="cm"/>
      <inkml:brushProperty name="color" value="#E71224"/>
    </inkml:brush>
  </inkml:definitions>
  <inkml:trace contextRef="#ctx0" brushRef="#br0">718 1442 24575,'10'-3'0,"-2"-7"0,-12-4 0,-5-4 0,2-1 0,-26-16 0,19 12 0,-13-12 0,-14 0 0,32 12-804,-32-4 804,31 19 0,-1 0 0,-22-19 0,19-4-725,-22-7 725,18 11 0,-9 1 0,15 5 0,-13 2 0,23 3 0,-23 5 775,21-7-775,-21 7 0,14-5 0,1 5 754,-6 1-754,14-6 0,-15 5 0,7 1 0,-1-7 0,-14-1 0,21-3 0,-21 2 0,15-22 0,-25-9 0,4-43 0,2 31-897,4 10 897,23 36 0,-14 6 0,13-9 0,-5 0 0,8 1 0,0-1 0,0 0 897,-8 1-897,6-1 0,-6 1 0,8-1 0,0 0 0,0 1 0,0-1 0,0 1 0,0-1 0,0 0 0,0 1 0,0-1 0,0 0 0,0 1 0,3 7 0,6 3 0,-3 0 0,11 6 0,-7-6 0,0-1 0,7 7 0,-7-6 0,8 8 0,1 0 0,-9-8 0,7 6 0,-7-7 0,8 9 0,1 0 0,-1-8 0,1 6 0,-1-6 0,1 8 0,-9-9 0,6 7 0,-5-6 0,7 8 0,1 0 0,-1 0 0,1 0 0,-1 0 0,1 0 0,-1 0 0,1 0 0,-1 0 0,1 0 0,-1 0 0,1 0 0,-1 0 0,-8 4 0,7-3 0,-7 3 0,8-4 0,-7 8 0,5-6 0,-6 6 0,9-8 0,-9 8 0,7-6 0,-15 15 0,14-15 0,-14 14 0,15-14 0,-15 15 0,14-15 0,-14 14 0,6-6 0,1 1 0,-7 5 0,6-6 0,0 1 0,-6 5 0,6-6 0,1 1 0,-7 5 0,6-6 0,-8 9 0,8-9 0,-6 7 0,6-7 0,-8 8 0,9 9 0,1-6 0,0 5 0,-2-7 0,-8-1 0,8 1 0,-5-1 0,13-8 0,-14 7 0,6-7 0,-8 9 0,0-1 0,0 9 0,0-7 0,0 7 0,8-17 0,-5 7 0,13-15 0,-14 14 0,6-6 0,-8 9 0,0-1 0,0 1 0,8-9 0,-6 7 0,7-7 0,-9 8 0,8 1 0,-6-1 0,6 1 0,-8-1 0,0 1 0,0-1 0,0 1 0,0-1 0,0 1 0,0-1 0,0 1 0,-4-9 0,3 6 0,-2-5 0,3 7 0,-9 1 0,7-1 0,-6 1 0,8-1 0,0 1 0,0-1 0,0-8 0,0-1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47.375"/>
    </inkml:context>
    <inkml:brush xml:id="br0">
      <inkml:brushProperty name="width" value="0.05" units="cm"/>
      <inkml:brushProperty name="height" value="0.05" units="cm"/>
      <inkml:brushProperty name="color" value="#E71224"/>
    </inkml:brush>
  </inkml:definitions>
  <inkml:trace contextRef="#ctx0" brushRef="#br0">1 1 24575,'4'10'0,"-3"6"0,11-13 0,-10 13 0,6-6 0,0 0 0,-6 7 0,15-7 0,-15 9 0,14-9 0,-14 6 0,6-5 0,1-1 0,-7 6 0,6-5 0,0-1 0,-6 6 0,14-14 0,-13 15 0,5-7 0,-8 9 0,8-1 0,-6 1 0,6-13 0,9-7 0,-13-13 0,20 3 0,-22-5 0,15 6 0,-7-1 0,0-5 0,7 5 0,1-7 0,-5-1 0,11 9 0,-13-7 0,7 7 0,1 0 0,-9-7 0,6 7 0,-5-1 0,7-5 0,-8 5 0,7-7 0,-7 7 0,0-5 0,7 14 0,-15-6 0,6 8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49.201"/>
    </inkml:context>
    <inkml:brush xml:id="br0">
      <inkml:brushProperty name="width" value="0.05" units="cm"/>
      <inkml:brushProperty name="height" value="0.05" units="cm"/>
      <inkml:brushProperty name="color" value="#E71224"/>
    </inkml:brush>
  </inkml:definitions>
  <inkml:trace contextRef="#ctx0" brushRef="#br0">0 1456 24575,'0'-19'0,"0"1"0,0-1 0,0 1 0,0-1 0,0 0-2450,8 9 2450,-5-7 0,13 15 782,-14-14-782,14 14 0,-14-15-584,15 15 584,-15-14-244,14 5 244,-5-7 0,-1-1 0,6 0 0,-5 9 0,-1-7 0,6 7 0,-5-9 0,-1 1 0,6-1 1183,-5 1-1183,7-1 0,-8 0 0,-1 1 0,-9-1 0,8 0 0,-6 1 0,14-1 0,-14 1 0,15 7 1039,-15-5-1039,6 5 274,0 1-274,-6-7 0,15 15 0,-15-14 0,6 6 0,-8-9 0,8 9 0,-6-7 0,15 7 0,-15-9 0,14 9 0,-14-7 0,6 7 0,1-1 0,-7-5 0,14 6 0,-14-9 0,15 0 0,-15 1 0,14-1 0,-14 0 0,15 9 0,-15-6 0,14 5 0,-14-7 0,15-1 0,-7 0 0,0 1 0,7 7 0,-15-5 0,14 5 0,-14-7 0,14-1 0,-5 1 0,-1-1 0,6 9 0,-14-7 0,15 15 0,-15-15 0,14 7 0,-5-8 0,7-1 0,-8 0 0,7 9 0,-15-7 0,14 15 0,-5-6 0,-1 0 0,6 6 0,-5-15 0,7 15 0,1-6 0,-1 0 0,1 5 0,-1-13 0,0 14 0,1-15 0,-1 15 0,1-6 0,-9 0 0,7 6 0,4-16 0,0 15 0,8-14 0,-10 15 0,-1-15 0,1 15 0,-1-6 0,1-1 0,-1 7 0,-8-14 0,7 14 0,-7-7 0,8 9 0,1 0 0,-1 0 0,-7-8 0,13 6 0,-11-6 0,13 8 0,-7 0 0,-1 0 0,1 0 0,-1 0 0,1 0 0,-1 0 0,1 0 0,-1 0 0,1 0 0,-1 0 0,1 0 0,-1 0 0,1 0 0,-1 0 0,1 0 0,-1 0 0,1 0 0,-1 0 0,1 0 0,-1 0 0,1 0 0,-1 0 0,0 0 0,1 4 0,-1-3 0,-7 11 0,5-10 0,-14 15-1043,15-15 1043,-15 14 0,14-6 0,-6 1 0,9-3 0,-9 0 0,-2 2 0,1 9 0,1-9 0,0 7 0,7-15 0,-15 14 0,14-14 0,-14 15 0,15-7 0,-7 0 0,0 7 0,-2-7 0,0 0 1043,3 7-1043,-1-7 0,17 10 0,-22-2 0,14 2 0,-11-10 0,2-1 0,1-1 0,-3 2 0,8 0 0,-12 7 0,13-7 0,-9 0 0,-6 7 0,15-15 0,-15 14 0,6-6 0,0 1 0,-6 5 0,15-6 0,-15 9 0,6-1 0,0-7 0,-6 5 0,15-14 0,-15 15 0,6-7 0,-8 8 0,0 1 0,0-1 0,0 1 0,0-1 0,0 1 0,0-1 0,0 1 0,0-1 0,0 1 0,0-1 0,0 1 0,0-1 0,-4-8 0,3 7 0,-3-15 0,4 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50.115"/>
    </inkml:context>
    <inkml:brush xml:id="br0">
      <inkml:brushProperty name="width" value="0.05" units="cm"/>
      <inkml:brushProperty name="height" value="0.05" units="cm"/>
      <inkml:brushProperty name="color" value="#E71224"/>
    </inkml:brush>
  </inkml:definitions>
  <inkml:trace contextRef="#ctx0" brushRef="#br0">1 0 24575,'0'13'0,"0"1"0,0 5 0,0-1 0,0 1 0,4 7 0,5-5 0,-3 6 0,3-9 0,-9 1 0,0-1 0,0 1 0,0-1 0,0 0 0,8-7 0,-6 5 0,6-6 0,0 1 0,-6 5 0,7-6 0,-9 9 0,0-1 0,8-7 0,-6 5 0,6-6 0,0 1 0,3-3 0,7-8 0,-8-4 0,7-5 0,-7 3 0,0-11 0,7 15 0,-7-14 0,8 5 0,-7-7 0,5 7 0,-14-5 0,15 6 0,-7-9 0,8 0 0,-7 1 0,-3-1 0,-8 0 0,0 1 0,8 7 0,-6-5 0,15 14 0,-15-15 0,6 7 0,-8-9 0,8 9 0,-6-7 0,6 15 0,-8-6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52.675"/>
    </inkml:context>
    <inkml:brush xml:id="br0">
      <inkml:brushProperty name="width" value="0.05" units="cm"/>
      <inkml:brushProperty name="height" value="0.05" units="cm"/>
      <inkml:brushProperty name="color" value="#E71224"/>
    </inkml:brush>
  </inkml:definitions>
  <inkml:trace contextRef="#ctx0" brushRef="#br0">0 1978 24575,'8'-19'0,"3"1"0,-1-1 0,-2 1 0,-8-1 0,8 0 0,-6 1 0,15-1 0,-15 0 0,6 1 0,-8-1 0,8 9 0,-6-7 0,6 7 0,-8-9 0,9 9 0,-7-7 0,6 7 0,-8-8 0,8 7 0,-6-5 0,6 5 0,1 1 0,-7-7 0,6 7 0,-8-9 0,0 1 0,8 7 0,-6-5 0,15 14 0,-15-15 0,6 7 0,0-9 0,-6 1 0,15 7 0,-15-5 0,6 5 0,-8-7 0,8 7 0,-6-5 0,15 14 0,-15-15 0,6 7 0,0-9 0,-6 1 0,15 7 0,-15-5 0,6 6 0,0-1 0,-6-5 0,6 5 0,1 1 0,-7-7 0,14 15 0,-14-14 0,14 14 0,-13-15 0,13 7 0,-14-9 0,14 9 0,-14-7 0,15 15 0,-15-14 0,14 5 0,-5 1 0,-1-17 0,6 22 0,-5-14 0,-1 11 0,-2-3 0,0 1 0,3-7 0,-1 7 0,6 0 0,-14-7 0,15 15 0,-15-15 0,14 15 0,-14-14 0,15 14 0,-15-15 0,14 15 0,-14-14 0,7 5 0,-1 1 0,2 2 0,10-11 0,-1 14 0,0-33 0,0 33 0,-9-33 0,7 33 0,-7-14 0,16 3 0,-5 12 0,-2-21 0,-3 14 0,-6 1 0,0-7 0,7 15 0,-7-14 0,9 5 0,-1 1 0,-8-6 0,7 14 0,-7-7 0,0 1 0,7-2 0,-7-1 0,9-5 0,-1 14 0,1-15 0,-1 7 0,1-9-2503,-1 9 2503,-8-7 0,7 15 0,-7-14 0,8 5 0,1-7 0,-1-1 0,1 0 0,-1 1 0,-7-1 0,5 9 0,-14-7 0,15 15 0,-7-14 0,8 5 0,-7-7 0,5 7 0,-6-5 0,9 14 2503,-1-15-2503,1 15 0,-9-14 0,6 13 0,-5-5 0,-1 0 0,6 6 0,-5-6 0,-1-1 0,6 7 0,-5-6 0,7 8 0,1 0 0,-1-8 0,1 6 0,-1-7 0,1 1 0,-1 6 0,1-6 0,-1 8 0,0-9 0,1 7 0,-1-6-1534,1 8 1534,-9-8 0,17 6 0,-14-7 0,17 1 0,-12 6 0,1-14 0,-1 14 0,1-7 0,-1 9 0,0 0 0,1 0 0,-1 0 0,1-8 0,-1 6 0,1-6 0,-1 8 0,1 0 0,-1 0 0,1 0 0,-1 0 0,1 0 0,-1 0 0,1 0 0,-1 0 1534,1 0-1534,-1 0 0,1 0 0,-1 0 0,1 0 0,-1 0 0,1 0 0,-1 0 0,1 0 0,-1 0 0,1 0 0,-1 0 0,1 0 0,-1 0 0,1 0 0,-1 0 0,1 0 0,-1 0 0,0 0 0,1 0 0,-1 0 0,1 0 0,-1 0 0,1 0 0,-1 0 0,1 0 0,-1 0 0,1 0 0,-1 4-1508,-7 5 1508,5-3 0,-6 2 0,9-8 0,-1 0 0,1 9 0,-1-7 0,1 14 0,-1-14-2017,1 6 2017,-1-8 0,-8 9-1096,7-7 1096,-7 6 1261,9-8-1261,-1 0 0,1 0 0,-1 0 0,11 9 0,3-6-619,-8 14 619,3-15 0,-17 7 0,9-1 1963,-1-6-1963,1 6 0,-1-8 0,1 0 0,-1 0 0,1 0 0,-9 8 1275,7-6-1275,-7 7 0,8-9 0,1 8 0,-1-6 0,1 6 0,-1-8 0,1 0 0,-1 0 0,1 0 0,-9 8 0,6-6 741,-5 7-741,-1-1 0,6-6 0,-5 6 0,7-8 0,1 0 0,-9 8 0,14 3 0,-11-1 0,13-2 0,-7-8 0,-1 0 0,-7 8 0,5-6 0,-6 15 0,9-15 0,-9 14 0,7-14 0,-7 6 0,0 1 0,7-7 0,-7 6 0,0 0 0,7-6 0,-15 15 0,14-15 0,-6 6 0,1 0 0,5 2 0,-6 1 0,9-3 0,-9 0 0,6 2 0,-5 1 0,7-3 0,-8 0 0,-1 2 0,-1 1 0,2-3 0,0 0 0,7-6 0,-15 15 0,14-15 0,-5 6 0,7-8 0,-8 19 0,7-14 0,-7 13 0,9-18-990,-9 9 990,-2 1 0,0 0 0,3-2 0,7-8 0,1 9 0,-1-7-1442,-8 14 1442,7-14-916,-15 15 916,14-15 0,-6 6 0,1 0 0,5-6 0,-6 6 869,1 1-869,5-7 0,-6 6 0,1 0 1438,5-6-1438,-6 15 1041,9-15-1041,-9 14 0,7-14 0,-15 15 0,14-15 0,-6 6 0,9 0 0,-1-6 0,-7 15 0,5-15 0,-14 14 0,14-14 0,-13 14 0,13-13 0,-6 5 0,0 0 0,7-6 0,-15 14 0,14-13 0,-5 5 0,-1 0 0,-2 2 0,0 0 0,-6 7 0,15-15 0,-7 6 0,0 0 0,-1 3 0,-1-1 0,2-2 0,0 0 0,-1 3 0,-1-1 0,2 6 0,9-14 0,-1 7 0,-8-1 0,7 2 0,-15 9 0,14-9 0,-14 6 0,15-14 0,-15 15 0,14-15 0,-14 14 0,15-14 0,-15 15 0,14-15 0,-14 14 0,15-14 0,-15 15 0,6-7 0,0 0 0,-6 7 0,15-15 0,-15 14 0,6-6 0,0 1 0,-6 5 0,15-14 0,-15 15 0,6-7 0,0 0 0,-6 7 0,6-7 0,1 0 0,-7 7 0,6-7 0,0 0 0,-6 7 0,6-7 0,-8 8 0,9-7 0,-7 5 0,6-6 0,-8 9 0,0-1 0,0 1 0,8-9 0,-6 6 0,6-5 0,-8 7 0,0 1 0,0-1 0,0 1 0,0-1 0,0 1 0,0-1 0,0-8 0,0-1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54.095"/>
    </inkml:context>
    <inkml:brush xml:id="br0">
      <inkml:brushProperty name="width" value="0.05" units="cm"/>
      <inkml:brushProperty name="height" value="0.05" units="cm"/>
      <inkml:brushProperty name="color" value="#E71224"/>
    </inkml:brush>
  </inkml:definitions>
  <inkml:trace contextRef="#ctx0" brushRef="#br0">419 0 24575,'0'13'0,"-4"1"0,3 5 0,-12-1 0,11 1 0,-6-1 0,0 1 0,6-1 0,-7 1 0,9-1 0,0 1 0,0-1 0,-8 1 0,6-1 0,-6 1 0,8-1 0,0 1 0,0-1 0,0 1 0,0-1 0,0 1 0,0-1 0,0 1 0,0-1 0,0 1 0,0-1 0,0 0 0,0 1 0,-8-9 0,-3-2 0,-7-8 0,-1 0 0,9-3 0,-7 2 0,15-11 0,-15 10 0,7-7 0,0 1 0,-7 6 0,7-6 0,0-1 0,-7 7 0,7-6 0,-9 0 0,0 6 0,1-15 0,-1 15 0,1-6 0,-1 8 0,9-8 0,-7 5 0,15-13 0,-15 14 0,15-6 0,-6 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46.847"/>
    </inkml:context>
    <inkml:brush xml:id="br0">
      <inkml:brushProperty name="width" value="0.05" units="cm"/>
      <inkml:brushProperty name="height" value="0.05" units="cm"/>
    </inkml:brush>
  </inkml:definitions>
  <inkml:trace contextRef="#ctx0" brushRef="#br0">1 55 24575,'0'13'0,"0"34"0,0-20-1902,0 35 1902,0-33 0,0 3 0,0-6-2522,0-7 2522,0-1 0,0 1-776,0-1 776,0 1 0,0-1 0,0 1-458,0 7 458,0-5 0,0 6 0,0-9 0,0 1 654,0-1-654,0 0 0,0 1 0,0-1 2216,0 1-2216,0-1 2064,0 1-2064,8-9 0,2-2 0,19-8-2728,-7 0 2728,7 0 0,-11 0-1794,1 0 1794,-1 9 0,1-7 0,-1 6 0,1-8 0,-1 0 0,1 0 0,-1 0 0,1 0 0,-1 0 0,1 0 0,10 0 0,-8 0 0,8 0-2006,-10 0 2006,-1 0 0,1 0-1288,-1 0 1288,1 0 0,-1 0 0,1 0 0,-1 0 0,1 0 0,-1 0 0,1 0 0,-1 0 0,9 0 0,-7 0 0,7 0 0,-9 0 0,1 0 0,-1 0 2341,1 0-2341,-1 0 0,-7-4 0,5 3 1770,-14-11-1770,15 10 2434,-15-15-2434,6 7 1995,-8-9-1995,0 1 0,0-1 0,0 1 0,0-1 0,-4 9 0,3-7 0,-11 15 0,10-15 0,-15 15 0,15-14 0,-14 14 0,14-15 0,-7 7 0,1 0 0,6-7 0,-6 7 0,0-1 0,-3-5 0,1 5 0,-7-7 0,15-1 0,-14 9 0,14-7 0,-7 7 0,1 0 0,6-7 0,-15 15 0,15-15 0,-6 7 0,8-9 0,-8 9 0,6-6 0,-7 5 0,1 1 0,6-7 0,-6 7 0,0 0 0,6-7 0,-7 7 0,9-9 0,0 0 0,0 1 0,-8-1 0,6 1 0,-6-1 0,-1 9 0,-1 1 0,-9 9 0,1 0 0,-1 0 0,1 0 0,-1 0 0,0 0 0,1 0 0,-1 0 0,0 0 0,1 0 0,-1 0 0,1 0 0,7 0 0,3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57.363"/>
    </inkml:context>
    <inkml:brush xml:id="br0">
      <inkml:brushProperty name="width" value="0.05" units="cm"/>
      <inkml:brushProperty name="height" value="0.05" units="cm"/>
      <inkml:brushProperty name="color" value="#E71224"/>
    </inkml:brush>
  </inkml:definitions>
  <inkml:trace contextRef="#ctx0" brushRef="#br0">438 1453 24575,'0'-19'0,"0"1"0,-4 7 0,3-5 0,-11 14 0,10-15 0,-15 7 0,7-1 0,-1-5 0,3 6 0,0-1 0,6-5 0,-7 5 0,1 1 0,6-7 0,-6 7 0,0 0 0,-3 1 0,1 1 0,2-2 0,-1 0 0,7-7 0,-6 7 0,0-9 0,6 0 0,-15 9 0,15-7 0,-6 7 0,-1 0 0,7-7 0,-6 7 0,0 0 0,6-7 0,-6 7 0,-1-1 0,7-5 0,-6 5 0,0 1 0,6-6 0,-7 5 0,9-7 0,-8-1 0,-2 0 0,-1 1 0,3-1 0,8 0 0,0 1 0,0-1 0,-8 1 0,6-1 0,-15 9 0,15-7 0,-6 7 0,0-9 0,5 0 0,-5 1 0,8-1 0,0 1 0,-8-1 0,6 0 0,-15 1 0,15-1 0,-6 1 0,8-1 0,-8 0 0,6 1 0,-7-1 0,9 0 0,0 1 0,0-1 0,0-8 0,-8 15-1869,6-13 1869,-6 15 0,8-9 0,0 0 0,0 1 0,0-1 0,0 1 0,0-1 0,0 0 0,0 1 1869,0-1-1869,3 9 0,7-7 0,4 15 0,-4-14 0,6 14 0,-5-15 0,7 15 0,1-15 0,-1 15 0,1-6-1399,-9 0 1399,6 6 0,-6-7 0,9 1-388,-1 6 388,1-14 0,-1 13 0,1-5 0,-1 8 0,1 0 0,-1 0 0,-7-8 0,5 6 0,-6-6 0,9 8 0,-1 0 0,1 0 1370,-1 0-1370,1 0 417,-1 0-417,1 0 0,-1 0 0,1 0 0,-1 0 0,9 0 0,-7 0 0,-1 3 0,-3 6 0,-5-3 0,-1 11 0,6-15 0,-5 6 0,-1 0 0,6-6 0,-5 6 0,-1 1 0,-2 1 0,0 0 0,3-2 0,-1 1 0,-2 1 0,0 0 0,-6 7 0,15-15 0,-15 14 0,14-14 0,-14 15 0,15-15 0,-15 14 0,6-6 0,-8 9 0,8-9 0,-6 6 0,15-13 0,-15 13 0,6-6 0,-8 9 0,8-9 0,-6 6 0,6-5 0,1 7 0,-7 1 0,6-1 0,-8 1 0,0-1 0,0 1 0,0-1 0,0 1 0,0-1 0,0 1 0,0-1 0,0 0 0,0 1 0,0-1 0,0 1 0,0-1 0,0 1 0,0-1 0,-4-7 0,3 5 0,-11-6 0,10 9 0,-15-1 0,15 1 0,-14-9 0,14 7 0,-7-7 0,1 0 0,6 6 0,-14-5 0,13 7 0,-13 1 0,14-1 0,-15 1 0,15-1 0,-6 1 0,0-1 0,6 1 0,-7-1 0,1 1 0,6-1 0,-6 1 0,-1-1 0,7 1 0,-6-1 0,8 1 0,0-1 0,0 0 0,0 1 0,0-1 0,0 1 0,0-1 0,0 1 0,0-1 0,0 1 0,-8-9 0,-3-2 0,-7-8 0,8 0 0,1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58.519"/>
    </inkml:context>
    <inkml:brush xml:id="br0">
      <inkml:brushProperty name="width" value="0.05" units="cm"/>
      <inkml:brushProperty name="height" value="0.05" units="cm"/>
      <inkml:brushProperty name="color" value="#E71224"/>
    </inkml:brush>
  </inkml:definitions>
  <inkml:trace contextRef="#ctx0" brushRef="#br0">1 1 24575,'13'0'0,"1"4"0,-4 5 0,-2 6 0,-8 3 0,8-8 0,-6 7 0,7-7 0,-9 8 0,0 1 0,0-1 0,8-7 0,-6 5 0,6-6 0,-8 9 0,8-9 0,-6 7 0,7-7 0,-9 8 0,0 1 0,0-1 0,8-7 0,-6 5 0,6-6 0,-8 9 0,0-1 0,0 1 0,0-1 0,8-8 0,-6 7 0,15-15 0,-15 14 0,14-14 0,-5 7 0,7-9 0,1 0 0,-1 0 0,0 0 0,1 0 0,-1 0 0,1 0 0,-1 0 0,1 0-1416,-9-4 1416,7-5 0,-7-6 0,8-3 0,1 8 0,-9-7 0,7 7 0,-7-1 0,0-5 0,7 14 0,-15-15 0,14 15 0,-14-14 0,14 5 0,-5-7 354,-1-1 0,-2 9 0,-8 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05.681"/>
    </inkml:context>
    <inkml:brush xml:id="br0">
      <inkml:brushProperty name="width" value="0.05" units="cm"/>
      <inkml:brushProperty name="height" value="0.05" units="cm"/>
      <inkml:brushProperty name="color" value="#008C3A"/>
    </inkml:brush>
  </inkml:definitions>
  <inkml:trace contextRef="#ctx0" brushRef="#br0">437 1182 24575,'0'-13'0,"0"-1"0,0-5 0,-4 9 0,-5 2 0,3-1 0,-11-1 0,7-9 0,0 1 0,-7 7 0,15-5 0,-14 14 0,14-15 0,-7 7 0,1-1 0,6-5 0,-15 14 0,15-15 0,-14 7 0,14-9 0,-15 9 0,15-7 0,-14 15 0,13-14 0,-13 14 0,14-15 0,-15 15 0,15-14 0,-6 5 0,0 1 0,6-7 0,-15 15 0,15-14 0,-15 14 0,15-15 0,-6 7 0,8-9 0,-8 9 0,6-7 0,-15 7 0,15-9 0,-6 1 0,0 7 0,5-5 0,-5 5 0,8-7 0,-8 7 0,6-5 0,-6 6 0,8-9 0,-9 0 0,7 1 0,-14-9 0,14 6 0,-7-6 0,1-33 0,-2-27 0,-1 13 0,3-3 0,8 59 0,0-1 0,0 0 0,0 1 0,0-1 0,0 1 0,4 7 0,5 3 0,-3 0 0,10 6 0,-5-7 0,7 9 0,0 0 0,1 0 0,-1 0 0,1 0 0,-1 0 0,1 0 0,-1 0 0,1 0 0,-1 0 0,1 0 0,-1 0 0,1 0 0,-1 0 0,1 0 0,-1 0 0,1 0 0,-1 0 0,-7 4 0,5-3 0,-6 3 0,0 4 0,7-6 0,-7 6 0,0 0 0,7-5 0,-15 13 0,14-14 0,-14 14 0,15-5 0,-15 7 0,14 1 0,-14-1 0,15 1 0,-15-1 0,14-8 0,-14 7 0,7-7 0,-1 0 0,-6 7 0,14-15 0,-14 14 0,7-5 0,-9 7 0,0 1 0,8-1 0,2 0 0,0 1 0,-1-1 0,-9 1 0,0-1 0,0 1 0,0-1 0,8-7 0,-6 5 0,6-6 0,-8 9 0,0-1 0,0 1 0,0-1 0,0 1 0,0-1 0,0 1 0,0-1 0,0 1 0,0-1 0,0 1 0,0-1 0,0 1 0,0-1 0,0 1 0,0-1 0,0 1 0,-4-1 0,3 1 0,-3-1 0,4 1 0,0-1 0,0 1 0,-9-1 0,7 0 0,-6 1 0,8-1 0,0 1 0,0-1 0,0 1 0,0-1 0,0 1 0,0-1 0,0 1 0,0-9 0,0-2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06.355"/>
    </inkml:context>
    <inkml:brush xml:id="br0">
      <inkml:brushProperty name="width" value="0.05" units="cm"/>
      <inkml:brushProperty name="height" value="0.05" units="cm"/>
      <inkml:brushProperty name="color" value="#008C3A"/>
    </inkml:brush>
  </inkml:definitions>
  <inkml:trace contextRef="#ctx0" brushRef="#br0">1 1 24575,'0'13'0,"4"-8"0,-4 12 0,4-7 0,4 0 0,-6 7 0,7-7 0,-9 8 0,8-7 0,-6 5 0,6-6 0,0 1 0,-6 5 0,7-6 0,-9 9 0,0-1 0,8-7 0,-6 5 0,6-6 0,-8 9 0,8-9 0,-6 7 0,7-7 0,-9 8 0,8-7 0,-6 5 0,6-6 0,-8 9 0,8-9 0,-6-6 0,15-13 0,-7 3 0,0-10 0,7 5 0,-7 1 0,0-6 0,7 5 0,-7-7 0,9-1 0,-9 0 0,6 9 0,-14-7 0,15 7 0,-7-9 0,8 1 0,-7-1 0,5 9 0,-14-7 0,15 15 0,-15-14 0,14 14 0,-14-15 0,15 15 0,-15-6 0,6 8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09.508"/>
    </inkml:context>
    <inkml:brush xml:id="br0">
      <inkml:brushProperty name="width" value="0.05" units="cm"/>
      <inkml:brushProperty name="height" value="0.05" units="cm"/>
      <inkml:brushProperty name="color" value="#008C3A"/>
    </inkml:brush>
  </inkml:definitions>
  <inkml:trace contextRef="#ctx0" brushRef="#br0">1238 624 24575,'-4'-5'0,"-5"-7"0,-5 2 0,4-9 0,-7 9-1635,15-7 1635,-15 15 0,15-15 0,-14 15 0,14-14 0,-15 14 0,15-15 83,-14 7-83,5-9 0,1 1 0,-7 7 0,15-5 0,-14 5 0,5 1 0,1-7-1228,-6 15 1228,13-14 0,-13 6 0,14-9 0,-15 9 0,7-7-442,0 7 442,-7-1 0,15-5-622,-15 14 622,15-15 0,-6 7 0,0-1 0,6-5 0,-15 14 0,15-15 0,-14 15 0,13-14 0,-13 14 0,14-15 0,-6 7 0,-1-1 1154,7-5-1154,-14 14 0,14-15 0,-15 15 0,15-14 0,-15 5 0,15-7 1630,-14 7-1630,5 3 0,1 0 1060,-6 6-1060,5-7 0,-7 9 0,-1-8 0,0 6 0,1-6 0,-1 8 0,1 0 0,-1 0 0,0 0 0,1 0 0,-1 0 0,9 3 0,-7-2 0,7 3 0,-9-4 0,1 8 0,-1-6 0,9 15 0,-7-15 0,7 6 0,-9-8 0,0 0 0,1 8 0,7 3 0,-5-1 0,6-2 0,-9 0 0,9 3 0,-7-1 0,7-2 0,-1 0 0,-5 3 0,14 7 0,-15-8 0,15 7 0,-14-7 0,5 8 0,1 1 0,2-1 0,-1-7-1107,7 5 1107,-14-14 0,14 15 0,-7-7 0,9 8 0,0 1 0,0-1 0,-8-7 0,6 5 0,-15-14 0,15 15 0,-6-7 1107,8 8-1107,0 12 0,-8-17 0,-2 5 0,-1-9 0,3 1 0,8 8 0,0 1 0,0-1 0,0 1 0,-8-9 0,6 7 0,-7-7 0,1 0 0,6 7 0,-6-7 0,8 0 0,0-2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10.221"/>
    </inkml:context>
    <inkml:brush xml:id="br0">
      <inkml:brushProperty name="width" value="0.05" units="cm"/>
      <inkml:brushProperty name="height" value="0.05" units="cm"/>
      <inkml:brushProperty name="color" value="#008C3A"/>
    </inkml:brush>
  </inkml:definitions>
  <inkml:trace contextRef="#ctx0" brushRef="#br0">0 1 24575,'19'0'0,"-9"3"0,-2 7 0,-8 4 0,8-4 0,-6 6 0,7-5 0,-9 7 0,8 1 0,-6-1 0,6 1 0,-8-1 0,0 1 0,0-1 0,0 0 0,0 1 0,0-1 0,8-7 0,-6 5 0,7-6 0,-9 9 0,8-1 0,-6 1 0,6-1 0,-8 1 0,8-9 0,3-2 0,7-8 0,1 0 0,-1 0 0,1 0 0,-1 0 0,1 0 0,-1 0 0,0 0 0,1 0 0,-1 0 0,1 0 0,-1 0 0,1 0 0,-9-3 0,7 2 0,-15-12 0,14 11 0,-6-6 0,9 0 0,-1 6 0,1-6 0,-9 8 0,-2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11.619"/>
    </inkml:context>
    <inkml:brush xml:id="br0">
      <inkml:brushProperty name="width" value="0.05" units="cm"/>
      <inkml:brushProperty name="height" value="0.05" units="cm"/>
      <inkml:brushProperty name="color" value="#008C3A"/>
    </inkml:brush>
  </inkml:definitions>
  <inkml:trace contextRef="#ctx0" brushRef="#br0">74 633 24575,'-10'-8'0,"2"-2"0,0-9 0,6 0 0,-15 9 0,15-6 0,-6 5 0,8-7 0,0-1 0,0 0 0,0 1 0,0-1 0,0 0 0,-9 9 0,7-6 0,-6 5 0,8-7 0,0-1 0,0 0 0,0 1 0,0-1 0,0 0 0,0 1 0,0-1 0,0 1 0,0-1 0,0 0 0,0 1 0,0-1 0,4 9 0,5 2 0,-3-1 0,2-1 0,0 0 0,2 1 0,1 1 0,5 6 0,-6-6 0,9-1 0,-1 7 0,1-6 0,-1 8 0,-7-8 0,13 6 0,-11-7 0,13 9 0,-7 0 0,-9-8 0,6 6 0,-5-6 0,7 8 0,1 0 0,-1 0 0,1 0 0,-1 0 0,1 0 0,-1 0 0,1 0 0,-1 0 0,1-8 0,-1 5 0,1-5 0,-1 8 0,0 0 0,1 0 0,-1 0 0,1 0 0,-1 0 0,1 0 0,-1 0 0,1 0 0,-9 4 0,7-3 0,-7 3 0,0 4 0,7-6 0,-7 6 0,8-8 0,-7 8 0,5-6 0,-6 7 0,9-9 0,-9 8 0,6-6 0,-5 6 0,-1 0 0,6-6 0,-5 7 0,-1-1 0,6-6 0,-5 6 0,-1 0 0,6-6 0,-14 15 0,15-15 0,-7 6 0,0 0 0,7 2 0,-7 1 0,9 5 0,-9-6 0,6 1 0,-5-3 0,-1 0 0,-2 2 0,0 1 0,3-3 0,-1 0 0,6-6 0,-6 15 0,9-15 0,-9 14 0,7-14 0,-15 15 0,22-15 0,-20 14 0,21-14 0,-23 15 0,15-15 0,-7 6 0,8 0 0,1 2 0,-1 1 0,1-3 0,-9 0 0,7-6 0,-15 14 0,14-13 0,-6 5 0,1 0 0,-3 2 0,0 1 0,2-3 0,1 0 0,5-6 0,-14 14 0,14-14 0,-14 15 0,15-15 0,-15 14 0,14-14 0,-14 15 0,7-7 0,-1 0 0,2-1 0,0-1 0,-1 2 0,-1 0 0,2-1 0,0-1 0,-1 2 0,-9 0 0,0-1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12.554"/>
    </inkml:context>
    <inkml:brush xml:id="br0">
      <inkml:brushProperty name="width" value="0.05" units="cm"/>
      <inkml:brushProperty name="height" value="0.05" units="cm"/>
      <inkml:brushProperty name="color" value="#008C3A"/>
    </inkml:brush>
  </inkml:definitions>
  <inkml:trace contextRef="#ctx0" brushRef="#br0">19 1 24575,'0'13'0,"0"1"0,0 4 0,0 1 0,0-1 0,0 1 0,4-1 0,6 1 0,-4-1 0,2 1 0,0-9 0,-6 6 0,15-14 0,-15 15 0,6-7 0,0 0 0,-6 7 0,15-15 0,-15 14 0,14-14 0,-14 15 0,6-7 0,-8 8 0,9-7 0,-7 5 0,6-6 0,-8 9 0,0-1 0,0 1 0,-4-9 0,-5 7 0,3-7 0,-11 8 0,7 1 0,-9-9 0,1-2 0,-1-8 0,1 0 0,7 8 0,-5-5 0,14 5 0,-7-8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14.800"/>
    </inkml:context>
    <inkml:brush xml:id="br0">
      <inkml:brushProperty name="width" value="0.05" units="cm"/>
      <inkml:brushProperty name="height" value="0.05" units="cm"/>
      <inkml:brushProperty name="color" value="#008C3A"/>
    </inkml:brush>
  </inkml:definitions>
  <inkml:trace contextRef="#ctx0" brushRef="#br0">262 1207 24575,'-11'-4'0,"-5"3"0,14-11 0,-15 10 0,15-15 0,-15 7 0,15-9 0,-14 9 0,14-7-1047,-15 15 1047,15-14 0,-6 5 0,8-7 0,-8 8 0,6-7 0,-15 7 0,15-9 0,-15 0 0,7 1 0,0-1 0,1 1 0,1 7-1279,6-5 1279,-6 5 977,8-18-977,0 8 0,0-9 0,-8 12 0,5-1 0,-5 0 0,8 1 0,0-1 0,-8 9 0,6-7 0,-6 7 0,8-9 1349,0 1-1349,0-1 0,0 0 0,0 1 0,-9 7 0,7-5 0,-6 6 0,8-9 0,0 0 0,0 1 0,0-1 0,0 0 0,0 1 0,0-1 0,0 1 0,0-1 0,0 0 0,0 1 0,0-1 0,0 0 0,0 1 0,0-1 0,0 1 0,0-1 0,0 0 0,0 1 0,0-1 0,0 1 0,0-1 0,4 0 0,5 9 0,-3-7 0,3 7 0,-1 0 0,-6-7 0,14 15 0,-5-14 0,7 13 0,1-5 0,-1 8 0,1-8 0,-1 6 0,1-6 0,-1 8 0,1-9 0,-1 7 0,0-6 0,1 8 0,-1 0 0,1 0 0,-1 0 0,1 0 0,-1 0 0,1 0 0,-1 0 0,1 0 0,-1 0 0,1 0 0,-1 0 0,1 0 0,-1 0 0,1 0 0,-1 0 0,-7 4 0,-3 5 0,0-3 0,-6 10 0,14-6 0,-5 1 0,-1 5 0,-2-6 0,0 9 0,-6-1 0,15-7 0,-15 5 0,6-6 0,-8 9 0,8-9 0,-6 6 0,7-5 0,-9 7 0,8-8 0,-6 7 0,6-7 0,0 9 0,-6-1 0,7 1 0,-9-1 0,0 1 0,0-1 0,8 1 0,-6-1 0,6 1 0,-8-1 0,0 0 0,8-7 0,-6 5 0,7-6 0,-9 9 0,0-1 0,0 1 0,0-1 0,0 1 0,0-1 0,0 1 0,0-1 0,0 1 0,0-1 0,0 1 0,-4-9 0,3 6 0,-3-5 0,4 7 0,-8-8 0,6 7 0,-7-7 0,9 9 0,0-1 0,0 1 0,0-1 0,-8-8 0,6 7 0,-15-15 0,15 14 0,-6-5 0,8 7 0,-8 1 0,6-1 0,-6 1 0,-1-9 0,-1-2 0,0 0 0,1 3 0,1-1 0,-2-2 0,-1-8 0,3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15.498"/>
    </inkml:context>
    <inkml:brush xml:id="br0">
      <inkml:brushProperty name="width" value="0.05" units="cm"/>
      <inkml:brushProperty name="height" value="0.05" units="cm"/>
      <inkml:brushProperty name="color" value="#008C3A"/>
    </inkml:brush>
  </inkml:definitions>
  <inkml:trace contextRef="#ctx0" brushRef="#br0">1 1 24575,'12'0'0,"-6"3"0,2 7 0,1-5 0,-7 12 0,6-7 0,0 0 0,-6 7 0,6-7 0,-8 9 0,0-1 0,0 1 0,0-1 0,0 1 0,9-9 0,-7 17 0,14-22 0,-14 22 0,6-17 0,-8 9 0,0-1 0,0 1 0,9-9 0,1-2 0,8-8 0,1 0 0,-1 0 0,1 0 0,-1 0 0,1 0 0,-1 0 0,1 0 0,-1 0 0,1 0 0,-9-4 0,6 3 0,-14-11 0,15 10 0,-7-14 0,0 5 0,7 1 0,-7-7 0,9 15 0,-9-14 0,6 14 0,-14-7 0,7 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47.923"/>
    </inkml:context>
    <inkml:brush xml:id="br0">
      <inkml:brushProperty name="width" value="0.05" units="cm"/>
      <inkml:brushProperty name="height" value="0.05" units="cm"/>
    </inkml:brush>
  </inkml:definitions>
  <inkml:trace contextRef="#ctx0" brushRef="#br0">1 106 24575,'0'13'0,"0"1"0,0 5 0,0-1 0,0 1 0,0-1 0,0 1 0,0-1 0,0 1 0,0-1 0,0 1 0,0-1 0,0 1 0,0-1 0,0 1 0,8-9 0,-6 6 0,6-5 0,-8 7 0,0 9 0,9-15 0,-7 13 0,6-15 0,-8 9 0,8-9 0,-6 6 0,6-5 0,1-1 0,-7 6 0,14-14 0,-6 6 0,1 1 0,5-7 0,-14 14 0,14-14 0,-5 6 0,-1 1 0,6-7 0,-5 6 0,-1 0 0,6-6 0,-5 6 0,7-8 0,1 0 0,-1 0 0,1 9 0,-1-7 0,1 6 0,-1-8 0,1 0 0,-1 0 0,1 0 0,-1 0 0,0 0 0,1 0 0,-1 0 0,1-4 0,-1 3 0,1-3 0,-1-4 0,1 6 0,-1-6 0,1 8 0,-1 0 0,12-10 0,-9 8 0,8-8 0,-11 10 0,1 0 0,-1 0 0,1 0 0,-1 0 0,1 0 0,-1 0 0,1 0 0,-1 0 0,1-8 0,-9-2 0,-5-1 0,-6-5 0,-12 14 0,11-15 0,-14 15 0,14-15 0,-15 15 0,15-14 0,-6 6 0,0-1 0,6-5 0,-15 14 0,15-15 0,-6 7 0,-1-1 0,-1-5 0,0 5 0,1-7 0,1 7 0,6-5 0,-14 6 0,13-9 0,-13 9-650,6-7 650,-1-4 0,-5 8 0,14-14 0,-15 16 0,15-7 0,-6-1 0,-1 9 0,7-7 0,-6 7 0,8-9 0,-19 9 0,6 2 0,-16-1 0,18-1 650,-5 0-650,14-7 0,-15 15 0,7-15 0,-9 15 0,1-6 0,7 0 0,-5 6 0,14-15 0,-15 15 0,7-6 0,-9 8 0,0 0 0,1 0 0,7-8 0,-5 5 0,6-5 0,-9 8 0,0 0 0,1 0 0,-1 0 0,9-8 0,-7 6 0,15-6 0,-6 8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16.911"/>
    </inkml:context>
    <inkml:brush xml:id="br0">
      <inkml:brushProperty name="width" value="0.05" units="cm"/>
      <inkml:brushProperty name="height" value="0.05" units="cm"/>
      <inkml:brushProperty name="color" value="#008C3A"/>
    </inkml:brush>
  </inkml:definitions>
  <inkml:trace contextRef="#ctx0" brushRef="#br0">1770 940 24575,'-10'-4'0,"-7"3"0,15-11 0,-15 2 0,15-9 0,-6 1 0,8-1 0,-8 0 0,6 1 0,-15-1 0,7 9 0,-1-7 0,3 7 0,0-1-987,6-5 987,-15 14 0,15-15 0,-6 7 0,0 0 0,6-7 0,-7 7 0,1-1 0,6-5 0,-6 5 0,8-7 0,-9 8 0,7-7 0,-6 7 0,0-9 0,6 0 0,-15 1 0,15-1 0,-6 1 0,0 7 0,6-5 987,-7 5-987,9-7 0,-8 7 0,6-5 0,-15 5 0,15-7 0,-6-1 0,8 1 0,-8 7 0,-3 3 0,1 0 0,2-3 0,8-7 0,-9-1 0,-1 9 0,0-7 0,-7 15 0,15-14 0,-14 13 0,14-13 0,-7 6 0,1-1 0,-2 3 0,-1 0 0,3-3 0,0 1 0,-3 2 0,1-1 0,-6 7 0,13-14 0,-13 14 0,14-15 0,-15 15 0,7-6 0,-9 8 0,9-8 0,-7 6 0,7-7 0,-9 1 0,1 6 0,-1-6 0,1 8 0,7-9 0,-5 7 0,5-6 0,-7 8 0,-1 0 0,1 0 0,-1-8 0,0 6 0,1-7 0,-1 9 0,0 0 0,1 0 0,-1 0 0,1 0 0,-1 0 0,0 0 0,1 0 0,-1 0 0,0 0 0,1 0 0,-1 4 0,1 5 0,-1 5 0,0 5 0,1-9 0,7 6 0,-5-13 0,14 13 0,-15-6 0,7 1 0,0 5 0,-7-14 0,15 14 0,-15-14 0,7 15 0,-9-7 0,1 9 0,-1-9 0,9 6 0,-7-5 0,7-1 0,0 6 0,-7-14 0,7 15 0,-9-7 0,0 9 0,1-1 0,-1 1 0,9-1 0,2 1 0,-1-9 0,-1-2 0,0 0 0,1 2 0,1 1 0,6 5 0,-15-14 0,7 15 0,0-7 0,-7 0 0,7 7 0,-1-7 0,-5 0 0,6-2 0,-1 1 0,3 1 0,0 0 0,6 7 0,-15-15 0,15 14 0,-6-6 0,-1 1 0,7 5 0,-6-6 0,8 9 0,0-1 0,0 1 0,0-1 0,-8-8 0,6 7 0,-7-7 0,9 9 0,0-1 0,0 1 0,0-1 0,0 1 0,0-1 0,-8-8 0,6 7 0,-6-7 0,0 0 0,6 7 0,-15-15 0,7 6 0,-1-8 0,3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17.945"/>
    </inkml:context>
    <inkml:brush xml:id="br0">
      <inkml:brushProperty name="width" value="0.05" units="cm"/>
      <inkml:brushProperty name="height" value="0.05" units="cm"/>
      <inkml:brushProperty name="color" value="#008C3A"/>
    </inkml:brush>
  </inkml:definitions>
  <inkml:trace contextRef="#ctx0" brushRef="#br0">1 0 24575,'0'13'0,"0"1"0,0 5 0,4-1 0,5 1 0,-3-1 0,3 1 0,-1-1 0,-6 1 0,6-1 0,0 1 0,-6-1 0,6 1 0,-8-1 0,9 1 0,-7-1 0,6 1 0,-8-1-2536,0 1 2536,8-9 0,-6 6 0,6-5 0,-8 7 0,9 1 0,-7-1 0,6 1 673,-8-1-673,0 1 449,0-1-449,8 0 0,2 1 0,1-1 1303,-3 1-1303,-8-1 111,8-7-111,2-3 0,9-8 0,-1 0 0,1 0 0,-1 0 0,9-4 0,-6-6-452,5 4 452,-7-2 0,-1 0 0,1 6 0,-1-15 0,1 15 0,-1-6 0,1 8 0,-9-9 0,6 7 0,-5-6 0,7 0 0,1 6 0,-1-7 452,1 9-452,-1 0 0,1 0 0,-1 0 0,-8-8 0,7 6 0,-15-6 0,6 8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22.812"/>
    </inkml:context>
    <inkml:brush xml:id="br0">
      <inkml:brushProperty name="width" value="0.05" units="cm"/>
      <inkml:brushProperty name="height" value="0.05" units="cm"/>
      <inkml:brushProperty name="color" value="#5B2D90"/>
    </inkml:brush>
  </inkml:definitions>
  <inkml:trace contextRef="#ctx0" brushRef="#br0">0 1427 24575,'38'-4'0,"-18"-5"0,23 3-5157,-33-11 5157,7 15 1438,18-31-1438,-11 18 0,20-20 0,-26 25 0,0-7 0,9-10 0,4 3 0,-1-11 0,-9 15 0,12-23 0,-27 18 0,19-19 0,-9-7 0,-12 15-863,21-17 863,-23 26 0,14 8 0,-6-33 0,9 17-2301,-9-19 2301,-2 28 0,-8 7-2458,9-16 2458,-7 12 688,14-12-688,-14 16 0,6 1 0,-8-18 0,0 14 0,0-13 0,0 16 0,0 0 0,0-8 0,0 7 0,0-7 0,0 8 4160,0 1-4160,0-9 0,0 6 3631,0-6-3631,0 8 862,0-7-862,0 5 0,0-6 0,0 8 0,-4-8 0,-5 7 0,3-7 0,-11 17 0,7-7 0,-9 7 0,1-1 0,-1 3 0,0 8 0,1 0 0,-1 0 0,0 0 0,1 0 0,-1 0 0,1 0 0,-1 0 0,9 4 0,-7-3 0,7 2 0,-1 6 0,-5-7 0,6 6 0,-1 0 0,-5-6 0,5 15 0,-7-15 0,7 14 0,-5-6 0,14 9 0,-15-9 0,15 7 0,-14-15 0,13 14 0,-5-6 0,8 9 0,-8-1 0,6 1 0,-6-1 0,-1-7 0,7 5 0,-6-6 0,8 9 0,0-1 0,-8 1 0,6-1 0,-7 1 0,9-1 0,0 1 0,0-1 0,0 1 0,0-1 0,-8-8 0,6 7 0,-6-7 0,8 9 0,0-1 0,-9-8 0,7 7 0,-6-7 0,8 8 0,0 1 0,0-1 0,0 1 0,0-1 0,0 1 0,0-1 0,0 1-1365,-8-9 1365,6 7 0,-7-7 0,9 8 0,0 1 0,0-1 0,0 1 0,0-1 0,0 1 0,0-1 0,0 1 0,0-1 0,0 1 0,0-1 0,-8 1 0,6-1 0,-6 9 0,8-7 1365,0 7-1365,0-8 0,0-1 0,0-8 0,0-1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23.337"/>
    </inkml:context>
    <inkml:brush xml:id="br0">
      <inkml:brushProperty name="width" value="0.05" units="cm"/>
      <inkml:brushProperty name="height" value="0.05" units="cm"/>
      <inkml:brushProperty name="color" value="#5B2D90"/>
    </inkml:brush>
  </inkml:definitions>
  <inkml:trace contextRef="#ctx0" brushRef="#br0">1 1 24575,'0'13'0,"0"1"0,0 4 0,0 1 0,0-1 0,0 1 0,0-1 0,0 1 0,0-1 0,0 0 0,0 1 0,0-1 0,0 1 0,0-1 0,0 1 0,0-1 0,0 1 0,0-1 0,0 1 0,0-1 0,0 1 0,0-1 0,0 1 0,0-1 0,0 1 0,0-1 0,0 1 0,0-1 0,0 1 0,3-9 0,7-2 0,-5 0 0,12-6 0,-15 15 0,14-15 0,-5 6 0,7-8 0,1 0 0,-1 0 0,1 0 0,-1 0 0,1 0 0,-1 0 0,0 0 0,1 0 0,-1 0 0,1 0 0,-1 0 0,1-4 0,-9-5 0,7 2 0,-7-9 0,8 6 0,1-1 0,-1-5 0,-7 5 0,5 1 0,-14-7 0,15 7 0,-7 0 0,0-7 0,-2 7 0,0-1 0,-5-5 0,5 6 0,0-1 0,-6-5 0,6 5 0,-8-7 0,0 7 0,0 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24.897"/>
    </inkml:context>
    <inkml:brush xml:id="br0">
      <inkml:brushProperty name="width" value="0.05" units="cm"/>
      <inkml:brushProperty name="height" value="0.05" units="cm"/>
      <inkml:brushProperty name="color" value="#5B2D90"/>
    </inkml:brush>
  </inkml:definitions>
  <inkml:trace contextRef="#ctx0" brushRef="#br0">2541 1108 24575,'0'-13'0,"0"-2"0,0-3 0,0-1 0,0-8 0,0 7 0,0-7 0,-4 16 0,3-5-845,-2 5 845,-6 1 0,7-6 0,-6 5 0,8-7 0,-8-1 0,6 0 0,-15 1 0,15-1 0,-6 0 0,8 1 0,-8 7 0,5-5 0,-5 6 0,0-1 845,-2-5-845,-1 5 0,3-7 0,8-1 0,-8 9 0,-3-7 0,1 7 0,-7-9 0,15 1 0,-22-1 0,19 0 0,-11 1 0,8 7 0,6-5 0,-15 14 0,15-15 0,-15 15 0,15-14 0,-6 5 0,0 1 0,-3 2 0,1-1 0,-7 7 0,15-14 0,-14 14 0,14-15 0,-15 15 0,7-6 0,0 0 0,-7 5 0,15-13 0,-15 14 0,15-15 0,-14 15 0,5-14 0,-7 14 0,-1-15 0,9 7 0,-7-1 0,7 3 0,0 0 0,-7 6 0,15-15 0,-15 15 0,7-6 0,-9 8 0,9-8 0,-6 5 0,5-13 0,-7 14 0,-1-6 0,0 8 0,1 0 0,7-9 0,-5 7 0,14-14 0,-15 14 0,7-7 0,0 1 0,-7 6 0,7-6 0,-9 8 0,0 0 0,1 0 0,-1 0 0,1 0 0,-1-9 0,0 7 0,1-6 0,-1 8 0,0-8 0,1 6 0,-1-7 0,-8 9 0,7 0 0,-7-8 0,8 6 0,0-6 0,1 8 0,-1 0 0,9-8 0,-7 6 0,7-7 0,-9 9 0,1 0 0,-1 0 0,0-8 0,1 6 0,-1-6 0,1 8 0,-1 0 0,9-9 0,-7 7 0,7-6 0,-9 8 0,1-8 0,-1 6 0,0-7 0,1 9 0,-9 0 0,6 0 0,-6 0 0,9 0 0,-1 0 0,0 0 0,1 0 0,-1 0 0,0 0 0,1 0 0,-1 0 0,1 0 0,-1 0 0,0 0 0,1 0 0,-1 0 0,0 0 0,9 4 0,-6-3 0,5 11 0,-7-10 0,-1 14 0,0-13 0,9 13 0,-6-14 0,13 14 0,-13-13 0,6 5 0,-1 0 0,-5-6 0,5 14 0,-7-14 0,7 15 0,-5-15 0,5 6 0,-7 0 0,-1 3 0,1-1 0,-1-2 0,9 0 0,-7-6 0,15 15 0,-15-15 0,7 6 0,0 0 0,-7-6 0,15 15 0,-14-15 0,5 6 0,-7 0 0,-1 3 0,9 7 0,-7-8 0,7-1 0,-1-1 0,-5-6 0,14 14 0,-15-14 0,7 15 0,-9-7 0,1 8 0,-1 1 0,9-1 0,-7 1 0,15-1 0,-14-7 0,13 5 0,-5-6 0,0 1 0,6 5 0,-15-6 0,15 9 0,-6-1 0,0 1 0,6-1 0,-7 1 0,9-1 0,0 1 0,0-1 0,0 1 0,0-1 0,0-8 0,0-1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25.460"/>
    </inkml:context>
    <inkml:brush xml:id="br0">
      <inkml:brushProperty name="width" value="0.05" units="cm"/>
      <inkml:brushProperty name="height" value="0.05" units="cm"/>
      <inkml:brushProperty name="color" value="#5B2D90"/>
    </inkml:brush>
  </inkml:definitions>
  <inkml:trace contextRef="#ctx0" brushRef="#br0">0 0 24575,'0'13'0,"0"1"0,0 5 0,0-1 0,0 1 0,0-1 0,0 0 0,0 1 0,0-1 0,0 1 0,0-1 0,0 1 0,0-1 0,0 1 0,0-1 0,0 1 0,0-1 0,0 1 0,0-1 0,0 1 0,0-1 0,0 1 0,4-1 0,-3 9 0,4-7 0,-5 7 0,0-8 0,0-1-1403,8-8 1403,-6 7 0,6-7 0,-8 9 0,0-1 0,8-8 0,-6 7 0,7-7 0,-9 9 1403,8-9-1403,2-2 0,8-8 0,1 0 0,-1 0 0,1 0 0,-1 0 0,1 0 0,-1 0 0,1 0 0,-1 0 0,1 0 0,-1 0 0,1 0 0,-1 0 0,1 0 0,-1 0 0,1-4 0,-1 3 0,1-3 0,-1 4 0,1 0 0,-1-9 0,1 7 0,-1-6 0,1 8 0,-1 0 0,1 0 0,-1 0 0,1 0 0,-1 0 0,1 0 0,-1 0 0,1 0 0,-1 0 0,0 0 0,1 0 0,-1 0 0,-7-8 0,5 6 0,-6-7 0,9 9 0,-9 0 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29.509"/>
    </inkml:context>
    <inkml:brush xml:id="br0">
      <inkml:brushProperty name="width" value="0.05" units="cm"/>
      <inkml:brushProperty name="height" value="0.05" units="cm"/>
      <inkml:brushProperty name="color" value="#5B2D90"/>
    </inkml:brush>
  </inkml:definitions>
  <inkml:trace contextRef="#ctx0" brushRef="#br0">5064 2727 24575,'0'-18'0,"0"-1"0,0 0 0,0 1 0,-4 7 0,3-5 0,-2 5 0,-6 1 0,7-6 0,-6 5 0,8-7 0,-8 7 0,6-5 0,-7 5 0,9-7 0,-8 7 0,6-5 0,-6 5 0,8-7 0,0-1 0,-9 9 0,7-7 0,-6 7-1225,8-9 1225,-8 9 0,6-15 0,-6 13 0,8-15 0,0 8 0,-9 9 0,7-7 0,-6 7 0,0-9 0,6 1-635,-7-9 635,9 6 0,0-6 0,-8 9 0,6-1-1421,-6 0 1421,-1 9 0,7-6 0,-6 5 0,0-7 0,6-1 0,-7 0 0,9 1 0,0-1 0,-8 9 0,6-7 0,-6 7 0,8-9 0,0 1 0,-8-1 0,5 0 0,-5 1 0,0 7 0,6-5 0,-6 6 0,8-9 0,-9 9 0,7-7 0,-6 7 0,0-9 0,6 0 0,-7 1 0,1-1-836,6-10 836,-15 7 0,15-15 0,-14 24-651,14-11 651,-7 13 0,1-7 0,6-1 0,-14 0 0,13 1 0,-5-1 0,0 9-253,6-7 253,-15 15 0,15-14 0,-6 5 0,8-7 0,-8 7 0,6-5 0,-15 5 0,15-7 0,-6-1 883,-1 1-883,-1-1 0,0 0 0,1 1 0,1-1 0,-2 9 0,0-7 0,1 7 0,1 0 0,6-7 0,-15 15 834,15-15-834,-6 7 1850,0-9-1850,6 1 0,-15 7 971,15-5-971,-6 6 0,-1-1 0,7-5 0,-14 14 483,14-15-483,-15 15 0,15-15 0,-14 7 0,5-9 0,1 1 0,-7-1 0,7 9 0,0-7 0,-7 7-1707,15-9 1707,-14 9 0,13-7 0,-13 15-968,14-14 968,-15 14 0,15-15 0,-14 15 0,14-14 0,-15 13 0,15-13 0,-15 6 0,7-1 0,0-5 0,-7 14-921,15-15 921,-14 15 0,13-15 0,-13 15 0,14-14 0,-15 14 0,15-15 0,-14 15 0,14-14 0,-15 14 0,15-15 0,-15 15 0,15-15 0,-14 15 0,14-14 0,-15 14 0,7-7 0,0 1 0,-7 6 0,15-15 0,-15 15 0,15-14 1535,-14 14-1535,5-15 0,-7 15-461,7-14 461,-5 14 0,14-15 0,-15 15 0,15-15 0,-14 15 0,5-14 980,-7 14-980,7-15 0,-5 15 0,14-14 0,-15 13 0,7-5 0,-1 0 0,-5 6 0,6-15 0,-9 15 0,0-14 0,1 14-22,7-15 22,-5 15 0,5-6 0,-7-1-459,-12 7 459,17-14 0,-22 14 0,12-16 0,1 7 0,-16 0-3304,25 2 3304,-16 9-240,19-8 240,-7 6-432,7-6 432,-1-1 0,-5 7 0,5-6 0,-7 8 0,-1-8 0,1 6 0,-1-7 0,0 9 0,1 0 0,-1 0 0,9-8 0,-7 6 0,7-6 0,-9 8-101,1 0 101,-1 0 0,9-8 3135,-7 6-3135,7-7 0,-9 9 0,1 0 0,-1 0 0,0 0 0,1 0 0,-1 0 0,0-8 0,1 6 0,-1-6 0,1 8 0,-1 0 0,0 0 496,9-9-496,-7 7 0,7-6 999,-9 8-999,1 0 0,-1 0 134,1 0-134,-1-8 0,0 6 0,1-7 0,-1 9 0,0 0 0,1 0 0,-1 0 0,1 0 0,-1 0 0,0 0 0,1 0 0,-1 0 0,1 0 0,-1 0 0,0 0-1260,9-8 1260,-7 6 0,7-6 0,-9 8 1168,1 0-1168,-1 0 0,1 0 0,-1 0 0,0 0 0,1 0 0,-1 0 0,0 0 0,1 0 0,-1 0 0,1 0 0,-9 0 0,6 0 0,-6 0 0,8 0 0,1 0 0,-1 0 0,1 0 0,-1 0 0,0 0 0,-8 0 0,7 0-2558,-7 0 2558,8 0 0,1 0 0,-1 0 0,9-9 0,-7 7 705,7-6-705,-20 8 0,9 0 0,-8 0 0,10 0 0,1 0 0,-1 0 0,0 0 0,1 0 0,-1 0 0,0 0 0,1 0 0,-1 0 0,1 0-36,-1 0 36,0 0 0,1 0 0,-1 0 0,0 0 0,1 0 2661,-1 0-2661,1 0 0,-1 0 0,0 0 0,1 0 0,-1 0 0,0 0 0,1 0 0,-1 0 0,1 0 0,-1 0 0,0 0 0,1 0 0,-1 0 0,1 0 0,-1 0 528,0 0-528,1 0 128,-1 0-128,0 0 0,1 0 0,-1 4 0,1-3 0,-1 3 0,0 4 0,1-6 0,-1 6 0,0-8 0,-10 10 0,8-8 0,-9 16 0,12-16 0,-1 6 0,1-8 0,-1 0 0,9 8 0,-7-6 0,7 15 0,-9-15 0,0 6 0,9 0 0,-6-6 0,5 6 0,1 1 0,-7-7 0,7 14 0,-9-14 0,1 15 0,-1-7 0,0 8 0,-7 1 0,5-1 0,-6 1 0,8-1 0,1 1 0,-1-1 0,0 1 0,1-1 0,8 1 0,-15-1 0,21 1 0,-13-1 0,9-8 0,6 7 0,-15-15 0,15 14 0,-15-5 0,7-1 0,0 6 0,2-5 0,8 7 0,-9 0 0,-1-7 0,0 5 0,1-6 0,1 1 0,6 5 0,-15-14 0,15 15 0,-6-7 0,8 8 0,-8 1 0,-3-1 0,1 1 0,2-1 0,8 1 0,-8-9 0,5 7 0,-5-7 0,0 8 0,6 1 0,-15-1 0,15 1 0,-6-1 0,8 1 0,0-1 0,0 1 0,-8-1 0,6 1 0,-7-1 0,9 1 0,0-1 0,0 1 0,0-1-1305,-8-8 1305,6 7 0,-6-7 0,8 9 0,0-1 0,0 0 0,0 1 0,0-1 0,0 1 0,0-1 0,0 1 0,0-1 0,0 1 0,0-1 0,0 1 0,0-1 0,0 1 1305,0-1-1305,0 1 0,0-1 0,3-7 0,-2 5 0,3-6 0,-4 9 0,0-1 0,0 1 0,0-1 0,0 1 0,0-1 0,0 1 0,0-1 0,0 1 0,0-1 0,0 1 0,0-1 0,0 1 0,0-1 0,0 0 0,0 1 0,0-1 0,0 1 0,0-1 0,0 1 0,0-1 0,0 1 0,0-1 0,0 1 0,0-1 0,0 1 0,0-1 0,0 1 0,-4-9 0,3 6 0,-2-5 0,3 7 0,0 1 0,0-1 0,0 1 0,-9-1 0,7 1 0,-6-1 0,8 1 0,0-1 0,0 1 0,0-1 0,-8-8 0,6 7 0,-7-7 0,9 9 0,0-1 0,0 1 0,-8-1 0,6 0 0,-6 1 0,8-1 0,0 1 0,-9-9 0,7-2 0,-6-8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30.391"/>
    </inkml:context>
    <inkml:brush xml:id="br0">
      <inkml:brushProperty name="width" value="0.05" units="cm"/>
      <inkml:brushProperty name="height" value="0.05" units="cm"/>
      <inkml:brushProperty name="color" value="#5B2D90"/>
    </inkml:brush>
  </inkml:definitions>
  <inkml:trace contextRef="#ctx0" brushRef="#br0">0 1 24575,'0'13'0,"5"1"0,4-4 0,-3 6 0,2-5 0,-8 7 0,8-8 0,-6 7 0,15-7 0,-15 9 0,6-1 0,0 1 0,-6-1 0,15-8 0,-15 15 0,14-13 0,-14 15 0,15-17 0,-15 7 0,6-7 0,0 0 0,-6 7 0,7-7 0,-9 8 0,0 1 0,8-1 0,-6 1 0,14-9 0,-14 7 0,6-7 0,1 0 0,-7 6 0,6-5 0,0 7 0,-6 1 0,15-9 0,-7-2 0,8-8 0,2-13 0,-2 10 0,1-19 0,0 20 0,-1-6 0,1-1 0,-1 7 0,1-14-460,-1 14 460,1-15 0,-1 15 0,1-6 0,-1-1 0,1 7 0,-1-14 0,1 14 0,-1-7 0,1 1 0,-1 6 0,0-14 0,1 13 0,-1-5 0,-7 0 0,5 6 0,-6-6 0,1-1 460,5 7-460,-6-6 0,1 8 0,-3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33.614"/>
    </inkml:context>
    <inkml:brush xml:id="br0">
      <inkml:brushProperty name="width" value="0.05" units="cm"/>
      <inkml:brushProperty name="height" value="0.05" units="cm"/>
      <inkml:brushProperty name="color" value="#5B2D90"/>
    </inkml:brush>
  </inkml:definitions>
  <inkml:trace contextRef="#ctx0" brushRef="#br0">130 1318 24575,'0'-13'0,"0"-1"0,0-5 0,-16 9 0,12-7 0,-13 7 0,17-9 0,-8 1 0,6-1 0,-6-8 0,8 7-2445,-9 1 2445,7 2 0,-6 7 0,8-8 0,0-1 405,-8 0-405,6 1 0,-7-1 0,9 0 0,0 1 0,0-1 0,0 1 0,0-1 0,-8 9 0,6-7 0,-6-4 0,8 0 0,0-9 0,0 12 0,0-9 0,0 6-384,0-6 384,0 9 0,0-1 0,0 0 0,0 1 0,-9-1 0,7 0 0,-6 1 1806,8-1-1806,0 1 192,0-1-192,0 0 0,0 1 0,0-1 0,4 9 0,-3-7 426,3 7-426,4 0 0,-6-7 0,6 7 0,0-1 0,-6-5 0,15 14 0,-15-15 0,14 15 0,-6-15 0,9 15 0,-9-14 0,7 14 0,-7-6 0,0-1 0,7 7 0,-15-14 0,14 14 0,-6-15 0,9 15 0,-1-15 0,1 7 0,-1 0 0,1-7 0,-1 7 0,1-1 0,-1 3 0,-7 0 0,-3-2 0,0-1 0,2 3 0,9 8 0,-9-8 0,6 6 0,-5-15 0,7 7 0,1-1 0,-1 3 0,1 0 0,-1 6 0,1-15 0,-1 15 0,1-14 0,-1 13 0,1-13 0,-1 14 0,1-6 0,-1 8 0,0 0 0,1 0 0,-1 0 0,1 0 0,-1 0 0,-7 3 0,-3 6 0,0-3 0,2 11 0,1-7 0,5 0 0,-14 7 0,15-7 0,-15 8 0,14 1 0,-14-1 0,15-7 0,-15 5 0,6-6 0,0 1 0,-6 5 0,6-6 0,-8 9 0,0-1 0,9 1 0,-7-1 0,6 1 0,-8-1 0,0 1 0,0-1 0,0 1 0,0-1 0,0 1 0,0-1 0,0 1 0,0-1 0,0 1 0,0-1 0,0 1 0,-4-9 0,-5-2 0,3 0 0,-2 3 0,-1-1 0,7 6 0,-6-5 0,0-1 0,-3-2 0,1 0 0,-7-6 0,15 15 0,-14-7 0,14 8 0,-15-7 0,7 5 0,0-6 0,-7 9 0,7-1 0,-9 1 0,9-1 0,1 1 0,1-9 0,-2-2 0,-1 1 0,3 1 0,8 8 0,-8-7 0,6 5 0,-6-6 0,-1 1 0,7 5 0,-14-6 0,5 9 0,1-1 0,-7 1 0,15-1 0,-14 1 0,14-1 0,-15 1 0,7-1 0,-1 1 0,-5-1 0,6-8 0,-1 7 0,-5-15 0,5 14 0,1-5 0,-7-1 0,7-2 0,0 0 0,-7 3 0,15-1 0,-6-2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34.249"/>
    </inkml:context>
    <inkml:brush xml:id="br0">
      <inkml:brushProperty name="width" value="0.05" units="cm"/>
      <inkml:brushProperty name="height" value="0.05" units="cm"/>
      <inkml:brushProperty name="color" value="#5B2D90"/>
    </inkml:brush>
  </inkml:definitions>
  <inkml:trace contextRef="#ctx0" brushRef="#br0">47 1 24575,'0'13'0,"0"1"0,0 4 0,-4 1 0,3-1 0,-3 1 0,-4-1 0,6 9 0,-7-7 0,9 7 0,-8-17 0,6 7 0,-6-7 0,8 9 0,0-1 0,0 0 0,0 1 0,0-1 0,0 1 0,0-1 0,0 1 0,0-1 0,0 1 0,0-1 0,0 1 0,3-9 0,-2 7 0,11-15 0,-10 14 0,15-14 0,-7 6 0,0 1 0,7-7 0,-7 6 0,8-8 0,1 8 0,-1-6 0,1 6 0,-1-8 0,1 0 0,-1 0 0,1 0 0,-1 0 0,1 0 0,-1 0 0,1 0 0,-1 0 0,1 0 0,-1 0 0,1 0 0,-1 0 0,-7-4 0,5 4 0,-6-13 0,9 11 0,-1-14 0,-8 14 0,-1-7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48.968"/>
    </inkml:context>
    <inkml:brush xml:id="br0">
      <inkml:brushProperty name="width" value="0.05" units="cm"/>
      <inkml:brushProperty name="height" value="0.05" units="cm"/>
    </inkml:brush>
  </inkml:definitions>
  <inkml:trace contextRef="#ctx0" brushRef="#br0">26 81 24575,'0'13'0,"0"1"0,0 12 0,0-5-4908,0 6 4908,0-9 0,0 1 1367,0-1-1367,0 1 0,0-1-1028,0 1 1028,0-1 0,0 0 0,0 1 0,0-1 0,0 1 0,0-1 0,0 1 0,0-1 0,0 1 0,0-1 0,0 1 0,0-1 0,0 1 0,0-1 0,0 1 0,4-1 0,5 1 0,-3-1 0,2 1 0,-8-1-1011,8-8 1011,-5 7 0,5-7 0,0 0 0,-6 7 0,6-7 2179,0 9-2179,-5-1 0,13-8 92,-14 7-92,6-7 0,-8 9 1998,8-9-1998,-6 6 0,15-14 0,-15 15 0,14-15 0,-14 14 0,15-14 0,-7 6 1301,9-8-1301,-1 0 0,1 0 0,-1 0 10,-8-3-10,7-7 0,-7 5 0,9-12 0,-1 15 0,1-6 0,-1-1 0,0 7 0,1-6 0,8 0 0,-7 6-436,7-7 436,-9 9 0,1-8 0,-1 6 0,1-6 0,-1 8 0,1 0 0,-1 0 0,1 0 0,-1 0 0,1 0 0,-1 0 0,1 0 0,-1 0 0,1-8 0,-1 5 0,1-5 436,-1 8-436,1 0 0,-1 0 0,1 0 0,-1 0 0,1 0 0,-1 0 0,-8 4 0,7-3 0,-7 3 0,9-4 0,-9-4 0,-2-5 0,-8-6 0,0-3 0,0-1 0,0 1 0,0-1 0,0 0 0,0 1 0,0-1 0,0 0 0,0 1 0,0-1 0,0 1-1236,-4 7 1236,3-5 0,-11 5 0,10-7 0,-6-1 0,0 1 0,-3-1 0,1 0 0,2 1 0,-1 7 0,7-5 0,-6 5 0,8-7 0,-8-1 0,6 1 0,-15 7 0,15-5 0,-15 14 0,15-15 0,-6 7 0,8-9 0,-8 9 0,6-7 0,-7 7 0,1-1 0,6-5 0,-14 6 0,14-9 0,-7 0 0,1 1 0,-2-1 0,-1 0 0,-5 1 0,14-1 0,-7 1 1236,1 7-1236,-2 3 0,-9 8 0,1 0 0,-1 0 0,0 0 0,1 0 0,-1 0 0,0 0 0,1 0 0,-1 0 0,1 0 0,-9 0 0,6 0-2704,-6 0 2704,8 0 0,1 0-68,-1 0 68,1 0 0,-1 0 0,0 0 0,1 0 0,-1 0 0,0 0 0,1 0 0,-1 0 0,1 0 0,-1 0 0,0 0 0,1 0 0,-1 0 0,1 0 0,-1 0 0,0 0 0,1 0 0,-1 0 2694,0 0-2694,1 0 78,-1 0-78,9 4 0,2-3 0,8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35.544"/>
    </inkml:context>
    <inkml:brush xml:id="br0">
      <inkml:brushProperty name="width" value="0.05" units="cm"/>
      <inkml:brushProperty name="height" value="0.05" units="cm"/>
      <inkml:brushProperty name="color" value="#5B2D90"/>
    </inkml:brush>
  </inkml:definitions>
  <inkml:trace contextRef="#ctx0" brushRef="#br0">2008 1713 24575,'0'-18'0,"0"-1"0,0 0 0,0 1 0,0-1 0,0 0 0,0 1 0,0-1 0,0 1 0,0-1 0,0 0 0,0 1 0,0-1 0,0 1 0,0-1 0,-4 0 0,3 1 0,-3-1 0,4 0 0,0 1 0,0-1 0,0 1 0,-8-1 0,6 0 0,-7 1 0,9-1 0,0 0 0,-8 9 0,6-6 0,-6 5 0,8-7 0,0-1 0,0 0 0,0 1 0,-9 7 0,7-5 0,-6 6 0,8-9 0,0 0 0,-8 9 0,6-7 0,-7 7 0,9-9 0,0 1 0,-8 7 0,6-5 0,-6 6 0,0-9 0,5 0 0,-13 1 0,14-1 0,-6 0 0,-1 1 0,-1 7 0,0-5 0,1 6 0,1-1 0,-2-5 0,-1 5 0,3-7 0,0 7 0,6-5 0,-15 14 0,15-15 0,-14 15 0,14-14 0,-15 5 0,7-7 0,-1-1 0,-5 0 0,5 1 0,1-1 0,-7 9 0,7-7 0,0 7 0,-7 0 0,15-7 0,-14 15 0,14-15 0,-15 7 0,7 0 0,-1-7 0,-5 7 0,5-1 0,1-5 0,-6 6 0,5-1 0,1-5 0,-7 14 0,15-15 0,-14 15 0,5-15 0,1 7 0,-7 0 0,7 1 0,-9 1 0,9-2 0,-6-1 0,5 3 0,-7 8 0,7-8 0,-5-2 0,5-1 0,-7 3 0,7 0 0,-5 6 0,5-7 0,1 1 0,-17 6 0,22-15 0,-22 15 0,16-6 0,-7 8 0,-1 0 0,1-8 0,-1 6-1554,9-15 1554,-7 15 0,7-6 0,-9 8 0,9-8 0,-7 6 0,7-7 0,-9 1 0,1 6 0,-1-6 0,0 8-1289,9-9 1289,-7 7 0,7-6 0,-8 8 0,-1-8 0,0 6 0,1-7 0,-1 9 0,0-8 0,1 6 0,-1-6 0,1 8 0,-1 0 0,0 0 0,1 0 1448,-1 0-1448,9-9 0,-7 7 0,7-6 0,-9 8 0,1 0 0,-1 0 1395,0 0-1395,1 0 0,-1 0 0,0 0 0,1 0 0,-1 0 0,1 0 0,-1 4 0,0-3 0,1 11 0,-1-10 0,9 14 0,-7-14 0,15 15 0,-14-15 0,5 14 0,-7-14 0,7 15 0,-5-15 0,5 14 0,-7-6 0,-1 9 0,1-1 0,-1 1 0,9-1 0,-7-7 0,15 5 0,-15-6 0,7 9 0,0-1 0,1 1 0,9-1 0,-8-7 0,6 5 0,-6-6 0,0 17 0,5-6 0,-13 5 0,14-7 0,-6-1 0,8 1 0,0-1 0,0 1 0,0-1 0,0 1 0,0-1 0,0 1 0,0-1 0,0 1 0,-9-9 0,7 6 0,-6-5 0,8 7 0,0 0 0,0 1 0,0-1 0,0 1 0,0-1 0,0 1 0,0-1 0,0 1 0,0-1 0,0 1 0,0-1 0,0 1 0,0-1 0,0 1 0,0-1 0,0 1 0,0-1 0,0 1 0,0-1 0,0 1 0,0-1 0,0 1 0,0-1 0,0 1 0,4-1 0,-3 1 0,3-1 0,4-8 0,-9-1 0,0-9 0,-5 0 0,-2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36.137"/>
    </inkml:context>
    <inkml:brush xml:id="br0">
      <inkml:brushProperty name="width" value="0.05" units="cm"/>
      <inkml:brushProperty name="height" value="0.05" units="cm"/>
      <inkml:brushProperty name="color" value="#5B2D90"/>
    </inkml:brush>
  </inkml:definitions>
  <inkml:trace contextRef="#ctx0" brushRef="#br0">0 0 24575,'13'0'0,"1"0"0,5 0 0,-9 4-1702,-2 5 1702,-8 5 551,8 5-551,-5-1 0,5 1 281,0-9-281,-6 6 0,14-5 0,-13 7 0,5 1 0,-8-1 0,8 1 0,-6-1 0,6 1 0,-8-1 0,0 1 0,8-1 0,-6 1 0,7-1 870,-9 1-870,8-9 0,-6 6 0,6-6 0,-8 9 0,0-1 0,0 1 0,8-9 0,-6 7 0,7-7 0,-9 8 0,0 1 0,0-1 0,8-7 0,-6 5 0,14-14 0,-5 6 0,7-8 0,1 0 0,-1 0 0,1 0 0,-9-3 0,6 2 0,-14-12 0,15 11 0,-7-6 0,0 0 0,7 6 0,-7-15 0,8 15 0,-7-14 0,5 14 0,-6-7 0,1 1 0,5 6 0,-6-15 0,9 15 0,-9-6 0,-2 8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37.994"/>
    </inkml:context>
    <inkml:brush xml:id="br0">
      <inkml:brushProperty name="width" value="0.05" units="cm"/>
      <inkml:brushProperty name="height" value="0.05" units="cm"/>
      <inkml:brushProperty name="color" value="#5B2D90"/>
    </inkml:brush>
  </inkml:definitions>
  <inkml:trace contextRef="#ctx0" brushRef="#br0">5226 2318 24575,'0'-33'0,"0"-15"0,-14 9 0,3 8 0,-5-2 0,8 23 0,0-1 0,6-5 0,-15 5 0,15-7 0,-6-1 0,-1 0 0,7 1 0,-14-1 0,14 1 0,-15-1 0,15 0 0,-6 1 0,0 7 0,5-13 0,-13 19 0,14-19 0,-6 13 0,8-7-1336,-9 7 1336,7-5 0,-6 5 0,0 1 0,6-6 0,-7-3 0,9-2 0,-8-6-2595,6 9 2595,-6-1 0,8 0-1074,0 1 1074,-9 7 1080,7-5-1080,-14 6 0,14-9 0,-7 0 0,9 1 0,-8-1 0,-2 9 0,-1-7 0,3 7 2595,0-17-2595,6 6 0,-6-6 0,-1 17 1330,7-7-1330,-6 7 0,0 0 0,6-7 0,-7 7 0,9-9 0,-8 1 0,6-1 0,-6 0-1512,-1 9 1512,7-6-938,-6 5 938,0 1 0,6-7 0,-7 7 0,1-9 0,6 1 0,-6-1 0,0 9 0,6-7 0,-15 7 0,15-9-1496,-15 9 1496,15-7 0,-14 7 0,14-9 0,-7 1 0,1 7 0,6-5 0,-6 5 0,-1-7 0,7-1 0,-6 1 0,0 7 1318,6-5-1318,-15 5 0,15-7 0,-6-1 929,0 9-929,6-7 0,-15 7 0,7-9 0,-1 1 0,-5 7 0,14-5 0,-7 5 0,1 1 1699,-2-6-1699,-1 5 0,-5-7 0,14-1 0,-15 9 0,15-7 0,-14 7 0,5-1 0,1-5 0,2 5 0,-1 1 0,7-6 0,-14 13 0,14-13 0,-15 14 0,7-15 0,-9 7 0,1 0 0,7-7 0,3 7 0,0-1 0,-3 3 0,1 0 0,-7 6 0,15-15 0,-14 15 0,14-14 0,-15 14 0,7-7 0,0 1 0,-7 6 0,15-15 0,-15 15 0,7-6 0,0 0 0,-7 6 0,7-7 0,-9 1 0,1 6 0,7-15 0,-5 15 0,5-6 0,1 0 0,-7 6 0,7-6 0,-9-1 0,1 7 0,-1-6 0,9 0 0,-7 6 0,7-7 0,-9 9 0,1-8 0,-1 6 0,0-6 0,9-1 0,-6 7 0,13-14 0,-13 14 0,6-7 0,-9 9 0,0 0 0,9-8 0,-7 6 0,7-6 0,-9 8 0,1 0 0,-1-8 0,1 5 0,-1-5 0,0 8 0,1 0 0,-1 0 0,1 0 0,7-8 0,-5 6 0,5-6 0,-7 8 0,-1 0 0,0 0 0,1 0 0,-1 0 0,1 0 0,-1 0 0,0-9 0,1 7 0,-9-6 0,6 0 0,-6 6 0,9-7 0,-1 9 0,0 0 0,9-8 0,-7 6 0,7-6 0,-9 8 0,1 0 0,8-9 0,-7 7 0,7-6 0,-9 8 0,0 0 0,1 0 0,-1 0 0,1 0 0,-1 0 0,0 0 0,1-8 0,-1 6 0,0-7 0,1 9 0,-1 0 0,1 0 0,-1 0 0,0 0 0,1 0 0,-1 0 0,0 0 0,1-8 0,-1 6 0,1-6 0,-1 8 0,0 0 0,1 0 0,-1 0 0,0 0 0,1 0 0,-1 0 0,1 0 0,-1 0 0,0 0 0,1 0 0,-1 0 0,1 0 0,-1 0 0,0 0 0,1 0 0,-1 0 0,0 0 0,1 0 0,-1 0 0,1 0 0,-1 0 0,0 0 0,1 0 0,-1 0 0,0 0 0,1 0 0,-1 0 0,1 0 0,-1 0 0,0 0 0,1 0 0,-1 0 0,0 0 0,1 0 0,-1 0 0,1 0 0,-1 0 0,0 0 0,1 0 0,-1 0 0,1 0 0,-9 0 0,6 0 0,-6 0 0,8 0 0,1 0 0,-1 0 0,1 0 0,-1 0 0,0 0 0,1 0 0,-1 0 0,0 0 0,1 0 0,-1 0 0,1 0 0,-1 0 0,0 0 0,1 0 0,-1 0 0,0 0 0,9 4 0,-6-3 0,5 2 0,-7-3 0,-1 8 0,0-5 0,1 5 0,-1-8 0,1 0 0,-1 0 0,0 8 0,1 2 0,-1 1 0,0-3 0,1-8 0,7 8 0,-5-6 0,6 14 0,-9-14 0,0 15 0,1-15 0,-1 6 0,9 0 0,-7-6 0,15 15 0,-14-15 0,5 14 0,-7-5 0,-1 7 0,0-8 0,1 7 0,-1-7 0,1 9 0,-1-1 0,0 1 0,1-1 0,-1 1 0,0-1 0,1 0 0,-1 1 0,1-1 0,-1 1 0,0-1 0,1 1 0,7-1 0,3 1 0,0-9 0,6 7 0,-15-15 0,15 14 0,-14-14 0,13 15 0,-5-7 0,8 8 0,-8 1 0,-2-9 0,-1 6 0,3-5 0,8 7 0,0 1 0,-8-9 0,-3 6 0,1-5 0,2 7 0,8 1 0,-9-1 0,7 1 0,-6-1 0,0-8 0,6 7 0,-7-7 0,9 9 0,-8-1 0,6 1 0,-14-1 0,14 0 0,-7 1 0,9-1 0,0 1 0,0-1 0,-8-7 0,6 5 0,-6-6 0,-1 9 0,7-1 0,-14 1 0,14-1 0,-7 1 0,9-1 0,-8-7 0,6 5 0,-6-6 0,-1 9 0,7-1 0,-14-7 0,14 5 0,-6-6 0,-1 0 0,7 7 0,-6-7 0,0 9 0,6-1 0,-15 1 0,15-1 0,-15 1 0,15-1 0,-14-8 0,14 7 0,-7-7 0,1 9 0,6-1 0,-14-8 0,13 7 0,-5-7 0,0 0 0,6 7 0,-15-15 0,15 14 0,-6-6 0,8 9 0,-8-9 0,6 7 0,-15-15 0,15 14 0,-6-6 0,-1 9 0,7-1 0,-14-7 0,14 5 0,-7-6 0,1 1 0,6 5 0,-6-6 0,0 1 0,5 5 0,-5-6 0,0 1 0,6 5 0,-15-6 0,15 9 0,-6-1 0,8 1 0,-8-9 0,6 6 0,-15-5 0,15 7 0,-6 1 0,8-1 0,-9-8 0,7 7 0,-6-7 0,0 0 0,6 7 0,-15-15 0,7 6 0,-9-8 0,9-4 0,-7-5 0,15-5 0,-6-5 0,0 9 0,6-7 0,-7 15 0,9-6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6:38.686"/>
    </inkml:context>
    <inkml:brush xml:id="br0">
      <inkml:brushProperty name="width" value="0.05" units="cm"/>
      <inkml:brushProperty name="height" value="0.05" units="cm"/>
      <inkml:brushProperty name="color" value="#5B2D90"/>
    </inkml:brush>
  </inkml:definitions>
  <inkml:trace contextRef="#ctx0" brushRef="#br0">1 1 24575,'12'0'0,"2"0"0,-3 3 0,-3 7 0,0-5 0,-6 12 0,6-7 0,1 9 0,-7-1 0,6 1 0,-8-1 0,0 1 0,0-1 0,0 1 0,0-1 0,0 0 0,0 1 0,8-1 0,-6 1 0,6-1 0,-8 1 0,0-1 0,0 1 0,0-1 0,0 1 0,9-9 0,-7 7 0,14-15 0,-6 6 0,9-8 0,-1 0 0,1 0 0,-1 0 0,1 0 0,-1 0 0,1 0 0,-1 0 0,1 0 0,-1 0 0,1 0 0,-1 0 0,1 0 0,-1 0 0,1 0 0,-1 0 0,1 0 0,-1 0 0,1 0 0,-1 0 0,1 0 0,-1 0 0,0 0 0,1 0 0,-1-4 0,1 3 0,-1-4 0,1 5 0,-1-8 0,1 6 0,-1-6 0,1 8 0,-1 0 0,-7-8 0,5 5 0,-6-5 0,9 8 0,-1 0 0,-7-8 0,5 6 0,-14-6 0,6 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55.145"/>
    </inkml:context>
    <inkml:brush xml:id="br0">
      <inkml:brushProperty name="width" value="0.05" units="cm"/>
      <inkml:brushProperty name="height" value="0.05" units="cm"/>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18:50:56.700"/>
    </inkml:context>
    <inkml:brush xml:id="br0">
      <inkml:brushProperty name="width" value="0.05" units="cm"/>
      <inkml:brushProperty name="height" value="0.05" units="cm"/>
    </inkml:brush>
  </inkml:definitions>
  <inkml:trace contextRef="#ctx0" brushRef="#br0">98 278 24575,'0'13'0,"0"1"0,0 4 0,0 1 0,0-1 0,0 1 0,0-1 0,0 1 0,0-1 0,0 1 0,0-1 0,0 9 0,0-7 0,0 7 0,0-9 0,0 1 0,0-1 0,0 1 0,0-1 0,0 1 0,0-1 0,0 1 0,0-1 0,0 1 0,0-1 0,0 1 0,0-1 0,0 1 0,0-1 0,0 1 0,0-1-1164,4-7 1164,-3 5 0,11-6 0,-10 9 0,6-1 0,-8 1 0,9-9 0,1-2 1164,8-8-1164,1 0 0,-1 0 0,1 0 0,-1 0 0,1 0 0,-1 0 0,1 0 0,-1 0 0,1 0 0,-1 0 0,-8-4 0,7 3 0,-7-2 0,9-6 0,-1 7 0,1-6 0,-1 8 0,1-8 0,-1 6 0,1-7 0,-1 1 0,0 6 0,-7-15 0,-3 7 0,-8-9 0,0 1 0,-4-1 0,3 1-2177,-3-1 2177,4 0 0,-9 9 0,7-7 0,-6 7 0,8-8 0,0-1 0,0 0 0,0 1 0,-8-1 0,6 0 0,-7 1 0,9-1 0,0 1 1352,0-1-1352,0-10 0,-8 16 0,6-26 0,-6 26 0,8-16-2672,0 10 2672,0 1 0,0-1-1991,0 1 1991,0-1 0,0 0 0,0 1 0,0-1 0,0 0 0,0 1 0,0-1 0,0 1-136,0-1 136,0 0 0,0 1 0,0-1 0,0 1 0,0-1 0,0 0 0,0 1 623,0-1-623,0 0 2436,-9 9-2436,-1 2 2379,-9 8-2379,1 0 186,-1 0-186,1 0 0,7 4 0,-5 5 0,5-4 0,-7 4 0,-1-9 0,9 8 0,-7-6 0,7 14 0,-9-14 0,1 7 0,-1-1 0,0-6 0,1 6 0,7 0 0,-5-6 0,6 7 0,-17-1 0,6-6 0,-6 14 0,8-14 0,1 15 0,-1-15 0,9 14 0,-7-14 0,15 7 0,-6-9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250940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22543368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253</a:t>
            </a:fld>
            <a:endParaRPr lang="en-US"/>
          </a:p>
        </p:txBody>
      </p:sp>
    </p:spTree>
    <p:extLst>
      <p:ext uri="{BB962C8B-B14F-4D97-AF65-F5344CB8AC3E}">
        <p14:creationId xmlns:p14="http://schemas.microsoft.com/office/powerpoint/2010/main" val="35024007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254</a:t>
            </a:fld>
            <a:endParaRPr lang="en-US"/>
          </a:p>
        </p:txBody>
      </p:sp>
    </p:spTree>
    <p:extLst>
      <p:ext uri="{BB962C8B-B14F-4D97-AF65-F5344CB8AC3E}">
        <p14:creationId xmlns:p14="http://schemas.microsoft.com/office/powerpoint/2010/main" val="9262102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255</a:t>
            </a:fld>
            <a:endParaRPr lang="en-US"/>
          </a:p>
        </p:txBody>
      </p:sp>
    </p:spTree>
    <p:extLst>
      <p:ext uri="{BB962C8B-B14F-4D97-AF65-F5344CB8AC3E}">
        <p14:creationId xmlns:p14="http://schemas.microsoft.com/office/powerpoint/2010/main" val="14614995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256</a:t>
            </a:fld>
            <a:endParaRPr lang="en-US"/>
          </a:p>
        </p:txBody>
      </p:sp>
    </p:spTree>
    <p:extLst>
      <p:ext uri="{BB962C8B-B14F-4D97-AF65-F5344CB8AC3E}">
        <p14:creationId xmlns:p14="http://schemas.microsoft.com/office/powerpoint/2010/main" val="24751629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257</a:t>
            </a:fld>
            <a:endParaRPr lang="en-US"/>
          </a:p>
        </p:txBody>
      </p:sp>
    </p:spTree>
    <p:extLst>
      <p:ext uri="{BB962C8B-B14F-4D97-AF65-F5344CB8AC3E}">
        <p14:creationId xmlns:p14="http://schemas.microsoft.com/office/powerpoint/2010/main" val="410044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258</a:t>
            </a:fld>
            <a:endParaRPr lang="en-US" dirty="0"/>
          </a:p>
        </p:txBody>
      </p:sp>
    </p:spTree>
    <p:extLst>
      <p:ext uri="{BB962C8B-B14F-4D97-AF65-F5344CB8AC3E}">
        <p14:creationId xmlns:p14="http://schemas.microsoft.com/office/powerpoint/2010/main" val="15623168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259</a:t>
            </a:fld>
            <a:endParaRPr lang="en-US"/>
          </a:p>
        </p:txBody>
      </p:sp>
    </p:spTree>
    <p:extLst>
      <p:ext uri="{BB962C8B-B14F-4D97-AF65-F5344CB8AC3E}">
        <p14:creationId xmlns:p14="http://schemas.microsoft.com/office/powerpoint/2010/main" val="30934540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260</a:t>
            </a:fld>
            <a:endParaRPr lang="en-US"/>
          </a:p>
        </p:txBody>
      </p:sp>
    </p:spTree>
    <p:extLst>
      <p:ext uri="{BB962C8B-B14F-4D97-AF65-F5344CB8AC3E}">
        <p14:creationId xmlns:p14="http://schemas.microsoft.com/office/powerpoint/2010/main" val="2345120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261</a:t>
            </a:fld>
            <a:endParaRPr lang="en-US"/>
          </a:p>
        </p:txBody>
      </p:sp>
    </p:spTree>
    <p:extLst>
      <p:ext uri="{BB962C8B-B14F-4D97-AF65-F5344CB8AC3E}">
        <p14:creationId xmlns:p14="http://schemas.microsoft.com/office/powerpoint/2010/main" val="16971721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262</a:t>
            </a:fld>
            <a:endParaRPr lang="en-US"/>
          </a:p>
        </p:txBody>
      </p:sp>
    </p:spTree>
    <p:extLst>
      <p:ext uri="{BB962C8B-B14F-4D97-AF65-F5344CB8AC3E}">
        <p14:creationId xmlns:p14="http://schemas.microsoft.com/office/powerpoint/2010/main" val="3333688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474208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263</a:t>
            </a:fld>
            <a:endParaRPr lang="en-US"/>
          </a:p>
        </p:txBody>
      </p:sp>
    </p:spTree>
    <p:extLst>
      <p:ext uri="{BB962C8B-B14F-4D97-AF65-F5344CB8AC3E}">
        <p14:creationId xmlns:p14="http://schemas.microsoft.com/office/powerpoint/2010/main" val="10910496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264</a:t>
            </a:fld>
            <a:endParaRPr lang="en-US"/>
          </a:p>
        </p:txBody>
      </p:sp>
    </p:spTree>
    <p:extLst>
      <p:ext uri="{BB962C8B-B14F-4D97-AF65-F5344CB8AC3E}">
        <p14:creationId xmlns:p14="http://schemas.microsoft.com/office/powerpoint/2010/main" val="16333492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265</a:t>
            </a:fld>
            <a:endParaRPr lang="en-US"/>
          </a:p>
        </p:txBody>
      </p:sp>
    </p:spTree>
    <p:extLst>
      <p:ext uri="{BB962C8B-B14F-4D97-AF65-F5344CB8AC3E}">
        <p14:creationId xmlns:p14="http://schemas.microsoft.com/office/powerpoint/2010/main" val="24891965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266</a:t>
            </a:fld>
            <a:endParaRPr lang="en-US"/>
          </a:p>
        </p:txBody>
      </p:sp>
    </p:spTree>
    <p:extLst>
      <p:ext uri="{BB962C8B-B14F-4D97-AF65-F5344CB8AC3E}">
        <p14:creationId xmlns:p14="http://schemas.microsoft.com/office/powerpoint/2010/main" val="35178896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268</a:t>
            </a:fld>
            <a:endParaRPr lang="en-US"/>
          </a:p>
        </p:txBody>
      </p:sp>
    </p:spTree>
    <p:extLst>
      <p:ext uri="{BB962C8B-B14F-4D97-AF65-F5344CB8AC3E}">
        <p14:creationId xmlns:p14="http://schemas.microsoft.com/office/powerpoint/2010/main" val="24565407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269</a:t>
            </a:fld>
            <a:endParaRPr lang="en-US"/>
          </a:p>
        </p:txBody>
      </p:sp>
    </p:spTree>
    <p:extLst>
      <p:ext uri="{BB962C8B-B14F-4D97-AF65-F5344CB8AC3E}">
        <p14:creationId xmlns:p14="http://schemas.microsoft.com/office/powerpoint/2010/main" val="1185741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270</a:t>
            </a:fld>
            <a:endParaRPr lang="en-US"/>
          </a:p>
        </p:txBody>
      </p:sp>
    </p:spTree>
    <p:extLst>
      <p:ext uri="{BB962C8B-B14F-4D97-AF65-F5344CB8AC3E}">
        <p14:creationId xmlns:p14="http://schemas.microsoft.com/office/powerpoint/2010/main" val="31884835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271</a:t>
            </a:fld>
            <a:endParaRPr lang="en-US"/>
          </a:p>
        </p:txBody>
      </p:sp>
    </p:spTree>
    <p:extLst>
      <p:ext uri="{BB962C8B-B14F-4D97-AF65-F5344CB8AC3E}">
        <p14:creationId xmlns:p14="http://schemas.microsoft.com/office/powerpoint/2010/main" val="26630444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272</a:t>
            </a:fld>
            <a:endParaRPr lang="en-US"/>
          </a:p>
        </p:txBody>
      </p:sp>
    </p:spTree>
    <p:extLst>
      <p:ext uri="{BB962C8B-B14F-4D97-AF65-F5344CB8AC3E}">
        <p14:creationId xmlns:p14="http://schemas.microsoft.com/office/powerpoint/2010/main" val="30497377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273</a:t>
            </a:fld>
            <a:endParaRPr lang="en-US"/>
          </a:p>
        </p:txBody>
      </p:sp>
    </p:spTree>
    <p:extLst>
      <p:ext uri="{BB962C8B-B14F-4D97-AF65-F5344CB8AC3E}">
        <p14:creationId xmlns:p14="http://schemas.microsoft.com/office/powerpoint/2010/main" val="2579989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356403715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274</a:t>
            </a:fld>
            <a:endParaRPr lang="en-US"/>
          </a:p>
        </p:txBody>
      </p:sp>
    </p:spTree>
    <p:extLst>
      <p:ext uri="{BB962C8B-B14F-4D97-AF65-F5344CB8AC3E}">
        <p14:creationId xmlns:p14="http://schemas.microsoft.com/office/powerpoint/2010/main" val="32401113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276</a:t>
            </a:fld>
            <a:endParaRPr lang="en-US"/>
          </a:p>
        </p:txBody>
      </p:sp>
    </p:spTree>
    <p:extLst>
      <p:ext uri="{BB962C8B-B14F-4D97-AF65-F5344CB8AC3E}">
        <p14:creationId xmlns:p14="http://schemas.microsoft.com/office/powerpoint/2010/main" val="9673866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277</a:t>
            </a:fld>
            <a:endParaRPr lang="en-US"/>
          </a:p>
        </p:txBody>
      </p:sp>
    </p:spTree>
    <p:extLst>
      <p:ext uri="{BB962C8B-B14F-4D97-AF65-F5344CB8AC3E}">
        <p14:creationId xmlns:p14="http://schemas.microsoft.com/office/powerpoint/2010/main" val="25823463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278</a:t>
            </a:fld>
            <a:endParaRPr lang="en-US" dirty="0"/>
          </a:p>
        </p:txBody>
      </p:sp>
    </p:spTree>
    <p:extLst>
      <p:ext uri="{BB962C8B-B14F-4D97-AF65-F5344CB8AC3E}">
        <p14:creationId xmlns:p14="http://schemas.microsoft.com/office/powerpoint/2010/main" val="15623168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279</a:t>
            </a:fld>
            <a:endParaRPr lang="en-US"/>
          </a:p>
        </p:txBody>
      </p:sp>
    </p:spTree>
    <p:extLst>
      <p:ext uri="{BB962C8B-B14F-4D97-AF65-F5344CB8AC3E}">
        <p14:creationId xmlns:p14="http://schemas.microsoft.com/office/powerpoint/2010/main" val="20830598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281</a:t>
            </a:fld>
            <a:endParaRPr lang="en-US"/>
          </a:p>
        </p:txBody>
      </p:sp>
    </p:spTree>
    <p:extLst>
      <p:ext uri="{BB962C8B-B14F-4D97-AF65-F5344CB8AC3E}">
        <p14:creationId xmlns:p14="http://schemas.microsoft.com/office/powerpoint/2010/main" val="24806298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283</a:t>
            </a:fld>
            <a:endParaRPr lang="en-US"/>
          </a:p>
        </p:txBody>
      </p:sp>
    </p:spTree>
    <p:extLst>
      <p:ext uri="{BB962C8B-B14F-4D97-AF65-F5344CB8AC3E}">
        <p14:creationId xmlns:p14="http://schemas.microsoft.com/office/powerpoint/2010/main" val="34190798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284</a:t>
            </a:fld>
            <a:endParaRPr lang="en-US"/>
          </a:p>
        </p:txBody>
      </p:sp>
    </p:spTree>
    <p:extLst>
      <p:ext uri="{BB962C8B-B14F-4D97-AF65-F5344CB8AC3E}">
        <p14:creationId xmlns:p14="http://schemas.microsoft.com/office/powerpoint/2010/main" val="10445970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285</a:t>
            </a:fld>
            <a:endParaRPr lang="en-US"/>
          </a:p>
        </p:txBody>
      </p:sp>
    </p:spTree>
    <p:extLst>
      <p:ext uri="{BB962C8B-B14F-4D97-AF65-F5344CB8AC3E}">
        <p14:creationId xmlns:p14="http://schemas.microsoft.com/office/powerpoint/2010/main" val="4290605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286</a:t>
            </a:fld>
            <a:endParaRPr lang="en-US"/>
          </a:p>
        </p:txBody>
      </p:sp>
    </p:spTree>
    <p:extLst>
      <p:ext uri="{BB962C8B-B14F-4D97-AF65-F5344CB8AC3E}">
        <p14:creationId xmlns:p14="http://schemas.microsoft.com/office/powerpoint/2010/main" val="3619287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31981627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287</a:t>
            </a:fld>
            <a:endParaRPr lang="en-US"/>
          </a:p>
        </p:txBody>
      </p:sp>
    </p:spTree>
    <p:extLst>
      <p:ext uri="{BB962C8B-B14F-4D97-AF65-F5344CB8AC3E}">
        <p14:creationId xmlns:p14="http://schemas.microsoft.com/office/powerpoint/2010/main" val="27310771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288</a:t>
            </a:fld>
            <a:endParaRPr lang="en-US"/>
          </a:p>
        </p:txBody>
      </p:sp>
    </p:spTree>
    <p:extLst>
      <p:ext uri="{BB962C8B-B14F-4D97-AF65-F5344CB8AC3E}">
        <p14:creationId xmlns:p14="http://schemas.microsoft.com/office/powerpoint/2010/main" val="12242148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289</a:t>
            </a:fld>
            <a:endParaRPr lang="en-US"/>
          </a:p>
        </p:txBody>
      </p:sp>
    </p:spTree>
    <p:extLst>
      <p:ext uri="{BB962C8B-B14F-4D97-AF65-F5344CB8AC3E}">
        <p14:creationId xmlns:p14="http://schemas.microsoft.com/office/powerpoint/2010/main" val="3928975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290</a:t>
            </a:fld>
            <a:endParaRPr lang="en-US"/>
          </a:p>
        </p:txBody>
      </p:sp>
    </p:spTree>
    <p:extLst>
      <p:ext uri="{BB962C8B-B14F-4D97-AF65-F5344CB8AC3E}">
        <p14:creationId xmlns:p14="http://schemas.microsoft.com/office/powerpoint/2010/main" val="13933026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291</a:t>
            </a:fld>
            <a:endParaRPr lang="en-US"/>
          </a:p>
        </p:txBody>
      </p:sp>
    </p:spTree>
    <p:extLst>
      <p:ext uri="{BB962C8B-B14F-4D97-AF65-F5344CB8AC3E}">
        <p14:creationId xmlns:p14="http://schemas.microsoft.com/office/powerpoint/2010/main" val="9074049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292</a:t>
            </a:fld>
            <a:endParaRPr lang="en-US"/>
          </a:p>
        </p:txBody>
      </p:sp>
    </p:spTree>
    <p:extLst>
      <p:ext uri="{BB962C8B-B14F-4D97-AF65-F5344CB8AC3E}">
        <p14:creationId xmlns:p14="http://schemas.microsoft.com/office/powerpoint/2010/main" val="12039902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293</a:t>
            </a:fld>
            <a:endParaRPr lang="en-US"/>
          </a:p>
        </p:txBody>
      </p:sp>
    </p:spTree>
    <p:extLst>
      <p:ext uri="{BB962C8B-B14F-4D97-AF65-F5344CB8AC3E}">
        <p14:creationId xmlns:p14="http://schemas.microsoft.com/office/powerpoint/2010/main" val="41038631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294</a:t>
            </a:fld>
            <a:endParaRPr lang="en-US"/>
          </a:p>
        </p:txBody>
      </p:sp>
    </p:spTree>
    <p:extLst>
      <p:ext uri="{BB962C8B-B14F-4D97-AF65-F5344CB8AC3E}">
        <p14:creationId xmlns:p14="http://schemas.microsoft.com/office/powerpoint/2010/main" val="37217663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295</a:t>
            </a:fld>
            <a:endParaRPr lang="en-US"/>
          </a:p>
        </p:txBody>
      </p:sp>
    </p:spTree>
    <p:extLst>
      <p:ext uri="{BB962C8B-B14F-4D97-AF65-F5344CB8AC3E}">
        <p14:creationId xmlns:p14="http://schemas.microsoft.com/office/powerpoint/2010/main" val="39164469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296</a:t>
            </a:fld>
            <a:endParaRPr lang="en-US"/>
          </a:p>
        </p:txBody>
      </p:sp>
    </p:spTree>
    <p:extLst>
      <p:ext uri="{BB962C8B-B14F-4D97-AF65-F5344CB8AC3E}">
        <p14:creationId xmlns:p14="http://schemas.microsoft.com/office/powerpoint/2010/main" val="49193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171182201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297</a:t>
            </a:fld>
            <a:endParaRPr lang="en-US"/>
          </a:p>
        </p:txBody>
      </p:sp>
    </p:spTree>
    <p:extLst>
      <p:ext uri="{BB962C8B-B14F-4D97-AF65-F5344CB8AC3E}">
        <p14:creationId xmlns:p14="http://schemas.microsoft.com/office/powerpoint/2010/main" val="22774174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298</a:t>
            </a:fld>
            <a:endParaRPr lang="en-US"/>
          </a:p>
        </p:txBody>
      </p:sp>
    </p:spTree>
    <p:extLst>
      <p:ext uri="{BB962C8B-B14F-4D97-AF65-F5344CB8AC3E}">
        <p14:creationId xmlns:p14="http://schemas.microsoft.com/office/powerpoint/2010/main" val="15542564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299</a:t>
            </a:fld>
            <a:endParaRPr lang="en-US"/>
          </a:p>
        </p:txBody>
      </p:sp>
    </p:spTree>
    <p:extLst>
      <p:ext uri="{BB962C8B-B14F-4D97-AF65-F5344CB8AC3E}">
        <p14:creationId xmlns:p14="http://schemas.microsoft.com/office/powerpoint/2010/main" val="41736445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301</a:t>
            </a:fld>
            <a:endParaRPr lang="en-US"/>
          </a:p>
        </p:txBody>
      </p:sp>
    </p:spTree>
    <p:extLst>
      <p:ext uri="{BB962C8B-B14F-4D97-AF65-F5344CB8AC3E}">
        <p14:creationId xmlns:p14="http://schemas.microsoft.com/office/powerpoint/2010/main" val="7060138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302</a:t>
            </a:fld>
            <a:endParaRPr lang="en-US"/>
          </a:p>
        </p:txBody>
      </p:sp>
    </p:spTree>
    <p:extLst>
      <p:ext uri="{BB962C8B-B14F-4D97-AF65-F5344CB8AC3E}">
        <p14:creationId xmlns:p14="http://schemas.microsoft.com/office/powerpoint/2010/main" val="27819727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303</a:t>
            </a:fld>
            <a:endParaRPr lang="en-US"/>
          </a:p>
        </p:txBody>
      </p:sp>
    </p:spTree>
    <p:extLst>
      <p:ext uri="{BB962C8B-B14F-4D97-AF65-F5344CB8AC3E}">
        <p14:creationId xmlns:p14="http://schemas.microsoft.com/office/powerpoint/2010/main" val="2764911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304</a:t>
            </a:fld>
            <a:endParaRPr lang="en-US"/>
          </a:p>
        </p:txBody>
      </p:sp>
    </p:spTree>
    <p:extLst>
      <p:ext uri="{BB962C8B-B14F-4D97-AF65-F5344CB8AC3E}">
        <p14:creationId xmlns:p14="http://schemas.microsoft.com/office/powerpoint/2010/main" val="20428668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305</a:t>
            </a:fld>
            <a:endParaRPr lang="en-US"/>
          </a:p>
        </p:txBody>
      </p:sp>
    </p:spTree>
    <p:extLst>
      <p:ext uri="{BB962C8B-B14F-4D97-AF65-F5344CB8AC3E}">
        <p14:creationId xmlns:p14="http://schemas.microsoft.com/office/powerpoint/2010/main" val="3085924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306</a:t>
            </a:fld>
            <a:endParaRPr lang="en-US"/>
          </a:p>
        </p:txBody>
      </p:sp>
    </p:spTree>
    <p:extLst>
      <p:ext uri="{BB962C8B-B14F-4D97-AF65-F5344CB8AC3E}">
        <p14:creationId xmlns:p14="http://schemas.microsoft.com/office/powerpoint/2010/main" val="407384004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307</a:t>
            </a:fld>
            <a:endParaRPr lang="en-US"/>
          </a:p>
        </p:txBody>
      </p:sp>
    </p:spTree>
    <p:extLst>
      <p:ext uri="{BB962C8B-B14F-4D97-AF65-F5344CB8AC3E}">
        <p14:creationId xmlns:p14="http://schemas.microsoft.com/office/powerpoint/2010/main" val="310371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156231681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308</a:t>
            </a:fld>
            <a:endParaRPr lang="en-US"/>
          </a:p>
        </p:txBody>
      </p:sp>
    </p:spTree>
    <p:extLst>
      <p:ext uri="{BB962C8B-B14F-4D97-AF65-F5344CB8AC3E}">
        <p14:creationId xmlns:p14="http://schemas.microsoft.com/office/powerpoint/2010/main" val="77474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309</a:t>
            </a:fld>
            <a:endParaRPr lang="en-US"/>
          </a:p>
        </p:txBody>
      </p:sp>
    </p:spTree>
    <p:extLst>
      <p:ext uri="{BB962C8B-B14F-4D97-AF65-F5344CB8AC3E}">
        <p14:creationId xmlns:p14="http://schemas.microsoft.com/office/powerpoint/2010/main" val="371243634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310</a:t>
            </a:fld>
            <a:endParaRPr lang="en-US"/>
          </a:p>
        </p:txBody>
      </p:sp>
    </p:spTree>
    <p:extLst>
      <p:ext uri="{BB962C8B-B14F-4D97-AF65-F5344CB8AC3E}">
        <p14:creationId xmlns:p14="http://schemas.microsoft.com/office/powerpoint/2010/main" val="407715140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311</a:t>
            </a:fld>
            <a:endParaRPr lang="en-US"/>
          </a:p>
        </p:txBody>
      </p:sp>
    </p:spTree>
    <p:extLst>
      <p:ext uri="{BB962C8B-B14F-4D97-AF65-F5344CB8AC3E}">
        <p14:creationId xmlns:p14="http://schemas.microsoft.com/office/powerpoint/2010/main" val="18886126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312</a:t>
            </a:fld>
            <a:endParaRPr lang="en-US"/>
          </a:p>
        </p:txBody>
      </p:sp>
    </p:spTree>
    <p:extLst>
      <p:ext uri="{BB962C8B-B14F-4D97-AF65-F5344CB8AC3E}">
        <p14:creationId xmlns:p14="http://schemas.microsoft.com/office/powerpoint/2010/main" val="16403054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313</a:t>
            </a:fld>
            <a:endParaRPr lang="en-US"/>
          </a:p>
        </p:txBody>
      </p:sp>
    </p:spTree>
    <p:extLst>
      <p:ext uri="{BB962C8B-B14F-4D97-AF65-F5344CB8AC3E}">
        <p14:creationId xmlns:p14="http://schemas.microsoft.com/office/powerpoint/2010/main" val="203104527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314</a:t>
            </a:fld>
            <a:endParaRPr lang="en-US"/>
          </a:p>
        </p:txBody>
      </p:sp>
    </p:spTree>
    <p:extLst>
      <p:ext uri="{BB962C8B-B14F-4D97-AF65-F5344CB8AC3E}">
        <p14:creationId xmlns:p14="http://schemas.microsoft.com/office/powerpoint/2010/main" val="33651556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315</a:t>
            </a:fld>
            <a:endParaRPr lang="en-US"/>
          </a:p>
        </p:txBody>
      </p:sp>
    </p:spTree>
    <p:extLst>
      <p:ext uri="{BB962C8B-B14F-4D97-AF65-F5344CB8AC3E}">
        <p14:creationId xmlns:p14="http://schemas.microsoft.com/office/powerpoint/2010/main" val="13278878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316</a:t>
            </a:fld>
            <a:endParaRPr lang="en-US"/>
          </a:p>
        </p:txBody>
      </p:sp>
    </p:spTree>
    <p:extLst>
      <p:ext uri="{BB962C8B-B14F-4D97-AF65-F5344CB8AC3E}">
        <p14:creationId xmlns:p14="http://schemas.microsoft.com/office/powerpoint/2010/main" val="25359892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317</a:t>
            </a:fld>
            <a:endParaRPr lang="en-US"/>
          </a:p>
        </p:txBody>
      </p:sp>
    </p:spTree>
    <p:extLst>
      <p:ext uri="{BB962C8B-B14F-4D97-AF65-F5344CB8AC3E}">
        <p14:creationId xmlns:p14="http://schemas.microsoft.com/office/powerpoint/2010/main" val="1008636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1137497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Intensities are conveyed. Darker red. Lighter green. All colors are perfectly captured and we the relationships are perfectly captured. How much darker or lighter? A: half of the range darker.</a:t>
            </a:r>
          </a:p>
          <a:p>
            <a:endParaRPr lang="en-US" dirty="0"/>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46</a:t>
            </a:fld>
            <a:endParaRPr lang="en-US"/>
          </a:p>
        </p:txBody>
      </p:sp>
    </p:spTree>
    <p:extLst>
      <p:ext uri="{BB962C8B-B14F-4D97-AF65-F5344CB8AC3E}">
        <p14:creationId xmlns:p14="http://schemas.microsoft.com/office/powerpoint/2010/main" val="633096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47</a:t>
            </a:fld>
            <a:endParaRPr lang="en-US"/>
          </a:p>
        </p:txBody>
      </p:sp>
    </p:spTree>
    <p:extLst>
      <p:ext uri="{BB962C8B-B14F-4D97-AF65-F5344CB8AC3E}">
        <p14:creationId xmlns:p14="http://schemas.microsoft.com/office/powerpoint/2010/main" val="2321829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48</a:t>
            </a:fld>
            <a:endParaRPr lang="en-US"/>
          </a:p>
        </p:txBody>
      </p:sp>
    </p:spTree>
    <p:extLst>
      <p:ext uri="{BB962C8B-B14F-4D97-AF65-F5344CB8AC3E}">
        <p14:creationId xmlns:p14="http://schemas.microsoft.com/office/powerpoint/2010/main" val="3068083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2291321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49</a:t>
            </a:fld>
            <a:endParaRPr lang="en-US"/>
          </a:p>
        </p:txBody>
      </p:sp>
    </p:spTree>
    <p:extLst>
      <p:ext uri="{BB962C8B-B14F-4D97-AF65-F5344CB8AC3E}">
        <p14:creationId xmlns:p14="http://schemas.microsoft.com/office/powerpoint/2010/main" val="3658754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CD’s add to predicate-calculus by “recommending” predicates to be used</a:t>
            </a:r>
          </a:p>
        </p:txBody>
      </p:sp>
      <p:sp>
        <p:nvSpPr>
          <p:cNvPr id="4" name="Slide Number Placeholder 3"/>
          <p:cNvSpPr>
            <a:spLocks noGrp="1"/>
          </p:cNvSpPr>
          <p:nvPr>
            <p:ph type="sldNum" sz="quarter" idx="5"/>
          </p:nvPr>
        </p:nvSpPr>
        <p:spPr/>
        <p:txBody>
          <a:bodyPr/>
          <a:lstStyle/>
          <a:p>
            <a:fld id="{87371AF9-BBC8-D045-B571-D125776D9767}" type="slidenum">
              <a:rPr lang="en-US" smtClean="0"/>
              <a:t>50</a:t>
            </a:fld>
            <a:endParaRPr lang="en-US"/>
          </a:p>
        </p:txBody>
      </p:sp>
    </p:spTree>
    <p:extLst>
      <p:ext uri="{BB962C8B-B14F-4D97-AF65-F5344CB8AC3E}">
        <p14:creationId xmlns:p14="http://schemas.microsoft.com/office/powerpoint/2010/main" val="2902879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1573459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3140977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2127706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2426488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2805335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1347951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2817097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401201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a:p>
        </p:txBody>
      </p:sp>
    </p:spTree>
    <p:extLst>
      <p:ext uri="{BB962C8B-B14F-4D97-AF65-F5344CB8AC3E}">
        <p14:creationId xmlns:p14="http://schemas.microsoft.com/office/powerpoint/2010/main" val="3849675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2613128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65</a:t>
            </a:fld>
            <a:endParaRPr lang="en-US"/>
          </a:p>
        </p:txBody>
      </p:sp>
    </p:spTree>
    <p:extLst>
      <p:ext uri="{BB962C8B-B14F-4D97-AF65-F5344CB8AC3E}">
        <p14:creationId xmlns:p14="http://schemas.microsoft.com/office/powerpoint/2010/main" val="801468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a:p>
        </p:txBody>
      </p:sp>
    </p:spTree>
    <p:extLst>
      <p:ext uri="{BB962C8B-B14F-4D97-AF65-F5344CB8AC3E}">
        <p14:creationId xmlns:p14="http://schemas.microsoft.com/office/powerpoint/2010/main" val="3603912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1740279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68</a:t>
            </a:fld>
            <a:endParaRPr lang="en-US"/>
          </a:p>
        </p:txBody>
      </p:sp>
    </p:spTree>
    <p:extLst>
      <p:ext uri="{BB962C8B-B14F-4D97-AF65-F5344CB8AC3E}">
        <p14:creationId xmlns:p14="http://schemas.microsoft.com/office/powerpoint/2010/main" val="2113019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69</a:t>
            </a:fld>
            <a:endParaRPr lang="en-US"/>
          </a:p>
        </p:txBody>
      </p:sp>
    </p:spTree>
    <p:extLst>
      <p:ext uri="{BB962C8B-B14F-4D97-AF65-F5344CB8AC3E}">
        <p14:creationId xmlns:p14="http://schemas.microsoft.com/office/powerpoint/2010/main" val="2073918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70</a:t>
            </a:fld>
            <a:endParaRPr lang="en-US"/>
          </a:p>
        </p:txBody>
      </p:sp>
    </p:spTree>
    <p:extLst>
      <p:ext uri="{BB962C8B-B14F-4D97-AF65-F5344CB8AC3E}">
        <p14:creationId xmlns:p14="http://schemas.microsoft.com/office/powerpoint/2010/main" val="1463293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71</a:t>
            </a:fld>
            <a:endParaRPr lang="en-US"/>
          </a:p>
        </p:txBody>
      </p:sp>
    </p:spTree>
    <p:extLst>
      <p:ext uri="{BB962C8B-B14F-4D97-AF65-F5344CB8AC3E}">
        <p14:creationId xmlns:p14="http://schemas.microsoft.com/office/powerpoint/2010/main" val="135619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72</a:t>
            </a:fld>
            <a:endParaRPr lang="en-US"/>
          </a:p>
        </p:txBody>
      </p:sp>
    </p:spTree>
    <p:extLst>
      <p:ext uri="{BB962C8B-B14F-4D97-AF65-F5344CB8AC3E}">
        <p14:creationId xmlns:p14="http://schemas.microsoft.com/office/powerpoint/2010/main" val="1562316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74</a:t>
            </a:fld>
            <a:endParaRPr lang="en-US"/>
          </a:p>
        </p:txBody>
      </p:sp>
    </p:spTree>
    <p:extLst>
      <p:ext uri="{BB962C8B-B14F-4D97-AF65-F5344CB8AC3E}">
        <p14:creationId xmlns:p14="http://schemas.microsoft.com/office/powerpoint/2010/main" val="424714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1910197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iterate over all words in the test set.</a:t>
            </a:r>
          </a:p>
        </p:txBody>
      </p:sp>
      <p:sp>
        <p:nvSpPr>
          <p:cNvPr id="4" name="Slide Number Placeholder 3"/>
          <p:cNvSpPr>
            <a:spLocks noGrp="1"/>
          </p:cNvSpPr>
          <p:nvPr>
            <p:ph type="sldNum" sz="quarter" idx="5"/>
          </p:nvPr>
        </p:nvSpPr>
        <p:spPr/>
        <p:txBody>
          <a:bodyPr/>
          <a:lstStyle/>
          <a:p>
            <a:fld id="{87371AF9-BBC8-D045-B571-D125776D9767}" type="slidenum">
              <a:rPr lang="en-US" smtClean="0"/>
              <a:t>98</a:t>
            </a:fld>
            <a:endParaRPr lang="en-US"/>
          </a:p>
        </p:txBody>
      </p:sp>
    </p:spTree>
    <p:extLst>
      <p:ext uri="{BB962C8B-B14F-4D97-AF65-F5344CB8AC3E}">
        <p14:creationId xmlns:p14="http://schemas.microsoft.com/office/powerpoint/2010/main" val="3353108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108</a:t>
            </a:fld>
            <a:endParaRPr lang="en-US"/>
          </a:p>
        </p:txBody>
      </p:sp>
    </p:spTree>
    <p:extLst>
      <p:ext uri="{BB962C8B-B14F-4D97-AF65-F5344CB8AC3E}">
        <p14:creationId xmlns:p14="http://schemas.microsoft.com/office/powerpoint/2010/main" val="3184736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109</a:t>
            </a:fld>
            <a:endParaRPr lang="en-US"/>
          </a:p>
        </p:txBody>
      </p:sp>
    </p:spTree>
    <p:extLst>
      <p:ext uri="{BB962C8B-B14F-4D97-AF65-F5344CB8AC3E}">
        <p14:creationId xmlns:p14="http://schemas.microsoft.com/office/powerpoint/2010/main" val="2818594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110</a:t>
            </a:fld>
            <a:endParaRPr lang="en-US"/>
          </a:p>
        </p:txBody>
      </p:sp>
    </p:spTree>
    <p:extLst>
      <p:ext uri="{BB962C8B-B14F-4D97-AF65-F5344CB8AC3E}">
        <p14:creationId xmlns:p14="http://schemas.microsoft.com/office/powerpoint/2010/main" val="1251540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112</a:t>
            </a:fld>
            <a:endParaRPr lang="en-US"/>
          </a:p>
        </p:txBody>
      </p:sp>
    </p:spTree>
    <p:extLst>
      <p:ext uri="{BB962C8B-B14F-4D97-AF65-F5344CB8AC3E}">
        <p14:creationId xmlns:p14="http://schemas.microsoft.com/office/powerpoint/2010/main" val="1713522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models obviously can’t handle feature combinations. The feature space would explode if we allowed all combinations of indices</a:t>
            </a:r>
          </a:p>
        </p:txBody>
      </p:sp>
      <p:sp>
        <p:nvSpPr>
          <p:cNvPr id="4" name="Slide Number Placeholder 3"/>
          <p:cNvSpPr>
            <a:spLocks noGrp="1"/>
          </p:cNvSpPr>
          <p:nvPr>
            <p:ph type="sldNum" sz="quarter" idx="5"/>
          </p:nvPr>
        </p:nvSpPr>
        <p:spPr/>
        <p:txBody>
          <a:bodyPr/>
          <a:lstStyle/>
          <a:p>
            <a:fld id="{87371AF9-BBC8-D045-B571-D125776D9767}" type="slidenum">
              <a:rPr lang="en-US" smtClean="0"/>
              <a:t>113</a:t>
            </a:fld>
            <a:endParaRPr lang="en-US"/>
          </a:p>
        </p:txBody>
      </p:sp>
    </p:spTree>
    <p:extLst>
      <p:ext uri="{BB962C8B-B14F-4D97-AF65-F5344CB8AC3E}">
        <p14:creationId xmlns:p14="http://schemas.microsoft.com/office/powerpoint/2010/main" val="4036145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115</a:t>
            </a:fld>
            <a:endParaRPr lang="en-US"/>
          </a:p>
        </p:txBody>
      </p:sp>
    </p:spTree>
    <p:extLst>
      <p:ext uri="{BB962C8B-B14F-4D97-AF65-F5344CB8AC3E}">
        <p14:creationId xmlns:p14="http://schemas.microsoft.com/office/powerpoint/2010/main" val="15078224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116</a:t>
            </a:fld>
            <a:endParaRPr lang="en-US"/>
          </a:p>
        </p:txBody>
      </p:sp>
    </p:spTree>
    <p:extLst>
      <p:ext uri="{BB962C8B-B14F-4D97-AF65-F5344CB8AC3E}">
        <p14:creationId xmlns:p14="http://schemas.microsoft.com/office/powerpoint/2010/main" val="355663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117</a:t>
            </a:fld>
            <a:endParaRPr lang="en-US"/>
          </a:p>
        </p:txBody>
      </p:sp>
    </p:spTree>
    <p:extLst>
      <p:ext uri="{BB962C8B-B14F-4D97-AF65-F5344CB8AC3E}">
        <p14:creationId xmlns:p14="http://schemas.microsoft.com/office/powerpoint/2010/main" val="15623168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142</a:t>
            </a:fld>
            <a:endParaRPr lang="en-US"/>
          </a:p>
        </p:txBody>
      </p:sp>
    </p:spTree>
    <p:extLst>
      <p:ext uri="{BB962C8B-B14F-4D97-AF65-F5344CB8AC3E}">
        <p14:creationId xmlns:p14="http://schemas.microsoft.com/office/powerpoint/2010/main" val="156231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2178281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143</a:t>
            </a:fld>
            <a:endParaRPr lang="en-US"/>
          </a:p>
        </p:txBody>
      </p:sp>
    </p:spTree>
    <p:extLst>
      <p:ext uri="{BB962C8B-B14F-4D97-AF65-F5344CB8AC3E}">
        <p14:creationId xmlns:p14="http://schemas.microsoft.com/office/powerpoint/2010/main" val="1920714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146</a:t>
            </a:fld>
            <a:endParaRPr lang="en-US"/>
          </a:p>
        </p:txBody>
      </p:sp>
    </p:spTree>
    <p:extLst>
      <p:ext uri="{BB962C8B-B14F-4D97-AF65-F5344CB8AC3E}">
        <p14:creationId xmlns:p14="http://schemas.microsoft.com/office/powerpoint/2010/main" val="3427919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147</a:t>
            </a:fld>
            <a:endParaRPr lang="en-US"/>
          </a:p>
        </p:txBody>
      </p:sp>
    </p:spTree>
    <p:extLst>
      <p:ext uri="{BB962C8B-B14F-4D97-AF65-F5344CB8AC3E}">
        <p14:creationId xmlns:p14="http://schemas.microsoft.com/office/powerpoint/2010/main" val="30622681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148</a:t>
            </a:fld>
            <a:endParaRPr lang="en-US"/>
          </a:p>
        </p:txBody>
      </p:sp>
    </p:spTree>
    <p:extLst>
      <p:ext uri="{BB962C8B-B14F-4D97-AF65-F5344CB8AC3E}">
        <p14:creationId xmlns:p14="http://schemas.microsoft.com/office/powerpoint/2010/main" val="14565275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168</a:t>
            </a:fld>
            <a:endParaRPr lang="en-US"/>
          </a:p>
        </p:txBody>
      </p:sp>
    </p:spTree>
    <p:extLst>
      <p:ext uri="{BB962C8B-B14F-4D97-AF65-F5344CB8AC3E}">
        <p14:creationId xmlns:p14="http://schemas.microsoft.com/office/powerpoint/2010/main" val="1562316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183</a:t>
            </a:fld>
            <a:endParaRPr lang="en-US"/>
          </a:p>
        </p:txBody>
      </p:sp>
    </p:spTree>
    <p:extLst>
      <p:ext uri="{BB962C8B-B14F-4D97-AF65-F5344CB8AC3E}">
        <p14:creationId xmlns:p14="http://schemas.microsoft.com/office/powerpoint/2010/main" val="32978323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186</a:t>
            </a:fld>
            <a:endParaRPr lang="en-US"/>
          </a:p>
        </p:txBody>
      </p:sp>
    </p:spTree>
    <p:extLst>
      <p:ext uri="{BB962C8B-B14F-4D97-AF65-F5344CB8AC3E}">
        <p14:creationId xmlns:p14="http://schemas.microsoft.com/office/powerpoint/2010/main" val="25085395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188</a:t>
            </a:fld>
            <a:endParaRPr lang="en-US"/>
          </a:p>
        </p:txBody>
      </p:sp>
    </p:spTree>
    <p:extLst>
      <p:ext uri="{BB962C8B-B14F-4D97-AF65-F5344CB8AC3E}">
        <p14:creationId xmlns:p14="http://schemas.microsoft.com/office/powerpoint/2010/main" val="965180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189</a:t>
            </a:fld>
            <a:endParaRPr lang="en-US"/>
          </a:p>
        </p:txBody>
      </p:sp>
    </p:spTree>
    <p:extLst>
      <p:ext uri="{BB962C8B-B14F-4D97-AF65-F5344CB8AC3E}">
        <p14:creationId xmlns:p14="http://schemas.microsoft.com/office/powerpoint/2010/main" val="3407820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191</a:t>
            </a:fld>
            <a:endParaRPr lang="en-US"/>
          </a:p>
        </p:txBody>
      </p:sp>
    </p:spTree>
    <p:extLst>
      <p:ext uri="{BB962C8B-B14F-4D97-AF65-F5344CB8AC3E}">
        <p14:creationId xmlns:p14="http://schemas.microsoft.com/office/powerpoint/2010/main" val="5675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17309416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192</a:t>
            </a:fld>
            <a:endParaRPr lang="en-US"/>
          </a:p>
        </p:txBody>
      </p:sp>
    </p:spTree>
    <p:extLst>
      <p:ext uri="{BB962C8B-B14F-4D97-AF65-F5344CB8AC3E}">
        <p14:creationId xmlns:p14="http://schemas.microsoft.com/office/powerpoint/2010/main" val="1543392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193</a:t>
            </a:fld>
            <a:endParaRPr lang="en-US"/>
          </a:p>
        </p:txBody>
      </p:sp>
    </p:spTree>
    <p:extLst>
      <p:ext uri="{BB962C8B-B14F-4D97-AF65-F5344CB8AC3E}">
        <p14:creationId xmlns:p14="http://schemas.microsoft.com/office/powerpoint/2010/main" val="15623168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202</a:t>
            </a:fld>
            <a:endParaRPr lang="en-US"/>
          </a:p>
        </p:txBody>
      </p:sp>
    </p:spTree>
    <p:extLst>
      <p:ext uri="{BB962C8B-B14F-4D97-AF65-F5344CB8AC3E}">
        <p14:creationId xmlns:p14="http://schemas.microsoft.com/office/powerpoint/2010/main" val="40135769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203</a:t>
            </a:fld>
            <a:endParaRPr lang="en-US"/>
          </a:p>
        </p:txBody>
      </p:sp>
    </p:spTree>
    <p:extLst>
      <p:ext uri="{BB962C8B-B14F-4D97-AF65-F5344CB8AC3E}">
        <p14:creationId xmlns:p14="http://schemas.microsoft.com/office/powerpoint/2010/main" val="11778990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204</a:t>
            </a:fld>
            <a:endParaRPr lang="en-US"/>
          </a:p>
        </p:txBody>
      </p:sp>
    </p:spTree>
    <p:extLst>
      <p:ext uri="{BB962C8B-B14F-4D97-AF65-F5344CB8AC3E}">
        <p14:creationId xmlns:p14="http://schemas.microsoft.com/office/powerpoint/2010/main" val="32567674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205</a:t>
            </a:fld>
            <a:endParaRPr lang="en-US"/>
          </a:p>
        </p:txBody>
      </p:sp>
    </p:spTree>
    <p:extLst>
      <p:ext uri="{BB962C8B-B14F-4D97-AF65-F5344CB8AC3E}">
        <p14:creationId xmlns:p14="http://schemas.microsoft.com/office/powerpoint/2010/main" val="40552175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207</a:t>
            </a:fld>
            <a:endParaRPr lang="en-US"/>
          </a:p>
        </p:txBody>
      </p:sp>
    </p:spTree>
    <p:extLst>
      <p:ext uri="{BB962C8B-B14F-4D97-AF65-F5344CB8AC3E}">
        <p14:creationId xmlns:p14="http://schemas.microsoft.com/office/powerpoint/2010/main" val="14584490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208</a:t>
            </a:fld>
            <a:endParaRPr lang="en-US"/>
          </a:p>
        </p:txBody>
      </p:sp>
    </p:spTree>
    <p:extLst>
      <p:ext uri="{BB962C8B-B14F-4D97-AF65-F5344CB8AC3E}">
        <p14:creationId xmlns:p14="http://schemas.microsoft.com/office/powerpoint/2010/main" val="39328266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209</a:t>
            </a:fld>
            <a:endParaRPr lang="en-US"/>
          </a:p>
        </p:txBody>
      </p:sp>
    </p:spTree>
    <p:extLst>
      <p:ext uri="{BB962C8B-B14F-4D97-AF65-F5344CB8AC3E}">
        <p14:creationId xmlns:p14="http://schemas.microsoft.com/office/powerpoint/2010/main" val="6583716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210</a:t>
            </a:fld>
            <a:endParaRPr lang="en-US"/>
          </a:p>
        </p:txBody>
      </p:sp>
    </p:spTree>
    <p:extLst>
      <p:ext uri="{BB962C8B-B14F-4D97-AF65-F5344CB8AC3E}">
        <p14:creationId xmlns:p14="http://schemas.microsoft.com/office/powerpoint/2010/main" val="2890619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33</a:t>
            </a:fld>
            <a:endParaRPr lang="en-US"/>
          </a:p>
        </p:txBody>
      </p:sp>
    </p:spTree>
    <p:extLst>
      <p:ext uri="{BB962C8B-B14F-4D97-AF65-F5344CB8AC3E}">
        <p14:creationId xmlns:p14="http://schemas.microsoft.com/office/powerpoint/2010/main" val="2921016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211</a:t>
            </a:fld>
            <a:endParaRPr lang="en-US"/>
          </a:p>
        </p:txBody>
      </p:sp>
    </p:spTree>
    <p:extLst>
      <p:ext uri="{BB962C8B-B14F-4D97-AF65-F5344CB8AC3E}">
        <p14:creationId xmlns:p14="http://schemas.microsoft.com/office/powerpoint/2010/main" val="6310742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212</a:t>
            </a:fld>
            <a:endParaRPr lang="en-US"/>
          </a:p>
        </p:txBody>
      </p:sp>
    </p:spTree>
    <p:extLst>
      <p:ext uri="{BB962C8B-B14F-4D97-AF65-F5344CB8AC3E}">
        <p14:creationId xmlns:p14="http://schemas.microsoft.com/office/powerpoint/2010/main" val="16141724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213</a:t>
            </a:fld>
            <a:endParaRPr lang="en-US"/>
          </a:p>
        </p:txBody>
      </p:sp>
    </p:spTree>
    <p:extLst>
      <p:ext uri="{BB962C8B-B14F-4D97-AF65-F5344CB8AC3E}">
        <p14:creationId xmlns:p14="http://schemas.microsoft.com/office/powerpoint/2010/main" val="19349148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215</a:t>
            </a:fld>
            <a:endParaRPr lang="en-US"/>
          </a:p>
        </p:txBody>
      </p:sp>
    </p:spTree>
    <p:extLst>
      <p:ext uri="{BB962C8B-B14F-4D97-AF65-F5344CB8AC3E}">
        <p14:creationId xmlns:p14="http://schemas.microsoft.com/office/powerpoint/2010/main" val="26650184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216</a:t>
            </a:fld>
            <a:endParaRPr lang="en-US"/>
          </a:p>
        </p:txBody>
      </p:sp>
    </p:spTree>
    <p:extLst>
      <p:ext uri="{BB962C8B-B14F-4D97-AF65-F5344CB8AC3E}">
        <p14:creationId xmlns:p14="http://schemas.microsoft.com/office/powerpoint/2010/main" val="29891063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217</a:t>
            </a:fld>
            <a:endParaRPr lang="en-US"/>
          </a:p>
        </p:txBody>
      </p:sp>
    </p:spTree>
    <p:extLst>
      <p:ext uri="{BB962C8B-B14F-4D97-AF65-F5344CB8AC3E}">
        <p14:creationId xmlns:p14="http://schemas.microsoft.com/office/powerpoint/2010/main" val="3355086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218</a:t>
            </a:fld>
            <a:endParaRPr lang="en-US" dirty="0"/>
          </a:p>
        </p:txBody>
      </p:sp>
    </p:spTree>
    <p:extLst>
      <p:ext uri="{BB962C8B-B14F-4D97-AF65-F5344CB8AC3E}">
        <p14:creationId xmlns:p14="http://schemas.microsoft.com/office/powerpoint/2010/main" val="15623168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371AF9-BBC8-D045-B571-D125776D9767}" type="slidenum">
              <a:rPr lang="en-US" smtClean="0"/>
              <a:t>229</a:t>
            </a:fld>
            <a:endParaRPr lang="en-US"/>
          </a:p>
        </p:txBody>
      </p:sp>
    </p:spTree>
    <p:extLst>
      <p:ext uri="{BB962C8B-B14F-4D97-AF65-F5344CB8AC3E}">
        <p14:creationId xmlns:p14="http://schemas.microsoft.com/office/powerpoint/2010/main" val="17266779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230</a:t>
            </a:fld>
            <a:endParaRPr lang="en-US" dirty="0"/>
          </a:p>
        </p:txBody>
      </p:sp>
    </p:spTree>
    <p:extLst>
      <p:ext uri="{BB962C8B-B14F-4D97-AF65-F5344CB8AC3E}">
        <p14:creationId xmlns:p14="http://schemas.microsoft.com/office/powerpoint/2010/main" val="15623168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231</a:t>
            </a:fld>
            <a:endParaRPr lang="en-US"/>
          </a:p>
        </p:txBody>
      </p:sp>
    </p:spTree>
    <p:extLst>
      <p:ext uri="{BB962C8B-B14F-4D97-AF65-F5344CB8AC3E}">
        <p14:creationId xmlns:p14="http://schemas.microsoft.com/office/powerpoint/2010/main" val="143800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34</a:t>
            </a:fld>
            <a:endParaRPr lang="en-US"/>
          </a:p>
        </p:txBody>
      </p:sp>
    </p:spTree>
    <p:extLst>
      <p:ext uri="{BB962C8B-B14F-4D97-AF65-F5344CB8AC3E}">
        <p14:creationId xmlns:p14="http://schemas.microsoft.com/office/powerpoint/2010/main" val="31927363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232</a:t>
            </a:fld>
            <a:endParaRPr lang="en-US"/>
          </a:p>
        </p:txBody>
      </p:sp>
    </p:spTree>
    <p:extLst>
      <p:ext uri="{BB962C8B-B14F-4D97-AF65-F5344CB8AC3E}">
        <p14:creationId xmlns:p14="http://schemas.microsoft.com/office/powerpoint/2010/main" val="19552546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233</a:t>
            </a:fld>
            <a:endParaRPr lang="en-US"/>
          </a:p>
        </p:txBody>
      </p:sp>
    </p:spTree>
    <p:extLst>
      <p:ext uri="{BB962C8B-B14F-4D97-AF65-F5344CB8AC3E}">
        <p14:creationId xmlns:p14="http://schemas.microsoft.com/office/powerpoint/2010/main" val="36753736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234</a:t>
            </a:fld>
            <a:endParaRPr lang="en-US"/>
          </a:p>
        </p:txBody>
      </p:sp>
    </p:spTree>
    <p:extLst>
      <p:ext uri="{BB962C8B-B14F-4D97-AF65-F5344CB8AC3E}">
        <p14:creationId xmlns:p14="http://schemas.microsoft.com/office/powerpoint/2010/main" val="23637741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p:txBody>
      </p:sp>
      <p:sp>
        <p:nvSpPr>
          <p:cNvPr id="4" name="Slide Number Placeholder 3"/>
          <p:cNvSpPr>
            <a:spLocks noGrp="1"/>
          </p:cNvSpPr>
          <p:nvPr>
            <p:ph type="sldNum" sz="quarter" idx="5"/>
          </p:nvPr>
        </p:nvSpPr>
        <p:spPr/>
        <p:txBody>
          <a:bodyPr/>
          <a:lstStyle/>
          <a:p>
            <a:fld id="{87371AF9-BBC8-D045-B571-D125776D9767}" type="slidenum">
              <a:rPr lang="en-US" smtClean="0"/>
              <a:t>235</a:t>
            </a:fld>
            <a:endParaRPr lang="en-US"/>
          </a:p>
        </p:txBody>
      </p:sp>
    </p:spTree>
    <p:extLst>
      <p:ext uri="{BB962C8B-B14F-4D97-AF65-F5344CB8AC3E}">
        <p14:creationId xmlns:p14="http://schemas.microsoft.com/office/powerpoint/2010/main" val="3824377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236</a:t>
            </a:fld>
            <a:endParaRPr lang="en-US"/>
          </a:p>
        </p:txBody>
      </p:sp>
    </p:spTree>
    <p:extLst>
      <p:ext uri="{BB962C8B-B14F-4D97-AF65-F5344CB8AC3E}">
        <p14:creationId xmlns:p14="http://schemas.microsoft.com/office/powerpoint/2010/main" val="21826908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237</a:t>
            </a:fld>
            <a:endParaRPr lang="en-US"/>
          </a:p>
        </p:txBody>
      </p:sp>
    </p:spTree>
    <p:extLst>
      <p:ext uri="{BB962C8B-B14F-4D97-AF65-F5344CB8AC3E}">
        <p14:creationId xmlns:p14="http://schemas.microsoft.com/office/powerpoint/2010/main" val="13812561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238</a:t>
            </a:fld>
            <a:endParaRPr lang="en-US"/>
          </a:p>
        </p:txBody>
      </p:sp>
    </p:spTree>
    <p:extLst>
      <p:ext uri="{BB962C8B-B14F-4D97-AF65-F5344CB8AC3E}">
        <p14:creationId xmlns:p14="http://schemas.microsoft.com/office/powerpoint/2010/main" val="30655014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normalize these attention scores</a:t>
            </a:r>
          </a:p>
        </p:txBody>
      </p:sp>
      <p:sp>
        <p:nvSpPr>
          <p:cNvPr id="4" name="Slide Number Placeholder 3"/>
          <p:cNvSpPr>
            <a:spLocks noGrp="1"/>
          </p:cNvSpPr>
          <p:nvPr>
            <p:ph type="sldNum" sz="quarter" idx="5"/>
          </p:nvPr>
        </p:nvSpPr>
        <p:spPr/>
        <p:txBody>
          <a:bodyPr/>
          <a:lstStyle/>
          <a:p>
            <a:fld id="{87371AF9-BBC8-D045-B571-D125776D9767}" type="slidenum">
              <a:rPr lang="en-US" smtClean="0"/>
              <a:t>239</a:t>
            </a:fld>
            <a:endParaRPr lang="en-US"/>
          </a:p>
        </p:txBody>
      </p:sp>
    </p:spTree>
    <p:extLst>
      <p:ext uri="{BB962C8B-B14F-4D97-AF65-F5344CB8AC3E}">
        <p14:creationId xmlns:p14="http://schemas.microsoft.com/office/powerpoint/2010/main" val="11323026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240</a:t>
            </a:fld>
            <a:endParaRPr lang="en-US"/>
          </a:p>
        </p:txBody>
      </p:sp>
    </p:spTree>
    <p:extLst>
      <p:ext uri="{BB962C8B-B14F-4D97-AF65-F5344CB8AC3E}">
        <p14:creationId xmlns:p14="http://schemas.microsoft.com/office/powerpoint/2010/main" val="37660560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241</a:t>
            </a:fld>
            <a:endParaRPr lang="en-US"/>
          </a:p>
        </p:txBody>
      </p:sp>
    </p:spTree>
    <p:extLst>
      <p:ext uri="{BB962C8B-B14F-4D97-AF65-F5344CB8AC3E}">
        <p14:creationId xmlns:p14="http://schemas.microsoft.com/office/powerpoint/2010/main" val="3036954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24466537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242</a:t>
            </a:fld>
            <a:endParaRPr lang="en-US"/>
          </a:p>
        </p:txBody>
      </p:sp>
    </p:spTree>
    <p:extLst>
      <p:ext uri="{BB962C8B-B14F-4D97-AF65-F5344CB8AC3E}">
        <p14:creationId xmlns:p14="http://schemas.microsoft.com/office/powerpoint/2010/main" val="340379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243</a:t>
            </a:fld>
            <a:endParaRPr lang="en-US"/>
          </a:p>
        </p:txBody>
      </p:sp>
    </p:spTree>
    <p:extLst>
      <p:ext uri="{BB962C8B-B14F-4D97-AF65-F5344CB8AC3E}">
        <p14:creationId xmlns:p14="http://schemas.microsoft.com/office/powerpoint/2010/main" val="26365325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244</a:t>
            </a:fld>
            <a:endParaRPr lang="en-US"/>
          </a:p>
        </p:txBody>
      </p:sp>
    </p:spTree>
    <p:extLst>
      <p:ext uri="{BB962C8B-B14F-4D97-AF65-F5344CB8AC3E}">
        <p14:creationId xmlns:p14="http://schemas.microsoft.com/office/powerpoint/2010/main" val="32735996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245</a:t>
            </a:fld>
            <a:endParaRPr lang="en-US"/>
          </a:p>
        </p:txBody>
      </p:sp>
    </p:spTree>
    <p:extLst>
      <p:ext uri="{BB962C8B-B14F-4D97-AF65-F5344CB8AC3E}">
        <p14:creationId xmlns:p14="http://schemas.microsoft.com/office/powerpoint/2010/main" val="1716133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246</a:t>
            </a:fld>
            <a:endParaRPr lang="en-US"/>
          </a:p>
        </p:txBody>
      </p:sp>
    </p:spTree>
    <p:extLst>
      <p:ext uri="{BB962C8B-B14F-4D97-AF65-F5344CB8AC3E}">
        <p14:creationId xmlns:p14="http://schemas.microsoft.com/office/powerpoint/2010/main" val="14981883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247</a:t>
            </a:fld>
            <a:endParaRPr lang="en-US" dirty="0"/>
          </a:p>
        </p:txBody>
      </p:sp>
    </p:spTree>
    <p:extLst>
      <p:ext uri="{BB962C8B-B14F-4D97-AF65-F5344CB8AC3E}">
        <p14:creationId xmlns:p14="http://schemas.microsoft.com/office/powerpoint/2010/main" val="15623168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248</a:t>
            </a:fld>
            <a:endParaRPr lang="en-US"/>
          </a:p>
        </p:txBody>
      </p:sp>
    </p:spTree>
    <p:extLst>
      <p:ext uri="{BB962C8B-B14F-4D97-AF65-F5344CB8AC3E}">
        <p14:creationId xmlns:p14="http://schemas.microsoft.com/office/powerpoint/2010/main" val="42771318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249</a:t>
            </a:fld>
            <a:endParaRPr lang="en-US"/>
          </a:p>
        </p:txBody>
      </p:sp>
    </p:spTree>
    <p:extLst>
      <p:ext uri="{BB962C8B-B14F-4D97-AF65-F5344CB8AC3E}">
        <p14:creationId xmlns:p14="http://schemas.microsoft.com/office/powerpoint/2010/main" val="13794381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250</a:t>
            </a:fld>
            <a:endParaRPr lang="en-US"/>
          </a:p>
        </p:txBody>
      </p:sp>
    </p:spTree>
    <p:extLst>
      <p:ext uri="{BB962C8B-B14F-4D97-AF65-F5344CB8AC3E}">
        <p14:creationId xmlns:p14="http://schemas.microsoft.com/office/powerpoint/2010/main" val="19584642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251</a:t>
            </a:fld>
            <a:endParaRPr lang="en-US"/>
          </a:p>
        </p:txBody>
      </p:sp>
    </p:spTree>
    <p:extLst>
      <p:ext uri="{BB962C8B-B14F-4D97-AF65-F5344CB8AC3E}">
        <p14:creationId xmlns:p14="http://schemas.microsoft.com/office/powerpoint/2010/main" val="2518160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66578E98-C637-DE48-912A-CB1B3013F317}" type="datetime1">
              <a:rPr lang="en-US" smtClean="0"/>
              <a:t>11/8/21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7F258AD8-F8E7-F946-BD46-7844CB5C97A2}" type="datetime1">
              <a:rPr lang="en-US" smtClean="0"/>
              <a:t>11/8/21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2B4D590F-AA81-D540-B26C-6D991D63D543}" type="datetime1">
              <a:rPr lang="en-US" smtClean="0"/>
              <a:t>11/8/21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4C8E4644-B9A4-C04E-9C16-7219A5F573A5}" type="datetime1">
              <a:rPr lang="en-US" smtClean="0"/>
              <a:t>11/8/21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64E7926F-5305-CE4E-A6B7-3EC7157494D0}" type="datetime1">
              <a:rPr lang="en-US" smtClean="0"/>
              <a:t>11/8/21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0C102E3-39CE-9E4A-8CB2-FAE42926AFF3}" type="datetime1">
              <a:rPr lang="en-US" smtClean="0"/>
              <a:t>11/8/21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rk R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11/8/21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92491" y="6356350"/>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837FDFF-5600-CB48-A342-D2712CA18796}"/>
              </a:ext>
            </a:extLst>
          </p:cNvPr>
          <p:cNvSpPr>
            <a:spLocks noGrp="1"/>
          </p:cNvSpPr>
          <p:nvPr>
            <p:ph type="title"/>
          </p:nvPr>
        </p:nvSpPr>
        <p:spPr>
          <a:xfrm>
            <a:off x="838200" y="291319"/>
            <a:ext cx="8941419" cy="1162592"/>
          </a:xfrm>
        </p:spPr>
        <p:txBody>
          <a:bodyPr/>
          <a:lstStyle/>
          <a:p>
            <a:r>
              <a:rPr lang="en-US"/>
              <a:t>Click to edit Master title style</a:t>
            </a:r>
          </a:p>
        </p:txBody>
      </p:sp>
    </p:spTree>
    <p:extLst>
      <p:ext uri="{BB962C8B-B14F-4D97-AF65-F5344CB8AC3E}">
        <p14:creationId xmlns:p14="http://schemas.microsoft.com/office/powerpoint/2010/main" val="4054525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light_pi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FFD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326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ight_yellow">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11/8/21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61763" y="6353464"/>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8490" y="36020"/>
            <a:ext cx="12115800" cy="6766560"/>
          </a:xfrm>
          <a:prstGeom prst="rect">
            <a:avLst/>
          </a:prstGeom>
          <a:solidFill>
            <a:schemeClr val="bg1"/>
          </a:solidFill>
          <a:ln w="889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208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light_pi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FFD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1D401-D15E-B84A-8905-AA31033AA18C}"/>
              </a:ext>
            </a:extLst>
          </p:cNvPr>
          <p:cNvSpPr>
            <a:spLocks noGrp="1"/>
          </p:cNvSpPr>
          <p:nvPr>
            <p:ph type="title"/>
          </p:nvPr>
        </p:nvSpPr>
        <p:spPr>
          <a:xfrm>
            <a:off x="806211" y="305173"/>
            <a:ext cx="8941419" cy="1162592"/>
          </a:xfrm>
        </p:spPr>
        <p:txBody>
          <a:bodyPr/>
          <a:lstStyle/>
          <a:p>
            <a:r>
              <a:rPr lang="en-US"/>
              <a:t>Click to edit Master title style</a:t>
            </a:r>
          </a:p>
        </p:txBody>
      </p:sp>
    </p:spTree>
    <p:extLst>
      <p:ext uri="{BB962C8B-B14F-4D97-AF65-F5344CB8AC3E}">
        <p14:creationId xmlns:p14="http://schemas.microsoft.com/office/powerpoint/2010/main" val="592533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light_yellow">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11/8/21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61763" y="6353464"/>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8490" y="36020"/>
            <a:ext cx="12115800" cy="6766560"/>
          </a:xfrm>
          <a:prstGeom prst="rect">
            <a:avLst/>
          </a:prstGeom>
          <a:solidFill>
            <a:schemeClr val="bg1"/>
          </a:solidFill>
          <a:ln w="889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4EDC054-3F3E-9A4C-8863-5890942F13E3}"/>
              </a:ext>
            </a:extLst>
          </p:cNvPr>
          <p:cNvSpPr>
            <a:spLocks noGrp="1"/>
          </p:cNvSpPr>
          <p:nvPr>
            <p:ph type="title"/>
          </p:nvPr>
        </p:nvSpPr>
        <p:spPr>
          <a:xfrm>
            <a:off x="635000" y="291319"/>
            <a:ext cx="8941419" cy="1162592"/>
          </a:xfrm>
        </p:spPr>
        <p:txBody>
          <a:bodyPr/>
          <a:lstStyle/>
          <a:p>
            <a:r>
              <a:rPr lang="en-US"/>
              <a:t>Click to edit Master title style</a:t>
            </a:r>
          </a:p>
        </p:txBody>
      </p:sp>
    </p:spTree>
    <p:extLst>
      <p:ext uri="{BB962C8B-B14F-4D97-AF65-F5344CB8AC3E}">
        <p14:creationId xmlns:p14="http://schemas.microsoft.com/office/powerpoint/2010/main" val="217166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83DB64B1-3016-9A4F-853C-A03142A4574D}" type="datetime1">
              <a:rPr lang="en-US" smtClean="0"/>
              <a:t>11/8/21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60E1B52-B9F8-4F44-986D-409D2D53C53F}"/>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row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585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oft_blu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11/8/21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965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soft_blue_rnngenera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11/8/21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BCB97D5-FF91-D048-B68A-4C27602DA7A6}"/>
              </a:ext>
            </a:extLst>
          </p:cNvPr>
          <p:cNvSpPr>
            <a:spLocks noGrp="1"/>
          </p:cNvSpPr>
          <p:nvPr>
            <p:ph type="title"/>
          </p:nvPr>
        </p:nvSpPr>
        <p:spPr>
          <a:xfrm>
            <a:off x="716886" y="264119"/>
            <a:ext cx="3228098" cy="551431"/>
          </a:xfrm>
        </p:spPr>
        <p:txBody>
          <a:bodyPr>
            <a:normAutofit/>
          </a:bodyPr>
          <a:lstStyle/>
          <a:p>
            <a:r>
              <a:rPr lang="en-US" dirty="0"/>
              <a:t>RNN: Generation</a:t>
            </a:r>
          </a:p>
        </p:txBody>
      </p:sp>
      <p:sp>
        <p:nvSpPr>
          <p:cNvPr id="9" name="Rectangle 8">
            <a:extLst>
              <a:ext uri="{FF2B5EF4-FFF2-40B4-BE49-F238E27FC236}">
                <a16:creationId xmlns:a16="http://schemas.microsoft.com/office/drawing/2014/main" id="{C8A1BF71-7685-7A48-B3C2-CF114B820895}"/>
              </a:ext>
            </a:extLst>
          </p:cNvPr>
          <p:cNvSpPr/>
          <p:nvPr userDrawn="1"/>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209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838201" y="301931"/>
            <a:ext cx="5257800" cy="631203"/>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11/8/21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20200" y="6355502"/>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51955" y="31865"/>
            <a:ext cx="12115800" cy="676656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765461-4928-6445-B134-8DED9485542D}"/>
              </a:ext>
            </a:extLst>
          </p:cNvPr>
          <p:cNvSpPr/>
          <p:nvPr userDrawn="1"/>
        </p:nvSpPr>
        <p:spPr>
          <a:xfrm>
            <a:off x="903805" y="771482"/>
            <a:ext cx="1326778" cy="916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735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83DB64B1-3016-9A4F-853C-A03142A4574D}" type="datetime1">
              <a:rPr lang="en-US" smtClean="0"/>
              <a:t>11/8/21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A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60E1B52-B9F8-4F44-986D-409D2D53C53F}"/>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18914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rp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AA6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2A9C65E7-C316-CE4D-B6A0-47D56FF3902A}"/>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61285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een">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2A9C65E7-C316-CE4D-B6A0-47D56FF3902A}"/>
              </a:ext>
            </a:extLst>
          </p:cNvPr>
          <p:cNvSpPr>
            <a:spLocks noGrp="1"/>
          </p:cNvSpPr>
          <p:nvPr>
            <p:ph type="sldNum" sz="quarter" idx="12"/>
          </p:nvPr>
        </p:nvSpPr>
        <p:spPr>
          <a:xfrm>
            <a:off x="9194800" y="6356350"/>
            <a:ext cx="27432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50702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1570E602-125A-D841-BBD6-EADF0C39E925}" type="datetime1">
              <a:rPr lang="en-US" smtClean="0"/>
              <a:t>11/8/21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54F14BB8-74D2-3E43-890F-8F2F42968950}" type="datetime1">
              <a:rPr lang="en-US" smtClean="0"/>
              <a:t>11/8/21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F378214F-A4C9-C041-8305-3968946FB632}" type="datetime1">
              <a:rPr lang="en-US" smtClean="0"/>
              <a:t>11/8/21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EE428675-3694-DC45-9CCE-9680EB1371B3}" type="datetime1">
              <a:rPr lang="en-US" smtClean="0"/>
              <a:t>11/8/21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6E0F3-851B-D04D-8388-F0082F0B8354}" type="datetime1">
              <a:rPr lang="en-US" smtClean="0"/>
              <a:t>11/8/21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hyperlink" Target="https://aclanthology.org/2021.acl-long.570.pdf" TargetMode="External"/><Relationship Id="rId5" Type="http://schemas.openxmlformats.org/officeDocument/2006/relationships/hyperlink" Target="https://aclanthology.org/P19-1303.pdf" TargetMode="Externa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8.xml"/><Relationship Id="rId4" Type="http://schemas.openxmlformats.org/officeDocument/2006/relationships/image" Target="NUL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8.xml"/><Relationship Id="rId5" Type="http://schemas.openxmlformats.org/officeDocument/2006/relationships/image" Target="NULL"/><Relationship Id="rId4" Type="http://schemas.openxmlformats.org/officeDocument/2006/relationships/image" Target="NUL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NULL"/><Relationship Id="rId4" Type="http://schemas.openxmlformats.org/officeDocument/2006/relationships/image" Target="NUL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64.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5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5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1.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15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1.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15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5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6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67.xml.rels><?xml version="1.0" encoding="UTF-8" standalone="yes"?>
<Relationships xmlns="http://schemas.openxmlformats.org/package/2006/relationships"><Relationship Id="rId3" Type="http://schemas.openxmlformats.org/officeDocument/2006/relationships/hyperlink" Target="https://www.deeplearningbook.org/contents/rnn.html" TargetMode="External"/><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hyperlink" Target="http://proceedings.mlr.press/v28/pascanu13.pdf" TargetMode="External"/><Relationship Id="rId4" Type="http://schemas.openxmlformats.org/officeDocument/2006/relationships/image" Target="../media/image88.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3.xml"/></Relationships>
</file>

<file path=ppt/slides/_rels/slide17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7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18.png"/><Relationship Id="rId7" Type="http://schemas.openxmlformats.org/officeDocument/2006/relationships/image" Target="NULL"/><Relationship Id="rId2" Type="http://schemas.openxmlformats.org/officeDocument/2006/relationships/image" Target="../media/image117.png"/><Relationship Id="rId1" Type="http://schemas.openxmlformats.org/officeDocument/2006/relationships/slideLayout" Target="../slideLayouts/slideLayout23.xml"/><Relationship Id="rId6" Type="http://schemas.openxmlformats.org/officeDocument/2006/relationships/image" Target="NULL"/><Relationship Id="rId11" Type="http://schemas.openxmlformats.org/officeDocument/2006/relationships/hyperlink" Target="https://colah.github.io/posts/2015-08-Understanding-LSTMs/" TargetMode="Externa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9.xml.rels><?xml version="1.0" encoding="UTF-8" standalone="yes"?>
<Relationships xmlns="http://schemas.openxmlformats.org/package/2006/relationships"><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3.xml"/><Relationship Id="rId6"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8" Type="http://schemas.openxmlformats.org/officeDocument/2006/relationships/image" Target="NULL"/></Relationships>
</file>

<file path=ppt/slides/_rels/slide1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8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8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88.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56.png"/></Relationships>
</file>

<file path=ppt/slides/_rels/slide189.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157.png"/></Relationships>
</file>

<file path=ppt/slides/_rels/slide1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hyperlink" Target="https://www.imdb.com/title/tt0114369/" TargetMode="External"/><Relationship Id="rId4" Type="http://schemas.openxmlformats.org/officeDocument/2006/relationships/image" Target="../media/image37.gif"/></Relationships>
</file>

<file path=ppt/slides/_rels/slide19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18.png"/><Relationship Id="rId7" Type="http://schemas.openxmlformats.org/officeDocument/2006/relationships/image" Target="NULL"/><Relationship Id="rId2" Type="http://schemas.openxmlformats.org/officeDocument/2006/relationships/image" Target="../media/image117.png"/><Relationship Id="rId1" Type="http://schemas.openxmlformats.org/officeDocument/2006/relationships/slideLayout" Target="../slideLayouts/slideLayout10.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hyperlink" Target="https://colah.github.io/posts/2015-08-Understanding-LSTMs/" TargetMode="External"/><Relationship Id="rId4" Type="http://schemas.openxmlformats.org/officeDocument/2006/relationships/image" Target="NULL"/><Relationship Id="rId9" Type="http://schemas.openxmlformats.org/officeDocument/2006/relationships/image" Target="NUL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3.xml"/><Relationship Id="rId4" Type="http://schemas.openxmlformats.org/officeDocument/2006/relationships/image" Target="../media/image160.png"/></Relationships>
</file>

<file path=ppt/slides/_rels/slide19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tiff"/><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2.png"/><Relationship Id="rId1" Type="http://schemas.openxmlformats.org/officeDocument/2006/relationships/slideLayout" Target="../slideLayouts/slideLayout23.xml"/><Relationship Id="rId5" Type="http://schemas.openxmlformats.org/officeDocument/2006/relationships/image" Target="../media/image164.png"/><Relationship Id="rId4" Type="http://schemas.openxmlformats.org/officeDocument/2006/relationships/image" Target="../media/image16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0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63.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0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64.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0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65.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66.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69.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1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70.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1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71.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1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72.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21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arxiv.org/pdf/1409.0473.pdf"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hyperlink" Target="http://web.stanford.edu/class/cs224n/slides/cs224n-2021-lecture07-nmt.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cloud.google.com/translate/automl/docs/evaluate"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NULL"/></Relationships>
</file>

<file path=ppt/slides/_rels/slide2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NULL"/></Relationships>
</file>

<file path=ppt/slides/_rels/slide2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181.tiff"/><Relationship Id="rId5" Type="http://schemas.openxmlformats.org/officeDocument/2006/relationships/image" Target="../media/image180.tiff"/><Relationship Id="rId4" Type="http://schemas.openxmlformats.org/officeDocument/2006/relationships/image" Target="../media/image2.png"/></Relationships>
</file>

<file path=ppt/slides/_rels/slide2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180.tiff"/><Relationship Id="rId4" Type="http://schemas.openxmlformats.org/officeDocument/2006/relationships/image" Target="../media/image2.png"/></Relationships>
</file>

<file path=ppt/slides/_rels/slide259.xml.rels><?xml version="1.0" encoding="UTF-8" standalone="yes"?>
<Relationships xmlns="http://schemas.openxmlformats.org/package/2006/relationships"><Relationship Id="rId3" Type="http://schemas.openxmlformats.org/officeDocument/2006/relationships/image" Target="../media/image180.tif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17" Type="http://schemas.openxmlformats.org/officeDocument/2006/relationships/image" Target="NULL"/><Relationship Id="rId21" Type="http://schemas.openxmlformats.org/officeDocument/2006/relationships/customXml" Target="../ink/ink10.xml"/><Relationship Id="rId42" Type="http://schemas.openxmlformats.org/officeDocument/2006/relationships/customXml" Target="../ink/ink22.xml"/><Relationship Id="rId63" Type="http://schemas.openxmlformats.org/officeDocument/2006/relationships/customXml" Target="../ink/ink33.xml"/><Relationship Id="rId84" Type="http://schemas.openxmlformats.org/officeDocument/2006/relationships/customXml" Target="../ink/ink46.xml"/><Relationship Id="rId138" Type="http://schemas.openxmlformats.org/officeDocument/2006/relationships/customXml" Target="../ink/ink73.xml"/><Relationship Id="rId16" Type="http://schemas.openxmlformats.org/officeDocument/2006/relationships/image" Target="NULL"/><Relationship Id="rId107" Type="http://schemas.openxmlformats.org/officeDocument/2006/relationships/image" Target="NULL"/><Relationship Id="rId11" Type="http://schemas.openxmlformats.org/officeDocument/2006/relationships/customXml" Target="../ink/ink5.xml"/><Relationship Id="rId32" Type="http://schemas.openxmlformats.org/officeDocument/2006/relationships/customXml" Target="../ink/ink16.xml"/><Relationship Id="rId37" Type="http://schemas.openxmlformats.org/officeDocument/2006/relationships/customXml" Target="../ink/ink19.xml"/><Relationship Id="rId53" Type="http://schemas.openxmlformats.org/officeDocument/2006/relationships/image" Target="NULL"/><Relationship Id="rId58" Type="http://schemas.openxmlformats.org/officeDocument/2006/relationships/customXml" Target="../ink/ink30.xml"/><Relationship Id="rId74" Type="http://schemas.openxmlformats.org/officeDocument/2006/relationships/customXml" Target="../ink/ink41.xml"/><Relationship Id="rId79" Type="http://schemas.openxmlformats.org/officeDocument/2006/relationships/image" Target="NULL"/><Relationship Id="rId102" Type="http://schemas.openxmlformats.org/officeDocument/2006/relationships/customXml" Target="../ink/ink55.xml"/><Relationship Id="rId123" Type="http://schemas.openxmlformats.org/officeDocument/2006/relationships/image" Target="NULL"/><Relationship Id="rId128" Type="http://schemas.openxmlformats.org/officeDocument/2006/relationships/customXml" Target="../ink/ink68.xml"/><Relationship Id="rId5" Type="http://schemas.openxmlformats.org/officeDocument/2006/relationships/customXml" Target="../ink/ink2.xml"/><Relationship Id="rId90" Type="http://schemas.openxmlformats.org/officeDocument/2006/relationships/customXml" Target="../ink/ink49.xml"/><Relationship Id="rId95" Type="http://schemas.openxmlformats.org/officeDocument/2006/relationships/image" Target="NULL"/><Relationship Id="rId22" Type="http://schemas.openxmlformats.org/officeDocument/2006/relationships/image" Target="NULL"/><Relationship Id="rId27" Type="http://schemas.openxmlformats.org/officeDocument/2006/relationships/customXml" Target="../ink/ink13.xml"/><Relationship Id="rId43" Type="http://schemas.openxmlformats.org/officeDocument/2006/relationships/image" Target="NULL"/><Relationship Id="rId48" Type="http://schemas.openxmlformats.org/officeDocument/2006/relationships/customXml" Target="../ink/ink25.xml"/><Relationship Id="rId64" Type="http://schemas.openxmlformats.org/officeDocument/2006/relationships/customXml" Target="../ink/ink34.xml"/><Relationship Id="rId69" Type="http://schemas.openxmlformats.org/officeDocument/2006/relationships/image" Target="NULL"/><Relationship Id="rId113" Type="http://schemas.openxmlformats.org/officeDocument/2006/relationships/image" Target="NULL"/><Relationship Id="rId118" Type="http://schemas.openxmlformats.org/officeDocument/2006/relationships/customXml" Target="../ink/ink63.xml"/><Relationship Id="rId134" Type="http://schemas.openxmlformats.org/officeDocument/2006/relationships/customXml" Target="../ink/ink71.xml"/><Relationship Id="rId139" Type="http://schemas.openxmlformats.org/officeDocument/2006/relationships/image" Target="NULL"/><Relationship Id="rId80" Type="http://schemas.openxmlformats.org/officeDocument/2006/relationships/customXml" Target="../ink/ink44.xml"/><Relationship Id="rId85" Type="http://schemas.openxmlformats.org/officeDocument/2006/relationships/image" Target="NULL"/><Relationship Id="rId12" Type="http://schemas.openxmlformats.org/officeDocument/2006/relationships/image" Target="NULL"/><Relationship Id="rId17" Type="http://schemas.openxmlformats.org/officeDocument/2006/relationships/customXml" Target="../ink/ink8.xml"/><Relationship Id="rId33" Type="http://schemas.openxmlformats.org/officeDocument/2006/relationships/image" Target="NULL"/><Relationship Id="rId38" Type="http://schemas.openxmlformats.org/officeDocument/2006/relationships/image" Target="NULL"/><Relationship Id="rId59" Type="http://schemas.openxmlformats.org/officeDocument/2006/relationships/image" Target="NULL"/><Relationship Id="rId103" Type="http://schemas.openxmlformats.org/officeDocument/2006/relationships/image" Target="NULL"/><Relationship Id="rId108" Type="http://schemas.openxmlformats.org/officeDocument/2006/relationships/customXml" Target="../ink/ink58.xml"/><Relationship Id="rId124" Type="http://schemas.openxmlformats.org/officeDocument/2006/relationships/customXml" Target="../ink/ink66.xml"/><Relationship Id="rId129" Type="http://schemas.openxmlformats.org/officeDocument/2006/relationships/image" Target="NULL"/><Relationship Id="rId54" Type="http://schemas.openxmlformats.org/officeDocument/2006/relationships/customXml" Target="../ink/ink28.xml"/><Relationship Id="rId70" Type="http://schemas.openxmlformats.org/officeDocument/2006/relationships/customXml" Target="../ink/ink39.xml"/><Relationship Id="rId75" Type="http://schemas.openxmlformats.org/officeDocument/2006/relationships/image" Target="NULL"/><Relationship Id="rId91" Type="http://schemas.openxmlformats.org/officeDocument/2006/relationships/image" Target="NULL"/><Relationship Id="rId96" Type="http://schemas.openxmlformats.org/officeDocument/2006/relationships/customXml" Target="../ink/ink52.xml"/><Relationship Id="rId1" Type="http://schemas.openxmlformats.org/officeDocument/2006/relationships/slideLayout" Target="../slideLayouts/slideLayout2.xml"/><Relationship Id="rId6" Type="http://schemas.openxmlformats.org/officeDocument/2006/relationships/image" Target="NULL"/><Relationship Id="rId23" Type="http://schemas.openxmlformats.org/officeDocument/2006/relationships/customXml" Target="../ink/ink11.xml"/><Relationship Id="rId28" Type="http://schemas.openxmlformats.org/officeDocument/2006/relationships/image" Target="NULL"/><Relationship Id="rId49" Type="http://schemas.openxmlformats.org/officeDocument/2006/relationships/image" Target="NULL"/><Relationship Id="rId114" Type="http://schemas.openxmlformats.org/officeDocument/2006/relationships/customXml" Target="../ink/ink61.xml"/><Relationship Id="rId119" Type="http://schemas.openxmlformats.org/officeDocument/2006/relationships/image" Target="NULL"/><Relationship Id="rId44" Type="http://schemas.openxmlformats.org/officeDocument/2006/relationships/customXml" Target="../ink/ink23.xml"/><Relationship Id="rId60" Type="http://schemas.openxmlformats.org/officeDocument/2006/relationships/customXml" Target="../ink/ink31.xml"/><Relationship Id="rId65" Type="http://schemas.openxmlformats.org/officeDocument/2006/relationships/customXml" Target="../ink/ink35.xml"/><Relationship Id="rId81" Type="http://schemas.openxmlformats.org/officeDocument/2006/relationships/image" Target="NULL"/><Relationship Id="rId86" Type="http://schemas.openxmlformats.org/officeDocument/2006/relationships/customXml" Target="../ink/ink47.xml"/><Relationship Id="rId130" Type="http://schemas.openxmlformats.org/officeDocument/2006/relationships/customXml" Target="../ink/ink69.xml"/><Relationship Id="rId135" Type="http://schemas.openxmlformats.org/officeDocument/2006/relationships/image" Target="NULL"/><Relationship Id="rId13" Type="http://schemas.openxmlformats.org/officeDocument/2006/relationships/customXml" Target="../ink/ink6.xml"/><Relationship Id="rId18" Type="http://schemas.openxmlformats.org/officeDocument/2006/relationships/image" Target="NULL"/><Relationship Id="rId39" Type="http://schemas.openxmlformats.org/officeDocument/2006/relationships/customXml" Target="../ink/ink20.xml"/><Relationship Id="rId109" Type="http://schemas.openxmlformats.org/officeDocument/2006/relationships/image" Target="NULL"/><Relationship Id="rId34" Type="http://schemas.openxmlformats.org/officeDocument/2006/relationships/customXml" Target="../ink/ink17.xml"/><Relationship Id="rId50" Type="http://schemas.openxmlformats.org/officeDocument/2006/relationships/customXml" Target="../ink/ink26.xml"/><Relationship Id="rId55" Type="http://schemas.openxmlformats.org/officeDocument/2006/relationships/image" Target="NULL"/><Relationship Id="rId76" Type="http://schemas.openxmlformats.org/officeDocument/2006/relationships/customXml" Target="../ink/ink42.xml"/><Relationship Id="rId97" Type="http://schemas.openxmlformats.org/officeDocument/2006/relationships/image" Target="NULL"/><Relationship Id="rId104" Type="http://schemas.openxmlformats.org/officeDocument/2006/relationships/customXml" Target="../ink/ink56.xml"/><Relationship Id="rId120" Type="http://schemas.openxmlformats.org/officeDocument/2006/relationships/customXml" Target="../ink/ink64.xml"/><Relationship Id="rId125" Type="http://schemas.openxmlformats.org/officeDocument/2006/relationships/image" Target="NULL"/><Relationship Id="rId7" Type="http://schemas.openxmlformats.org/officeDocument/2006/relationships/customXml" Target="../ink/ink3.xml"/><Relationship Id="rId71" Type="http://schemas.openxmlformats.org/officeDocument/2006/relationships/image" Target="NULL"/><Relationship Id="rId92" Type="http://schemas.openxmlformats.org/officeDocument/2006/relationships/customXml" Target="../ink/ink50.xml"/><Relationship Id="rId2" Type="http://schemas.openxmlformats.org/officeDocument/2006/relationships/notesSlide" Target="../notesSlides/notesSlide117.xml"/><Relationship Id="rId29" Type="http://schemas.openxmlformats.org/officeDocument/2006/relationships/customXml" Target="../ink/ink14.xml"/><Relationship Id="rId24"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66" Type="http://schemas.openxmlformats.org/officeDocument/2006/relationships/customXml" Target="../ink/ink36.xml"/><Relationship Id="rId87" Type="http://schemas.openxmlformats.org/officeDocument/2006/relationships/image" Target="NULL"/><Relationship Id="rId110" Type="http://schemas.openxmlformats.org/officeDocument/2006/relationships/customXml" Target="../ink/ink59.xml"/><Relationship Id="rId115" Type="http://schemas.openxmlformats.org/officeDocument/2006/relationships/image" Target="NULL"/><Relationship Id="rId131" Type="http://schemas.openxmlformats.org/officeDocument/2006/relationships/image" Target="NULL"/><Relationship Id="rId136" Type="http://schemas.openxmlformats.org/officeDocument/2006/relationships/customXml" Target="../ink/ink72.xml"/><Relationship Id="rId61" Type="http://schemas.openxmlformats.org/officeDocument/2006/relationships/image" Target="NULL"/><Relationship Id="rId82" Type="http://schemas.openxmlformats.org/officeDocument/2006/relationships/customXml" Target="../ink/ink45.xml"/><Relationship Id="rId19" Type="http://schemas.openxmlformats.org/officeDocument/2006/relationships/customXml" Target="../ink/ink9.xml"/><Relationship Id="rId14" Type="http://schemas.openxmlformats.org/officeDocument/2006/relationships/image" Target="NULL"/><Relationship Id="rId30" Type="http://schemas.openxmlformats.org/officeDocument/2006/relationships/customXml" Target="../ink/ink15.xml"/><Relationship Id="rId35" Type="http://schemas.openxmlformats.org/officeDocument/2006/relationships/image" Target="NULL"/><Relationship Id="rId56" Type="http://schemas.openxmlformats.org/officeDocument/2006/relationships/customXml" Target="../ink/ink29.xml"/><Relationship Id="rId77" Type="http://schemas.openxmlformats.org/officeDocument/2006/relationships/image" Target="NULL"/><Relationship Id="rId100" Type="http://schemas.openxmlformats.org/officeDocument/2006/relationships/customXml" Target="../ink/ink54.xml"/><Relationship Id="rId105" Type="http://schemas.openxmlformats.org/officeDocument/2006/relationships/image" Target="NULL"/><Relationship Id="rId126" Type="http://schemas.openxmlformats.org/officeDocument/2006/relationships/customXml" Target="../ink/ink67.xml"/><Relationship Id="rId8" Type="http://schemas.openxmlformats.org/officeDocument/2006/relationships/image" Target="NULL"/><Relationship Id="rId51" Type="http://schemas.openxmlformats.org/officeDocument/2006/relationships/image" Target="NULL"/><Relationship Id="rId72" Type="http://schemas.openxmlformats.org/officeDocument/2006/relationships/customXml" Target="../ink/ink40.xml"/><Relationship Id="rId93" Type="http://schemas.openxmlformats.org/officeDocument/2006/relationships/image" Target="NULL"/><Relationship Id="rId98" Type="http://schemas.openxmlformats.org/officeDocument/2006/relationships/customXml" Target="../ink/ink53.xml"/><Relationship Id="rId121" Type="http://schemas.openxmlformats.org/officeDocument/2006/relationships/image" Target="NULL"/><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customXml" Target="../ink/ink24.xml"/><Relationship Id="rId67" Type="http://schemas.openxmlformats.org/officeDocument/2006/relationships/customXml" Target="../ink/ink37.xml"/><Relationship Id="rId116" Type="http://schemas.openxmlformats.org/officeDocument/2006/relationships/customXml" Target="../ink/ink62.xml"/><Relationship Id="rId137" Type="http://schemas.openxmlformats.org/officeDocument/2006/relationships/image" Target="NULL"/><Relationship Id="rId20" Type="http://schemas.openxmlformats.org/officeDocument/2006/relationships/image" Target="NULL"/><Relationship Id="rId41" Type="http://schemas.openxmlformats.org/officeDocument/2006/relationships/customXml" Target="../ink/ink21.xml"/><Relationship Id="rId62" Type="http://schemas.openxmlformats.org/officeDocument/2006/relationships/customXml" Target="../ink/ink32.xml"/><Relationship Id="rId83" Type="http://schemas.openxmlformats.org/officeDocument/2006/relationships/image" Target="NULL"/><Relationship Id="rId88" Type="http://schemas.openxmlformats.org/officeDocument/2006/relationships/customXml" Target="../ink/ink48.xml"/><Relationship Id="rId111" Type="http://schemas.openxmlformats.org/officeDocument/2006/relationships/image" Target="NULL"/><Relationship Id="rId132" Type="http://schemas.openxmlformats.org/officeDocument/2006/relationships/customXml" Target="../ink/ink70.xml"/><Relationship Id="rId15" Type="http://schemas.openxmlformats.org/officeDocument/2006/relationships/customXml" Target="../ink/ink7.xml"/><Relationship Id="rId36" Type="http://schemas.openxmlformats.org/officeDocument/2006/relationships/customXml" Target="../ink/ink18.xml"/><Relationship Id="rId57" Type="http://schemas.openxmlformats.org/officeDocument/2006/relationships/image" Target="NULL"/><Relationship Id="rId106" Type="http://schemas.openxmlformats.org/officeDocument/2006/relationships/customXml" Target="../ink/ink57.xml"/><Relationship Id="rId127" Type="http://schemas.openxmlformats.org/officeDocument/2006/relationships/image" Target="NULL"/><Relationship Id="rId10" Type="http://schemas.openxmlformats.org/officeDocument/2006/relationships/image" Target="NULL"/><Relationship Id="rId31" Type="http://schemas.openxmlformats.org/officeDocument/2006/relationships/image" Target="NULL"/><Relationship Id="rId52" Type="http://schemas.openxmlformats.org/officeDocument/2006/relationships/customXml" Target="../ink/ink27.xml"/><Relationship Id="rId73" Type="http://schemas.openxmlformats.org/officeDocument/2006/relationships/image" Target="NULL"/><Relationship Id="rId78" Type="http://schemas.openxmlformats.org/officeDocument/2006/relationships/customXml" Target="../ink/ink43.xml"/><Relationship Id="rId94" Type="http://schemas.openxmlformats.org/officeDocument/2006/relationships/customXml" Target="../ink/ink51.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65.xml"/><Relationship Id="rId4" Type="http://schemas.openxmlformats.org/officeDocument/2006/relationships/image" Target="NULL"/><Relationship Id="rId9" Type="http://schemas.openxmlformats.org/officeDocument/2006/relationships/customXml" Target="../ink/ink4.xml"/><Relationship Id="rId26" Type="http://schemas.openxmlformats.org/officeDocument/2006/relationships/image" Target="NULL"/><Relationship Id="rId47" Type="http://schemas.openxmlformats.org/officeDocument/2006/relationships/image" Target="NULL"/><Relationship Id="rId68" Type="http://schemas.openxmlformats.org/officeDocument/2006/relationships/customXml" Target="../ink/ink38.xml"/><Relationship Id="rId89" Type="http://schemas.openxmlformats.org/officeDocument/2006/relationships/image" Target="NULL"/><Relationship Id="rId112" Type="http://schemas.openxmlformats.org/officeDocument/2006/relationships/customXml" Target="../ink/ink60.xml"/><Relationship Id="rId133" Type="http://schemas.openxmlformats.org/officeDocument/2006/relationships/image" Target="NULL"/></Relationships>
</file>

<file path=ppt/slides/_rels/slide27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0.xml"/><Relationship Id="rId5" Type="http://schemas.openxmlformats.org/officeDocument/2006/relationships/image" Target="../media/image196.png"/><Relationship Id="rId4" Type="http://schemas.openxmlformats.org/officeDocument/2006/relationships/image" Target="../media/image195.png"/></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262.png"/></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NUL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8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 Type="http://schemas.openxmlformats.org/officeDocument/2006/relationships/slideLayout" Target="../slideLayouts/slideLayout15.xm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8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8.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2099818" y="1687691"/>
            <a:ext cx="9713640" cy="1176431"/>
          </a:xfrm>
        </p:spPr>
        <p:txBody>
          <a:bodyPr anchor="b" anchorCtr="0">
            <a:normAutofit/>
          </a:bodyPr>
          <a:lstStyle/>
          <a:p>
            <a:pPr algn="l"/>
            <a:r>
              <a:rPr lang="en-US" sz="4000" dirty="0">
                <a:latin typeface="Avenir Medium" panose="02000503020000020003" pitchFamily="2" charset="0"/>
              </a:rPr>
              <a:t>Lecture 20: Review</a:t>
            </a:r>
            <a:br>
              <a:rPr lang="en-US" sz="4000" dirty="0">
                <a:latin typeface="Avenir Medium" panose="02000503020000020003" pitchFamily="2" charset="0"/>
              </a:rPr>
            </a:br>
            <a:r>
              <a:rPr lang="en-US" sz="2400" dirty="0">
                <a:solidFill>
                  <a:schemeClr val="tx1">
                    <a:lumMod val="65000"/>
                    <a:lumOff val="35000"/>
                  </a:schemeClr>
                </a:solidFill>
                <a:latin typeface="Avenir Medium" panose="02000503020000020003" pitchFamily="2" charset="0"/>
              </a:rPr>
              <a:t>A blitz through the course</a:t>
            </a:r>
          </a:p>
        </p:txBody>
      </p:sp>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486851"/>
            <a:ext cx="9144000" cy="1655762"/>
          </a:xfrm>
        </p:spPr>
        <p:txBody>
          <a:bodyPr/>
          <a:lstStyle/>
          <a:p>
            <a:pPr algn="l"/>
            <a:r>
              <a:rPr lang="en-US" sz="3200" b="1" dirty="0">
                <a:solidFill>
                  <a:srgbClr val="C00000"/>
                </a:solidFill>
                <a:latin typeface="Avenir Medium" panose="02000503020000020003" pitchFamily="2" charset="0"/>
              </a:rPr>
              <a:t>Harvard IACS</a:t>
            </a:r>
          </a:p>
          <a:p>
            <a:pPr algn="l"/>
            <a:r>
              <a:rPr lang="en-US" dirty="0">
                <a:solidFill>
                  <a:schemeClr val="tx1">
                    <a:lumMod val="75000"/>
                    <a:lumOff val="25000"/>
                  </a:schemeClr>
                </a:solidFill>
                <a:latin typeface="Avenir Medium" panose="02000503020000020003" pitchFamily="2" charset="0"/>
              </a:rPr>
              <a:t>Chris Tanner</a:t>
            </a:r>
          </a:p>
        </p:txBody>
      </p:sp>
      <p:sp>
        <p:nvSpPr>
          <p:cNvPr id="7" name="Rectangle 6">
            <a:extLst>
              <a:ext uri="{FF2B5EF4-FFF2-40B4-BE49-F238E27FC236}">
                <a16:creationId xmlns:a16="http://schemas.microsoft.com/office/drawing/2014/main" id="{C00021C8-F00C-6C43-B330-F8BA8DD2CC26}"/>
              </a:ext>
            </a:extLst>
          </p:cNvPr>
          <p:cNvSpPr/>
          <p:nvPr/>
        </p:nvSpPr>
        <p:spPr>
          <a:xfrm>
            <a:off x="2099818" y="2992415"/>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99818" y="3070307"/>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08E0CE-39C7-A643-B7ED-92F447A1E1D5}"/>
              </a:ext>
            </a:extLst>
          </p:cNvPr>
          <p:cNvGrpSpPr>
            <a:grpSpLocks noChangeAspect="1"/>
          </p:cNvGrpSpPr>
          <p:nvPr/>
        </p:nvGrpSpPr>
        <p:grpSpPr>
          <a:xfrm>
            <a:off x="7891509" y="3410815"/>
            <a:ext cx="1789742" cy="1001334"/>
            <a:chOff x="3383860" y="4092499"/>
            <a:chExt cx="1774304" cy="1102997"/>
          </a:xfrm>
        </p:grpSpPr>
        <p:pic>
          <p:nvPicPr>
            <p:cNvPr id="10" name="Picture 9" descr="iacs.png">
              <a:extLst>
                <a:ext uri="{FF2B5EF4-FFF2-40B4-BE49-F238E27FC236}">
                  <a16:creationId xmlns:a16="http://schemas.microsoft.com/office/drawing/2014/main" id="{4BDB223D-D079-9D42-8CA1-AD998125D68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1" name="Picture 10" descr="harvard.png">
              <a:extLst>
                <a:ext uri="{FF2B5EF4-FFF2-40B4-BE49-F238E27FC236}">
                  <a16:creationId xmlns:a16="http://schemas.microsoft.com/office/drawing/2014/main" id="{3FB39F88-82EF-0E43-888E-3388EB909C53}"/>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1345518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 is this course?</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1004792"/>
            <a:ext cx="10802112" cy="1461451"/>
          </a:xfrm>
        </p:spPr>
        <p:txBody>
          <a:bodyPr>
            <a:noAutofit/>
          </a:bodyPr>
          <a:lstStyle/>
          <a:p>
            <a:pPr marL="0" indent="0">
              <a:lnSpc>
                <a:spcPct val="150000"/>
              </a:lnSpc>
              <a:buNone/>
            </a:pPr>
            <a:r>
              <a:rPr lang="en-US" sz="2400" b="1" dirty="0">
                <a:latin typeface="Avenir Light" panose="020B0402020203020204" pitchFamily="34" charset="77"/>
              </a:rPr>
              <a:t>Natural Language Processing (NLP) </a:t>
            </a:r>
            <a:r>
              <a:rPr lang="en-US" sz="2400" dirty="0">
                <a:latin typeface="Avenir Light" panose="020B0402020203020204" pitchFamily="34" charset="77"/>
              </a:rPr>
              <a:t>is the study of how to get computers to process, “understand”, and leverage human language data.</a:t>
            </a:r>
          </a:p>
        </p:txBody>
      </p:sp>
      <p:pic>
        <p:nvPicPr>
          <p:cNvPr id="3074" name="Picture 2">
            <a:extLst>
              <a:ext uri="{FF2B5EF4-FFF2-40B4-BE49-F238E27FC236}">
                <a16:creationId xmlns:a16="http://schemas.microsoft.com/office/drawing/2014/main" id="{A1DA2692-75E1-3146-AB84-785EF13AB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647" y="3471509"/>
            <a:ext cx="3429703" cy="122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8BE869F-8CED-5243-A518-98F35D1CBA79}"/>
              </a:ext>
            </a:extLst>
          </p:cNvPr>
          <p:cNvPicPr>
            <a:picLocks noChangeAspect="1"/>
          </p:cNvPicPr>
          <p:nvPr/>
        </p:nvPicPr>
        <p:blipFill>
          <a:blip r:embed="rId3"/>
          <a:stretch>
            <a:fillRect/>
          </a:stretch>
        </p:blipFill>
        <p:spPr>
          <a:xfrm>
            <a:off x="8604506" y="2833436"/>
            <a:ext cx="3035807" cy="2318959"/>
          </a:xfrm>
          <a:prstGeom prst="rect">
            <a:avLst/>
          </a:prstGeom>
        </p:spPr>
      </p:pic>
      <p:pic>
        <p:nvPicPr>
          <p:cNvPr id="4" name="Picture 3">
            <a:extLst>
              <a:ext uri="{FF2B5EF4-FFF2-40B4-BE49-F238E27FC236}">
                <a16:creationId xmlns:a16="http://schemas.microsoft.com/office/drawing/2014/main" id="{966C930F-F0B9-5D4F-BED0-2297432C788B}"/>
              </a:ext>
            </a:extLst>
          </p:cNvPr>
          <p:cNvPicPr>
            <a:picLocks noChangeAspect="1"/>
          </p:cNvPicPr>
          <p:nvPr/>
        </p:nvPicPr>
        <p:blipFill>
          <a:blip r:embed="rId4"/>
          <a:stretch>
            <a:fillRect/>
          </a:stretch>
        </p:blipFill>
        <p:spPr>
          <a:xfrm>
            <a:off x="4343400" y="2399830"/>
            <a:ext cx="3139317" cy="2752565"/>
          </a:xfrm>
          <a:prstGeom prst="rect">
            <a:avLst/>
          </a:prstGeom>
        </p:spPr>
      </p:pic>
      <p:sp>
        <p:nvSpPr>
          <p:cNvPr id="18" name="Content Placeholder 2">
            <a:extLst>
              <a:ext uri="{FF2B5EF4-FFF2-40B4-BE49-F238E27FC236}">
                <a16:creationId xmlns:a16="http://schemas.microsoft.com/office/drawing/2014/main" id="{BA88B3E6-A79C-824E-95B6-1FFA4DB00E53}"/>
              </a:ext>
            </a:extLst>
          </p:cNvPr>
          <p:cNvSpPr txBox="1">
            <a:spLocks/>
          </p:cNvSpPr>
          <p:nvPr/>
        </p:nvSpPr>
        <p:spPr>
          <a:xfrm>
            <a:off x="425223" y="5152395"/>
            <a:ext cx="3654553" cy="1298615"/>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Speech Audio</a:t>
            </a:r>
          </a:p>
          <a:p>
            <a:pPr marL="0" indent="0" algn="ctr">
              <a:lnSpc>
                <a:spcPct val="150000"/>
              </a:lnSpc>
              <a:buNone/>
            </a:pPr>
            <a:r>
              <a:rPr lang="en-US" sz="1500" b="1" dirty="0">
                <a:latin typeface="Avenir Light" panose="020B0402020203020204" pitchFamily="34" charset="77"/>
              </a:rPr>
              <a:t>(Signal Processing work is a cousin community and often done by EE folks)</a:t>
            </a:r>
          </a:p>
        </p:txBody>
      </p:sp>
      <p:sp>
        <p:nvSpPr>
          <p:cNvPr id="19" name="Content Placeholder 2">
            <a:extLst>
              <a:ext uri="{FF2B5EF4-FFF2-40B4-BE49-F238E27FC236}">
                <a16:creationId xmlns:a16="http://schemas.microsoft.com/office/drawing/2014/main" id="{54BF3797-DE92-A94F-990F-DB6C9530FF4E}"/>
              </a:ext>
            </a:extLst>
          </p:cNvPr>
          <p:cNvSpPr txBox="1">
            <a:spLocks/>
          </p:cNvSpPr>
          <p:nvPr/>
        </p:nvSpPr>
        <p:spPr>
          <a:xfrm>
            <a:off x="4343399" y="5111893"/>
            <a:ext cx="3139317" cy="57339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Written Text</a:t>
            </a:r>
          </a:p>
        </p:txBody>
      </p:sp>
      <p:sp>
        <p:nvSpPr>
          <p:cNvPr id="5" name="Rectangle 4">
            <a:extLst>
              <a:ext uri="{FF2B5EF4-FFF2-40B4-BE49-F238E27FC236}">
                <a16:creationId xmlns:a16="http://schemas.microsoft.com/office/drawing/2014/main" id="{4DD94C31-1634-FD42-B8B1-4E0785FFC2B1}"/>
              </a:ext>
            </a:extLst>
          </p:cNvPr>
          <p:cNvSpPr/>
          <p:nvPr/>
        </p:nvSpPr>
        <p:spPr>
          <a:xfrm>
            <a:off x="4411980" y="5782330"/>
            <a:ext cx="3654553" cy="523220"/>
          </a:xfrm>
          <a:prstGeom prst="rect">
            <a:avLst/>
          </a:prstGeom>
        </p:spPr>
        <p:txBody>
          <a:bodyPr wrap="square">
            <a:spAutoFit/>
          </a:bodyPr>
          <a:lstStyle/>
          <a:p>
            <a:r>
              <a:rPr lang="en-US" sz="1400" dirty="0">
                <a:solidFill>
                  <a:srgbClr val="446E9B"/>
                </a:solidFill>
                <a:latin typeface="-apple-system"/>
                <a:hlinkClick r:id="rId5"/>
              </a:rPr>
              <a:t>Neural Decipherment via Minimum-Cost Flow: From Ugaritic to Linear B</a:t>
            </a:r>
            <a:r>
              <a:rPr lang="en-US" sz="1400" dirty="0">
                <a:solidFill>
                  <a:srgbClr val="446E9B"/>
                </a:solidFill>
                <a:latin typeface="-apple-system"/>
              </a:rPr>
              <a:t> </a:t>
            </a:r>
            <a:r>
              <a:rPr lang="en-US" sz="1400" dirty="0">
                <a:latin typeface="-apple-system"/>
              </a:rPr>
              <a:t>Luo, et al. (2019)</a:t>
            </a:r>
            <a:endParaRPr lang="en-US" sz="1400" b="0" i="0" dirty="0">
              <a:effectLst/>
              <a:latin typeface="-apple-system"/>
            </a:endParaRPr>
          </a:p>
        </p:txBody>
      </p:sp>
      <p:sp>
        <p:nvSpPr>
          <p:cNvPr id="21" name="Content Placeholder 2">
            <a:extLst>
              <a:ext uri="{FF2B5EF4-FFF2-40B4-BE49-F238E27FC236}">
                <a16:creationId xmlns:a16="http://schemas.microsoft.com/office/drawing/2014/main" id="{18BBFBD2-A64A-424D-96F2-E6B7FA132B74}"/>
              </a:ext>
            </a:extLst>
          </p:cNvPr>
          <p:cNvSpPr txBox="1">
            <a:spLocks/>
          </p:cNvSpPr>
          <p:nvPr/>
        </p:nvSpPr>
        <p:spPr>
          <a:xfrm>
            <a:off x="8604506" y="5111893"/>
            <a:ext cx="3139317" cy="57339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Sign Language</a:t>
            </a:r>
          </a:p>
        </p:txBody>
      </p:sp>
      <p:sp>
        <p:nvSpPr>
          <p:cNvPr id="6" name="Rectangle 5">
            <a:extLst>
              <a:ext uri="{FF2B5EF4-FFF2-40B4-BE49-F238E27FC236}">
                <a16:creationId xmlns:a16="http://schemas.microsoft.com/office/drawing/2014/main" id="{EC586D8C-A9F2-5D4D-BEDB-13C80FC9838D}"/>
              </a:ext>
            </a:extLst>
          </p:cNvPr>
          <p:cNvSpPr/>
          <p:nvPr/>
        </p:nvSpPr>
        <p:spPr>
          <a:xfrm>
            <a:off x="8593778" y="5759210"/>
            <a:ext cx="3326643" cy="523220"/>
          </a:xfrm>
          <a:prstGeom prst="rect">
            <a:avLst/>
          </a:prstGeom>
        </p:spPr>
        <p:txBody>
          <a:bodyPr wrap="square">
            <a:spAutoFit/>
          </a:bodyPr>
          <a:lstStyle/>
          <a:p>
            <a:r>
              <a:rPr lang="en-US" sz="1400" dirty="0">
                <a:solidFill>
                  <a:srgbClr val="446E9B"/>
                </a:solidFill>
                <a:latin typeface="-apple-system"/>
                <a:hlinkClick r:id="rId6"/>
              </a:rPr>
              <a:t>Including Signed Languages in Natural Language Processing</a:t>
            </a:r>
            <a:r>
              <a:rPr lang="en-US" sz="1400" dirty="0">
                <a:solidFill>
                  <a:srgbClr val="446E9B"/>
                </a:solidFill>
                <a:latin typeface="-apple-system"/>
              </a:rPr>
              <a:t> Yin, et al. (2021)</a:t>
            </a:r>
            <a:endParaRPr lang="en-US" sz="1400" b="0" i="0" dirty="0">
              <a:solidFill>
                <a:srgbClr val="212529"/>
              </a:solidFill>
              <a:effectLst/>
              <a:latin typeface="-apple-system"/>
            </a:endParaRPr>
          </a:p>
        </p:txBody>
      </p:sp>
      <p:sp>
        <p:nvSpPr>
          <p:cNvPr id="23" name="Slide Number Placeholder 9">
            <a:extLst>
              <a:ext uri="{FF2B5EF4-FFF2-40B4-BE49-F238E27FC236}">
                <a16:creationId xmlns:a16="http://schemas.microsoft.com/office/drawing/2014/main" id="{CEB07E81-1A75-9044-BC85-6AB7D25C4397}"/>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a:t>
            </a:fld>
            <a:endParaRPr lang="en-US"/>
          </a:p>
        </p:txBody>
      </p:sp>
    </p:spTree>
    <p:extLst>
      <p:ext uri="{BB962C8B-B14F-4D97-AF65-F5344CB8AC3E}">
        <p14:creationId xmlns:p14="http://schemas.microsoft.com/office/powerpoint/2010/main" val="37513694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What does perplexity measure / represent?</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100</a:t>
            </a:fld>
            <a:endParaRPr lang="en-US"/>
          </a:p>
        </p:txBody>
      </p:sp>
    </p:spTree>
    <p:extLst>
      <p:ext uri="{BB962C8B-B14F-4D97-AF65-F5344CB8AC3E}">
        <p14:creationId xmlns:p14="http://schemas.microsoft.com/office/powerpoint/2010/main" val="30901668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101</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Perplexity</a:t>
            </a:r>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903804" y="1153714"/>
            <a:ext cx="10595469" cy="7400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Perplexity is also equivalent to the </a:t>
            </a:r>
            <a:r>
              <a:rPr lang="en-US" sz="2400" dirty="0">
                <a:solidFill>
                  <a:srgbClr val="C00000"/>
                </a:solidFill>
                <a:latin typeface="Avenir Light" panose="020B0402020203020204" pitchFamily="34" charset="77"/>
              </a:rPr>
              <a:t>exponentiated, per-word cross-entropy</a:t>
            </a:r>
          </a:p>
          <a:p>
            <a:pPr marL="0" indent="0">
              <a:lnSpc>
                <a:spcPct val="120000"/>
              </a:lnSpc>
              <a:buNone/>
            </a:pPr>
            <a:endParaRPr lang="en-US" sz="2400"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6AFD28-F2A4-D446-A570-128BFE679B33}"/>
                  </a:ext>
                </a:extLst>
              </p:cNvPr>
              <p:cNvSpPr txBox="1"/>
              <p:nvPr/>
            </p:nvSpPr>
            <p:spPr>
              <a:xfrm>
                <a:off x="1689100" y="2135503"/>
                <a:ext cx="6921500" cy="8778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𝑁</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𝑝</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1</m:t>
                                  </m:r>
                                </m:sub>
                              </m:sSub>
                              <m:r>
                                <a:rPr lang="en-US" sz="2800" b="0" i="1" smtClean="0">
                                  <a:solidFill>
                                    <a:schemeClr val="accent5">
                                      <a:lumMod val="75000"/>
                                    </a:schemeClr>
                                  </a:solidFill>
                                  <a:latin typeface="Cambria Math" panose="02040503050406030204" pitchFamily="18" charset="0"/>
                                </a:rPr>
                                <m:t>,</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2</m:t>
                                  </m:r>
                                </m:sub>
                              </m:sSub>
                              <m:r>
                                <a:rPr lang="en-US" sz="2800" b="0" i="1" smtClean="0">
                                  <a:solidFill>
                                    <a:schemeClr val="accent5">
                                      <a:lumMod val="75000"/>
                                    </a:schemeClr>
                                  </a:solidFill>
                                  <a:latin typeface="Cambria Math" panose="02040503050406030204" pitchFamily="18" charset="0"/>
                                </a:rPr>
                                <m:t>,…, </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𝑁</m:t>
                                  </m:r>
                                </m:sub>
                              </m:sSub>
                            </m:e>
                          </m:d>
                        </m:e>
                        <m:sup>
                          <m:r>
                            <a:rPr lang="en-US" sz="2800" b="0" i="1" smtClean="0">
                              <a:latin typeface="Cambria Math" panose="02040503050406030204" pitchFamily="18" charset="0"/>
                            </a:rPr>
                            <m:t>−1/</m:t>
                          </m:r>
                          <m:r>
                            <a:rPr lang="en-US" sz="2800" b="0" i="1" smtClean="0">
                              <a:latin typeface="Cambria Math" panose="02040503050406030204" pitchFamily="18" charset="0"/>
                            </a:rPr>
                            <m:t>𝑁</m:t>
                          </m:r>
                        </m:sup>
                      </m:sSup>
                    </m:oMath>
                  </m:oMathPara>
                </a14:m>
                <a:endParaRPr lang="en-US" sz="2800" b="0" dirty="0"/>
              </a:p>
              <a:p>
                <a:endParaRPr lang="en-US" sz="2800" dirty="0"/>
              </a:p>
            </p:txBody>
          </p:sp>
        </mc:Choice>
        <mc:Fallback xmlns="">
          <p:sp>
            <p:nvSpPr>
              <p:cNvPr id="7" name="TextBox 6">
                <a:extLst>
                  <a:ext uri="{FF2B5EF4-FFF2-40B4-BE49-F238E27FC236}">
                    <a16:creationId xmlns:a16="http://schemas.microsoft.com/office/drawing/2014/main" id="{936AFD28-F2A4-D446-A570-128BFE679B33}"/>
                  </a:ext>
                </a:extLst>
              </p:cNvPr>
              <p:cNvSpPr txBox="1">
                <a:spLocks noRot="1" noChangeAspect="1" noMove="1" noResize="1" noEditPoints="1" noAdjustHandles="1" noChangeArrowheads="1" noChangeShapeType="1" noTextEdit="1"/>
              </p:cNvSpPr>
              <p:nvPr/>
            </p:nvSpPr>
            <p:spPr>
              <a:xfrm>
                <a:off x="1689100" y="2135503"/>
                <a:ext cx="6921500" cy="877869"/>
              </a:xfrm>
              <a:prstGeom prst="rect">
                <a:avLst/>
              </a:prstGeom>
              <a:blipFill>
                <a:blip r:embed="rId2"/>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3F7BBA-8DD1-3B4D-89B4-5E267334E8AA}"/>
                  </a:ext>
                </a:extLst>
              </p:cNvPr>
              <p:cNvSpPr txBox="1"/>
              <p:nvPr/>
            </p:nvSpPr>
            <p:spPr>
              <a:xfrm>
                <a:off x="2557998" y="2691336"/>
                <a:ext cx="6921500" cy="1703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ad>
                        <m:radPr>
                          <m:ctrlPr>
                            <a:rPr lang="en-US" sz="2800" b="0" i="1" smtClean="0">
                              <a:latin typeface="Cambria Math" panose="02040503050406030204" pitchFamily="18" charset="0"/>
                            </a:rPr>
                          </m:ctrlPr>
                        </m:radPr>
                        <m:deg>
                          <m:r>
                            <m:rPr>
                              <m:brk m:alnAt="7"/>
                            </m:rPr>
                            <a:rPr lang="en-US" sz="2800" b="0" i="1" smtClean="0">
                              <a:latin typeface="Cambria Math" panose="02040503050406030204" pitchFamily="18" charset="0"/>
                            </a:rPr>
                            <m:t>𝑁</m:t>
                          </m: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𝑝</m:t>
                              </m:r>
                              <m:d>
                                <m:dPr>
                                  <m:ctrlPr>
                                    <a:rPr lang="en-US" sz="2800" i="1">
                                      <a:latin typeface="Cambria Math" panose="02040503050406030204" pitchFamily="18" charset="0"/>
                                    </a:rPr>
                                  </m:ctrlPr>
                                </m:dPr>
                                <m:e>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1</m:t>
                                      </m:r>
                                    </m:sub>
                                  </m:sSub>
                                  <m:r>
                                    <a:rPr lang="en-US" sz="2800" i="1">
                                      <a:solidFill>
                                        <a:schemeClr val="accent5">
                                          <a:lumMod val="75000"/>
                                        </a:schemeClr>
                                      </a:solidFill>
                                      <a:latin typeface="Cambria Math" panose="02040503050406030204" pitchFamily="18" charset="0"/>
                                    </a:rPr>
                                    <m:t>,</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2</m:t>
                                      </m:r>
                                    </m:sub>
                                  </m:sSub>
                                  <m:r>
                                    <a:rPr lang="en-US" sz="2800" i="1">
                                      <a:solidFill>
                                        <a:schemeClr val="accent5">
                                          <a:lumMod val="75000"/>
                                        </a:schemeClr>
                                      </a:solidFill>
                                      <a:latin typeface="Cambria Math" panose="02040503050406030204" pitchFamily="18" charset="0"/>
                                    </a:rPr>
                                    <m:t>,…, </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𝑁</m:t>
                                      </m:r>
                                    </m:sub>
                                  </m:sSub>
                                </m:e>
                              </m:d>
                            </m:den>
                          </m:f>
                        </m:e>
                      </m:rad>
                    </m:oMath>
                  </m:oMathPara>
                </a14:m>
                <a:endParaRPr lang="en-US" sz="2800" b="0" dirty="0"/>
              </a:p>
              <a:p>
                <a:endParaRPr lang="en-US" sz="2800" dirty="0"/>
              </a:p>
            </p:txBody>
          </p:sp>
        </mc:Choice>
        <mc:Fallback xmlns="">
          <p:sp>
            <p:nvSpPr>
              <p:cNvPr id="8" name="TextBox 7">
                <a:extLst>
                  <a:ext uri="{FF2B5EF4-FFF2-40B4-BE49-F238E27FC236}">
                    <a16:creationId xmlns:a16="http://schemas.microsoft.com/office/drawing/2014/main" id="{5E3F7BBA-8DD1-3B4D-89B4-5E267334E8AA}"/>
                  </a:ext>
                </a:extLst>
              </p:cNvPr>
              <p:cNvSpPr txBox="1">
                <a:spLocks noRot="1" noChangeAspect="1" noMove="1" noResize="1" noEditPoints="1" noAdjustHandles="1" noChangeArrowheads="1" noChangeShapeType="1" noTextEdit="1"/>
              </p:cNvSpPr>
              <p:nvPr/>
            </p:nvSpPr>
            <p:spPr>
              <a:xfrm>
                <a:off x="2557998" y="2691336"/>
                <a:ext cx="6921500" cy="170392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39EE63-1C71-0F4E-A296-E225332C8657}"/>
                  </a:ext>
                </a:extLst>
              </p:cNvPr>
              <p:cNvSpPr txBox="1"/>
              <p:nvPr/>
            </p:nvSpPr>
            <p:spPr>
              <a:xfrm>
                <a:off x="4277797" y="4578894"/>
                <a:ext cx="6921500" cy="1078309"/>
              </a:xfrm>
              <a:prstGeom prst="rect">
                <a:avLst/>
              </a:prstGeom>
              <a:noFill/>
            </p:spPr>
            <p:txBody>
              <a:bodyPr wrap="square" lIns="0" tIns="0" rIns="0" bIns="0" rtlCol="0">
                <a:spAutoFit/>
              </a:bodyPr>
              <a:lstStyle/>
              <a:p>
                <a14:m>
                  <m:oMath xmlns:m="http://schemas.openxmlformats.org/officeDocument/2006/math">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m:t>
                        </m:r>
                        <m:r>
                          <a:rPr lang="en-US" sz="2800" b="0" i="1" smtClean="0">
                            <a:latin typeface="Cambria Math" panose="02040503050406030204" pitchFamily="18" charset="0"/>
                          </a:rPr>
                          <m:t>𝑙</m:t>
                        </m:r>
                      </m:sup>
                    </m:sSup>
                  </m:oMath>
                </a14:m>
                <a:r>
                  <a:rPr lang="en-US" sz="2800" b="0" dirty="0"/>
                  <a:t>, where </a:t>
                </a:r>
                <a14:m>
                  <m:oMath xmlns:m="http://schemas.openxmlformats.org/officeDocument/2006/math">
                    <m:r>
                      <m:rPr>
                        <m:sty m:val="p"/>
                      </m:rPr>
                      <a:rPr lang="en-US" sz="2800" b="0" i="0" smtClean="0">
                        <a:latin typeface="Cambria Math" panose="02040503050406030204" pitchFamily="18" charset="0"/>
                      </a:rPr>
                      <m:t>l</m:t>
                    </m:r>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r>
                          <m:rPr>
                            <m:sty m:val="p"/>
                          </m:rPr>
                          <a:rPr lang="en-US" sz="2800" b="0" i="0" smtClean="0">
                            <a:latin typeface="Cambria Math" panose="02040503050406030204" pitchFamily="18" charset="0"/>
                          </a:rPr>
                          <m:t>log</m:t>
                        </m:r>
                        <m:r>
                          <a:rPr lang="en-US" sz="2800" b="0" i="0" baseline="-25000" smtClean="0">
                            <a:latin typeface="Cambria Math" panose="02040503050406030204" pitchFamily="18" charset="0"/>
                          </a:rPr>
                          <m:t>2</m:t>
                        </m:r>
                        <m:r>
                          <a:rPr lang="en-US" sz="2800" b="0" i="1" smtClean="0">
                            <a:latin typeface="Cambria Math" panose="02040503050406030204" pitchFamily="18" charset="0"/>
                          </a:rPr>
                          <m:t>⁡(</m:t>
                        </m:r>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𝑖</m:t>
                                </m:r>
                              </m:sub>
                            </m:sSub>
                          </m:e>
                        </m:d>
                        <m:r>
                          <a:rPr lang="en-US" sz="2800" b="0" i="1" smtClean="0">
                            <a:latin typeface="Cambria Math" panose="02040503050406030204" pitchFamily="18" charset="0"/>
                          </a:rPr>
                          <m:t>)</m:t>
                        </m:r>
                      </m:e>
                    </m:nary>
                  </m:oMath>
                </a14:m>
                <a:endParaRPr lang="en-US" sz="2800" b="0" dirty="0"/>
              </a:p>
              <a:p>
                <a:endParaRPr lang="en-US" sz="2800" dirty="0"/>
              </a:p>
            </p:txBody>
          </p:sp>
        </mc:Choice>
        <mc:Fallback xmlns="">
          <p:sp>
            <p:nvSpPr>
              <p:cNvPr id="9" name="TextBox 8">
                <a:extLst>
                  <a:ext uri="{FF2B5EF4-FFF2-40B4-BE49-F238E27FC236}">
                    <a16:creationId xmlns:a16="http://schemas.microsoft.com/office/drawing/2014/main" id="{5839EE63-1C71-0F4E-A296-E225332C8657}"/>
                  </a:ext>
                </a:extLst>
              </p:cNvPr>
              <p:cNvSpPr txBox="1">
                <a:spLocks noRot="1" noChangeAspect="1" noMove="1" noResize="1" noEditPoints="1" noAdjustHandles="1" noChangeArrowheads="1" noChangeShapeType="1" noTextEdit="1"/>
              </p:cNvSpPr>
              <p:nvPr/>
            </p:nvSpPr>
            <p:spPr>
              <a:xfrm>
                <a:off x="4277797" y="4578894"/>
                <a:ext cx="6921500" cy="1078309"/>
              </a:xfrm>
              <a:prstGeom prst="rect">
                <a:avLst/>
              </a:prstGeom>
              <a:blipFill>
                <a:blip r:embed="rId4"/>
                <a:stretch>
                  <a:fillRect l="-1099" t="-58140" b="-4651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27F1A2D-6079-7946-8935-46F4FC2356F3}"/>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6466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102</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Perplexity</a:t>
            </a:r>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765301" y="1538746"/>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Very related to entropy, </a:t>
            </a:r>
            <a:r>
              <a:rPr lang="en-US" sz="2400" b="1" dirty="0">
                <a:latin typeface="Avenir Light" panose="020B0402020203020204" pitchFamily="34" charset="77"/>
              </a:rPr>
              <a:t>perplexity</a:t>
            </a:r>
            <a:r>
              <a:rPr lang="en-US" sz="2400" dirty="0">
                <a:latin typeface="Avenir Light" panose="020B0402020203020204" pitchFamily="34" charset="77"/>
              </a:rPr>
              <a:t> measures the </a:t>
            </a:r>
            <a:r>
              <a:rPr lang="en-US" sz="2400" b="1" dirty="0">
                <a:latin typeface="Avenir Light" panose="020B0402020203020204" pitchFamily="34" charset="77"/>
              </a:rPr>
              <a:t>uncertainty</a:t>
            </a:r>
            <a:r>
              <a:rPr lang="en-US" sz="2400" dirty="0">
                <a:latin typeface="Avenir Light" panose="020B0402020203020204" pitchFamily="34" charset="77"/>
              </a:rPr>
              <a:t> of the model for a particular dataset. So, very high perplexity scores correspond to having tons of uncertainty (which is bad).</a:t>
            </a:r>
          </a:p>
          <a:p>
            <a:pPr marL="0" indent="0">
              <a:lnSpc>
                <a:spcPct val="120000"/>
              </a:lnSpc>
              <a:buNone/>
            </a:pPr>
            <a:endParaRPr lang="en-US" sz="2400" dirty="0">
              <a:latin typeface="Avenir Light" panose="020B0402020203020204" pitchFamily="34" charset="77"/>
            </a:endParaRPr>
          </a:p>
          <a:p>
            <a:pPr marL="0" indent="0">
              <a:lnSpc>
                <a:spcPct val="120000"/>
              </a:lnSpc>
              <a:buNone/>
            </a:pPr>
            <a:r>
              <a:rPr lang="en-US" sz="2400" dirty="0">
                <a:solidFill>
                  <a:srgbClr val="C00000"/>
                </a:solidFill>
                <a:latin typeface="Avenir Light" panose="020B0402020203020204" pitchFamily="34" charset="77"/>
              </a:rPr>
              <a:t>Entropy</a:t>
            </a:r>
            <a:r>
              <a:rPr lang="en-US" sz="2400" dirty="0">
                <a:latin typeface="Avenir Light" panose="020B0402020203020204" pitchFamily="34" charset="77"/>
              </a:rPr>
              <a:t> represents the </a:t>
            </a:r>
            <a:r>
              <a:rPr lang="en-US" sz="2400" b="1" dirty="0">
                <a:latin typeface="Avenir Light" panose="020B0402020203020204" pitchFamily="34" charset="77"/>
              </a:rPr>
              <a:t>average</a:t>
            </a:r>
            <a:r>
              <a:rPr lang="en-US" sz="2400" dirty="0">
                <a:latin typeface="Avenir Light" panose="020B0402020203020204" pitchFamily="34" charset="77"/>
              </a:rPr>
              <a:t> number of bits needed to represent each word.</a:t>
            </a:r>
          </a:p>
          <a:p>
            <a:pPr marL="0" indent="0">
              <a:lnSpc>
                <a:spcPct val="120000"/>
              </a:lnSpc>
              <a:buNone/>
            </a:pPr>
            <a:r>
              <a:rPr lang="en-US" sz="2400" dirty="0">
                <a:solidFill>
                  <a:srgbClr val="C00000"/>
                </a:solidFill>
                <a:latin typeface="Avenir Light" panose="020B0402020203020204" pitchFamily="34" charset="77"/>
              </a:rPr>
              <a:t>Perplexity</a:t>
            </a:r>
            <a:r>
              <a:rPr lang="en-US" sz="2400" dirty="0">
                <a:latin typeface="Avenir Light" panose="020B0402020203020204" pitchFamily="34" charset="77"/>
              </a:rPr>
              <a:t> represents the branching factor needed to predict each next word. That is, the more branches (aka bits) at each step, the more uncertainty there is, meaning the worse the model.</a:t>
            </a:r>
          </a:p>
          <a:p>
            <a:pPr marL="0" indent="0">
              <a:lnSpc>
                <a:spcPct val="120000"/>
              </a:lnSpc>
              <a:buNone/>
            </a:pPr>
            <a:endParaRPr lang="en-US" sz="2400" dirty="0">
              <a:latin typeface="Avenir Light" panose="020B0402020203020204" pitchFamily="34" charset="77"/>
            </a:endParaRPr>
          </a:p>
        </p:txBody>
      </p:sp>
      <p:sp>
        <p:nvSpPr>
          <p:cNvPr id="6" name="Rectangle 5">
            <a:extLst>
              <a:ext uri="{FF2B5EF4-FFF2-40B4-BE49-F238E27FC236}">
                <a16:creationId xmlns:a16="http://schemas.microsoft.com/office/drawing/2014/main" id="{8C05457E-33E5-3041-9D36-86CAD28C473A}"/>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365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103</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Perplexity</a:t>
            </a:r>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739901" y="1384220"/>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Light" panose="020B0402020203020204" pitchFamily="34" charset="77"/>
              </a:rPr>
              <a:t>Good models tend to have perplexity scores around 40-100 on large, popular corpora.</a:t>
            </a:r>
          </a:p>
          <a:p>
            <a:pPr marL="0" indent="0">
              <a:lnSpc>
                <a:spcPct val="150000"/>
              </a:lnSpc>
              <a:buNone/>
            </a:pPr>
            <a:endParaRPr lang="en-US" sz="2400" dirty="0">
              <a:latin typeface="Avenir Light" panose="020B0402020203020204" pitchFamily="34" charset="77"/>
            </a:endParaRPr>
          </a:p>
          <a:p>
            <a:pPr marL="0" indent="0">
              <a:lnSpc>
                <a:spcPct val="150000"/>
              </a:lnSpc>
              <a:buNone/>
            </a:pPr>
            <a:r>
              <a:rPr lang="en-US" sz="2400" dirty="0">
                <a:latin typeface="Avenir Light" panose="020B0402020203020204" pitchFamily="34" charset="77"/>
              </a:rPr>
              <a:t>If our model assumed a uniform distribution of words, then our perplexity score would be: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241E18-7626-7346-BB09-10F5954AAE5C}"/>
                  </a:ext>
                </a:extLst>
              </p:cNvPr>
              <p:cNvSpPr txBox="1"/>
              <p:nvPr/>
            </p:nvSpPr>
            <p:spPr>
              <a:xfrm>
                <a:off x="3771900" y="4815203"/>
                <a:ext cx="6921500" cy="430887"/>
              </a:xfrm>
              <a:prstGeom prst="rect">
                <a:avLst/>
              </a:prstGeom>
              <a:noFill/>
            </p:spPr>
            <p:txBody>
              <a:bodyPr wrap="square" lIns="0" tIns="0" rIns="0" bIns="0" rtlCol="0">
                <a:spAutoFit/>
              </a:bodyPr>
              <a:lstStyle/>
              <a:p>
                <a14:m>
                  <m:oMath xmlns:m="http://schemas.openxmlformats.org/officeDocument/2006/math">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𝑉</m:t>
                        </m:r>
                      </m:e>
                    </m:d>
                  </m:oMath>
                </a14:m>
                <a:r>
                  <a:rPr lang="en-US" sz="2800" dirty="0">
                    <a:latin typeface="Avenir Book" panose="02000503020000020003" pitchFamily="2" charset="0"/>
                  </a:rPr>
                  <a:t> = the # of unique word types</a:t>
                </a:r>
              </a:p>
            </p:txBody>
          </p:sp>
        </mc:Choice>
        <mc:Fallback xmlns="">
          <p:sp>
            <p:nvSpPr>
              <p:cNvPr id="6" name="TextBox 5">
                <a:extLst>
                  <a:ext uri="{FF2B5EF4-FFF2-40B4-BE49-F238E27FC236}">
                    <a16:creationId xmlns:a16="http://schemas.microsoft.com/office/drawing/2014/main" id="{99241E18-7626-7346-BB09-10F5954AAE5C}"/>
                  </a:ext>
                </a:extLst>
              </p:cNvPr>
              <p:cNvSpPr txBox="1">
                <a:spLocks noRot="1" noChangeAspect="1" noMove="1" noResize="1" noEditPoints="1" noAdjustHandles="1" noChangeArrowheads="1" noChangeShapeType="1" noTextEdit="1"/>
              </p:cNvSpPr>
              <p:nvPr/>
            </p:nvSpPr>
            <p:spPr>
              <a:xfrm>
                <a:off x="3771900" y="4815203"/>
                <a:ext cx="6921500" cy="430887"/>
              </a:xfrm>
              <a:prstGeom prst="rect">
                <a:avLst/>
              </a:prstGeom>
              <a:blipFill>
                <a:blip r:embed="rId2"/>
                <a:stretch>
                  <a:fillRect l="-183" t="-22857" b="-4857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AAE3732-6594-444B-B8CA-69322D26AEF1}"/>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3502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104</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Perplexity</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699459" y="842695"/>
                <a:ext cx="10993778"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latin typeface="Avenir Light" panose="020B0402020203020204" pitchFamily="34" charset="77"/>
                  </a:rPr>
                  <a:t>Example</a:t>
                </a:r>
                <a:r>
                  <a:rPr lang="en-US" sz="2400" dirty="0">
                    <a:latin typeface="Avenir Light" panose="020B0402020203020204" pitchFamily="34" charset="77"/>
                  </a:rPr>
                  <a:t>: let our corpus </a:t>
                </a:r>
                <a14:m>
                  <m:oMath xmlns:m="http://schemas.openxmlformats.org/officeDocument/2006/math">
                    <m:r>
                      <a:rPr lang="en-US" sz="2400" i="1">
                        <a:latin typeface="Cambria Math" panose="02040503050406030204" pitchFamily="18" charset="0"/>
                      </a:rPr>
                      <m:t>𝑋</m:t>
                    </m:r>
                  </m:oMath>
                </a14:m>
                <a:r>
                  <a:rPr lang="en-US" sz="2400" dirty="0">
                    <a:latin typeface="Avenir Light" panose="020B0402020203020204" pitchFamily="34" charset="77"/>
                  </a:rPr>
                  <a:t> have only 3 unique words:  {</a:t>
                </a:r>
                <a:r>
                  <a:rPr lang="en-US" sz="2400" dirty="0">
                    <a:solidFill>
                      <a:schemeClr val="accent5">
                        <a:lumMod val="75000"/>
                      </a:schemeClr>
                    </a:solidFill>
                    <a:latin typeface="Avenir Light" panose="020B0402020203020204" pitchFamily="34" charset="77"/>
                  </a:rPr>
                  <a:t>the, dog, ran</a:t>
                </a:r>
                <a:r>
                  <a:rPr lang="en-US" sz="2400" dirty="0">
                    <a:latin typeface="Avenir Light" panose="020B0402020203020204" pitchFamily="34" charset="77"/>
                  </a:rPr>
                  <a:t>} but our particular text has a length of </a:t>
                </a:r>
                <a14:m>
                  <m:oMath xmlns:m="http://schemas.openxmlformats.org/officeDocument/2006/math">
                    <m:r>
                      <a:rPr lang="en-US" sz="2400" b="0" i="1" smtClean="0">
                        <a:latin typeface="Cambria Math" panose="02040503050406030204" pitchFamily="18" charset="0"/>
                      </a:rPr>
                      <m:t>𝑁</m:t>
                    </m:r>
                  </m:oMath>
                </a14:m>
                <a:r>
                  <a:rPr lang="en-US" sz="2400" dirty="0">
                    <a:latin typeface="Avenir Light" panose="020B0402020203020204" pitchFamily="34" charset="77"/>
                  </a:rPr>
                  <a:t>.</a:t>
                </a:r>
              </a:p>
            </p:txBody>
          </p:sp>
        </mc:Choice>
        <mc:Fallback xmlns="">
          <p:sp>
            <p:nvSpPr>
              <p:cNvPr id="12" name="Content Placeholder 2">
                <a:extLst>
                  <a:ext uri="{FF2B5EF4-FFF2-40B4-BE49-F238E27FC236}">
                    <a16:creationId xmlns:a16="http://schemas.microsoft.com/office/drawing/2014/main" id="{2BB34652-5E54-844F-BD7C-D858C76DB7C9}"/>
                  </a:ext>
                </a:extLst>
              </p:cNvPr>
              <p:cNvSpPr txBox="1">
                <a:spLocks noRot="1" noChangeAspect="1" noMove="1" noResize="1" noEditPoints="1" noAdjustHandles="1" noChangeArrowheads="1" noChangeShapeType="1" noTextEdit="1"/>
              </p:cNvSpPr>
              <p:nvPr/>
            </p:nvSpPr>
            <p:spPr>
              <a:xfrm>
                <a:off x="699459" y="842695"/>
                <a:ext cx="10993778" cy="4341354"/>
              </a:xfrm>
              <a:prstGeom prst="rect">
                <a:avLst/>
              </a:prstGeom>
              <a:blipFill>
                <a:blip r:embed="rId2"/>
                <a:stretch>
                  <a:fillRect l="-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812CD-DA86-BB47-9C70-8E0610111041}"/>
                  </a:ext>
                </a:extLst>
              </p:cNvPr>
              <p:cNvSpPr txBox="1"/>
              <p:nvPr/>
            </p:nvSpPr>
            <p:spPr>
              <a:xfrm>
                <a:off x="2260600" y="4445647"/>
                <a:ext cx="6921500" cy="21071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ad>
                        <m:radPr>
                          <m:ctrlPr>
                            <a:rPr lang="en-US" sz="2800" b="0" i="1" smtClean="0">
                              <a:latin typeface="Cambria Math" panose="02040503050406030204" pitchFamily="18" charset="0"/>
                            </a:rPr>
                          </m:ctrlPr>
                        </m:radPr>
                        <m:deg>
                          <m:r>
                            <m:rPr>
                              <m:brk m:alnAt="7"/>
                            </m:rPr>
                            <a:rPr lang="en-US" sz="2800" b="0" i="1" smtClean="0">
                              <a:latin typeface="Cambria Math" panose="02040503050406030204" pitchFamily="18" charset="0"/>
                            </a:rPr>
                            <m:t>𝑁</m:t>
                          </m: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e>
                                  </m:d>
                                </m:e>
                                <m:sup>
                                  <m:r>
                                    <a:rPr lang="en-US" sz="2800" b="0" i="1" smtClean="0">
                                      <a:latin typeface="Cambria Math" panose="02040503050406030204" pitchFamily="18" charset="0"/>
                                    </a:rPr>
                                    <m:t>𝑁</m:t>
                                  </m:r>
                                </m:sup>
                              </m:sSup>
                            </m:den>
                          </m:f>
                          <m:r>
                            <a:rPr lang="en-US" sz="2800" b="0" i="1" smtClean="0">
                              <a:latin typeface="Cambria Math" panose="02040503050406030204" pitchFamily="18" charset="0"/>
                            </a:rPr>
                            <m:t>=</m:t>
                          </m:r>
                        </m:e>
                      </m:rad>
                      <m:rad>
                        <m:radPr>
                          <m:ctrlPr>
                            <a:rPr lang="en-US" sz="2800" i="1">
                              <a:latin typeface="Cambria Math" panose="02040503050406030204" pitchFamily="18" charset="0"/>
                            </a:rPr>
                          </m:ctrlPr>
                        </m:radPr>
                        <m:deg>
                          <m:r>
                            <m:rPr>
                              <m:brk m:alnAt="7"/>
                            </m:rPr>
                            <a:rPr lang="en-US" sz="2800" i="1">
                              <a:latin typeface="Cambria Math" panose="02040503050406030204" pitchFamily="18" charset="0"/>
                            </a:rPr>
                            <m:t>𝑁</m:t>
                          </m:r>
                        </m:deg>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3</m:t>
                              </m:r>
                            </m:e>
                            <m:sup>
                              <m:r>
                                <a:rPr lang="en-US" sz="2800" b="0" i="1" smtClean="0">
                                  <a:latin typeface="Cambria Math" panose="02040503050406030204" pitchFamily="18" charset="0"/>
                                </a:rPr>
                                <m:t>𝑁</m:t>
                              </m:r>
                            </m:sup>
                          </m:sSup>
                        </m:e>
                      </m:rad>
                      <m:r>
                        <a:rPr lang="en-US" sz="2800" b="0" i="1" smtClean="0">
                          <a:latin typeface="Cambria Math" panose="02040503050406030204" pitchFamily="18" charset="0"/>
                        </a:rPr>
                        <m:t>=3</m:t>
                      </m:r>
                    </m:oMath>
                  </m:oMathPara>
                </a14:m>
                <a:endParaRPr lang="en-US" sz="2800" b="0" dirty="0"/>
              </a:p>
              <a:p>
                <a:endParaRPr lang="en-US" sz="2800" dirty="0"/>
              </a:p>
            </p:txBody>
          </p:sp>
        </mc:Choice>
        <mc:Fallback xmlns="">
          <p:sp>
            <p:nvSpPr>
              <p:cNvPr id="7" name="TextBox 6">
                <a:extLst>
                  <a:ext uri="{FF2B5EF4-FFF2-40B4-BE49-F238E27FC236}">
                    <a16:creationId xmlns:a16="http://schemas.microsoft.com/office/drawing/2014/main" id="{CA0812CD-DA86-BB47-9C70-8E0610111041}"/>
                  </a:ext>
                </a:extLst>
              </p:cNvPr>
              <p:cNvSpPr txBox="1">
                <a:spLocks noRot="1" noChangeAspect="1" noMove="1" noResize="1" noEditPoints="1" noAdjustHandles="1" noChangeArrowheads="1" noChangeShapeType="1" noTextEdit="1"/>
              </p:cNvSpPr>
              <p:nvPr/>
            </p:nvSpPr>
            <p:spPr>
              <a:xfrm>
                <a:off x="2260600" y="4445647"/>
                <a:ext cx="6921500" cy="21071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03FB3F-9239-524B-A9FF-004B805B9788}"/>
                  </a:ext>
                </a:extLst>
              </p:cNvPr>
              <p:cNvSpPr txBox="1"/>
              <p:nvPr/>
            </p:nvSpPr>
            <p:spPr>
              <a:xfrm>
                <a:off x="1522845" y="2252401"/>
                <a:ext cx="6921500" cy="8778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𝑁</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𝑝</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1</m:t>
                                  </m:r>
                                </m:sub>
                              </m:sSub>
                              <m:r>
                                <a:rPr lang="en-US" sz="2800" b="0" i="1" smtClean="0">
                                  <a:solidFill>
                                    <a:schemeClr val="accent5">
                                      <a:lumMod val="75000"/>
                                    </a:schemeClr>
                                  </a:solidFill>
                                  <a:latin typeface="Cambria Math" panose="02040503050406030204" pitchFamily="18" charset="0"/>
                                </a:rPr>
                                <m:t>,</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2</m:t>
                                  </m:r>
                                </m:sub>
                              </m:sSub>
                              <m:r>
                                <a:rPr lang="en-US" sz="2800" b="0" i="1" smtClean="0">
                                  <a:solidFill>
                                    <a:schemeClr val="accent5">
                                      <a:lumMod val="75000"/>
                                    </a:schemeClr>
                                  </a:solidFill>
                                  <a:latin typeface="Cambria Math" panose="02040503050406030204" pitchFamily="18" charset="0"/>
                                </a:rPr>
                                <m:t>,…, </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𝑁</m:t>
                                  </m:r>
                                </m:sub>
                              </m:sSub>
                            </m:e>
                          </m:d>
                        </m:e>
                        <m:sup>
                          <m:r>
                            <a:rPr lang="en-US" sz="2800" b="0" i="1" smtClean="0">
                              <a:latin typeface="Cambria Math" panose="02040503050406030204" pitchFamily="18" charset="0"/>
                            </a:rPr>
                            <m:t>−1/</m:t>
                          </m:r>
                          <m:r>
                            <a:rPr lang="en-US" sz="2800" b="0" i="1" smtClean="0">
                              <a:latin typeface="Cambria Math" panose="02040503050406030204" pitchFamily="18" charset="0"/>
                            </a:rPr>
                            <m:t>𝑁</m:t>
                          </m:r>
                        </m:sup>
                      </m:sSup>
                    </m:oMath>
                  </m:oMathPara>
                </a14:m>
                <a:endParaRPr lang="en-US" sz="2800" b="0" dirty="0"/>
              </a:p>
              <a:p>
                <a:endParaRPr lang="en-US" sz="2800" dirty="0"/>
              </a:p>
            </p:txBody>
          </p:sp>
        </mc:Choice>
        <mc:Fallback xmlns="">
          <p:sp>
            <p:nvSpPr>
              <p:cNvPr id="8" name="TextBox 7">
                <a:extLst>
                  <a:ext uri="{FF2B5EF4-FFF2-40B4-BE49-F238E27FC236}">
                    <a16:creationId xmlns:a16="http://schemas.microsoft.com/office/drawing/2014/main" id="{F703FB3F-9239-524B-A9FF-004B805B9788}"/>
                  </a:ext>
                </a:extLst>
              </p:cNvPr>
              <p:cNvSpPr txBox="1">
                <a:spLocks noRot="1" noChangeAspect="1" noMove="1" noResize="1" noEditPoints="1" noAdjustHandles="1" noChangeArrowheads="1" noChangeShapeType="1" noTextEdit="1"/>
              </p:cNvSpPr>
              <p:nvPr/>
            </p:nvSpPr>
            <p:spPr>
              <a:xfrm>
                <a:off x="1522845" y="2252401"/>
                <a:ext cx="6921500" cy="877869"/>
              </a:xfrm>
              <a:prstGeom prst="rect">
                <a:avLst/>
              </a:prstGeom>
              <a:blipFill>
                <a:blip r:embed="rId4"/>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E86C7E-5F6C-B140-9CF2-7A1FB82D2BF3}"/>
                  </a:ext>
                </a:extLst>
              </p:cNvPr>
              <p:cNvSpPr txBox="1"/>
              <p:nvPr/>
            </p:nvSpPr>
            <p:spPr>
              <a:xfrm>
                <a:off x="2441525" y="2953403"/>
                <a:ext cx="6921500" cy="1703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ad>
                        <m:radPr>
                          <m:ctrlPr>
                            <a:rPr lang="en-US" sz="2800" b="0" i="1" smtClean="0">
                              <a:latin typeface="Cambria Math" panose="02040503050406030204" pitchFamily="18" charset="0"/>
                            </a:rPr>
                          </m:ctrlPr>
                        </m:radPr>
                        <m:deg>
                          <m:r>
                            <m:rPr>
                              <m:brk m:alnAt="7"/>
                            </m:rPr>
                            <a:rPr lang="en-US" sz="2800" b="0" i="1" smtClean="0">
                              <a:latin typeface="Cambria Math" panose="02040503050406030204" pitchFamily="18" charset="0"/>
                            </a:rPr>
                            <m:t>𝑁</m:t>
                          </m: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𝑝</m:t>
                              </m:r>
                              <m:d>
                                <m:dPr>
                                  <m:ctrlPr>
                                    <a:rPr lang="en-US" sz="2800" i="1">
                                      <a:latin typeface="Cambria Math" panose="02040503050406030204" pitchFamily="18" charset="0"/>
                                    </a:rPr>
                                  </m:ctrlPr>
                                </m:dPr>
                                <m:e>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1</m:t>
                                      </m:r>
                                    </m:sub>
                                  </m:sSub>
                                  <m:r>
                                    <a:rPr lang="en-US" sz="2800" i="1">
                                      <a:solidFill>
                                        <a:schemeClr val="accent5">
                                          <a:lumMod val="75000"/>
                                        </a:schemeClr>
                                      </a:solidFill>
                                      <a:latin typeface="Cambria Math" panose="02040503050406030204" pitchFamily="18" charset="0"/>
                                    </a:rPr>
                                    <m:t>,</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2</m:t>
                                      </m:r>
                                    </m:sub>
                                  </m:sSub>
                                  <m:r>
                                    <a:rPr lang="en-US" sz="2800" i="1">
                                      <a:solidFill>
                                        <a:schemeClr val="accent5">
                                          <a:lumMod val="75000"/>
                                        </a:schemeClr>
                                      </a:solidFill>
                                      <a:latin typeface="Cambria Math" panose="02040503050406030204" pitchFamily="18" charset="0"/>
                                    </a:rPr>
                                    <m:t>,…, </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𝑁</m:t>
                                      </m:r>
                                    </m:sub>
                                  </m:sSub>
                                </m:e>
                              </m:d>
                            </m:den>
                          </m:f>
                        </m:e>
                      </m:rad>
                    </m:oMath>
                  </m:oMathPara>
                </a14:m>
                <a:endParaRPr lang="en-US" sz="2800" b="0" dirty="0"/>
              </a:p>
              <a:p>
                <a:endParaRPr lang="en-US" sz="2800" dirty="0"/>
              </a:p>
            </p:txBody>
          </p:sp>
        </mc:Choice>
        <mc:Fallback xmlns="">
          <p:sp>
            <p:nvSpPr>
              <p:cNvPr id="9" name="TextBox 8">
                <a:extLst>
                  <a:ext uri="{FF2B5EF4-FFF2-40B4-BE49-F238E27FC236}">
                    <a16:creationId xmlns:a16="http://schemas.microsoft.com/office/drawing/2014/main" id="{9CE86C7E-5F6C-B140-9CF2-7A1FB82D2BF3}"/>
                  </a:ext>
                </a:extLst>
              </p:cNvPr>
              <p:cNvSpPr txBox="1">
                <a:spLocks noRot="1" noChangeAspect="1" noMove="1" noResize="1" noEditPoints="1" noAdjustHandles="1" noChangeArrowheads="1" noChangeShapeType="1" noTextEdit="1"/>
              </p:cNvSpPr>
              <p:nvPr/>
            </p:nvSpPr>
            <p:spPr>
              <a:xfrm>
                <a:off x="2441525" y="2953403"/>
                <a:ext cx="6921500" cy="170392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10598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105</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Perplexity</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530350" y="1322883"/>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Light" panose="020B0402020203020204" pitchFamily="34" charset="77"/>
                  </a:rPr>
                  <a:t>More generally, if we have </a:t>
                </a:r>
                <a14:m>
                  <m:oMath xmlns:m="http://schemas.openxmlformats.org/officeDocument/2006/math">
                    <m:r>
                      <a:rPr lang="en-US" sz="2400" b="0" i="1" smtClean="0">
                        <a:latin typeface="Cambria Math" panose="02040503050406030204" pitchFamily="18" charset="0"/>
                      </a:rPr>
                      <m:t>𝑀</m:t>
                    </m:r>
                  </m:oMath>
                </a14:m>
                <a:r>
                  <a:rPr lang="en-US" sz="2400" dirty="0">
                    <a:latin typeface="Avenir Light" panose="020B0402020203020204" pitchFamily="34" charset="77"/>
                  </a:rPr>
                  <a:t> unique words for a sequence of length </a:t>
                </a:r>
                <a14:m>
                  <m:oMath xmlns:m="http://schemas.openxmlformats.org/officeDocument/2006/math">
                    <m:r>
                      <a:rPr lang="en-US" sz="2400" b="0" i="1" smtClean="0">
                        <a:latin typeface="Cambria Math" panose="02040503050406030204" pitchFamily="18" charset="0"/>
                      </a:rPr>
                      <m:t>𝑁</m:t>
                    </m:r>
                  </m:oMath>
                </a14:m>
                <a:r>
                  <a:rPr lang="en-US" sz="2400" dirty="0">
                    <a:latin typeface="Avenir Light" panose="020B0402020203020204" pitchFamily="34" charset="77"/>
                  </a:rPr>
                  <a:t>.</a:t>
                </a:r>
              </a:p>
            </p:txBody>
          </p:sp>
        </mc:Choice>
        <mc:Fallback xmlns="">
          <p:sp>
            <p:nvSpPr>
              <p:cNvPr id="12" name="Content Placeholder 2">
                <a:extLst>
                  <a:ext uri="{FF2B5EF4-FFF2-40B4-BE49-F238E27FC236}">
                    <a16:creationId xmlns:a16="http://schemas.microsoft.com/office/drawing/2014/main" id="{2BB34652-5E54-844F-BD7C-D858C76DB7C9}"/>
                  </a:ext>
                </a:extLst>
              </p:cNvPr>
              <p:cNvSpPr txBox="1">
                <a:spLocks noRot="1" noChangeAspect="1" noMove="1" noResize="1" noEditPoints="1" noAdjustHandles="1" noChangeArrowheads="1" noChangeShapeType="1" noTextEdit="1"/>
              </p:cNvSpPr>
              <p:nvPr/>
            </p:nvSpPr>
            <p:spPr>
              <a:xfrm>
                <a:off x="1530350" y="1322883"/>
                <a:ext cx="9131299" cy="4341354"/>
              </a:xfrm>
              <a:prstGeom prst="rect">
                <a:avLst/>
              </a:prstGeom>
              <a:blipFill>
                <a:blip r:embed="rId2"/>
                <a:stretch>
                  <a:fillRect l="-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812CD-DA86-BB47-9C70-8E0610111041}"/>
                  </a:ext>
                </a:extLst>
              </p:cNvPr>
              <p:cNvSpPr txBox="1"/>
              <p:nvPr/>
            </p:nvSpPr>
            <p:spPr>
              <a:xfrm>
                <a:off x="2316698" y="3059636"/>
                <a:ext cx="6921500" cy="21071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ad>
                        <m:radPr>
                          <m:ctrlPr>
                            <a:rPr lang="en-US" sz="2800" b="0" i="1" smtClean="0">
                              <a:latin typeface="Cambria Math" panose="02040503050406030204" pitchFamily="18" charset="0"/>
                            </a:rPr>
                          </m:ctrlPr>
                        </m:radPr>
                        <m:deg>
                          <m:r>
                            <m:rPr>
                              <m:brk m:alnAt="7"/>
                            </m:rPr>
                            <a:rPr lang="en-US" sz="2800" b="0" i="1" smtClean="0">
                              <a:latin typeface="Cambria Math" panose="02040503050406030204" pitchFamily="18" charset="0"/>
                            </a:rPr>
                            <m:t>𝑁</m:t>
                          </m: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𝑀</m:t>
                                          </m:r>
                                        </m:den>
                                      </m:f>
                                    </m:e>
                                  </m:d>
                                </m:e>
                                <m:sup>
                                  <m:r>
                                    <a:rPr lang="en-US" sz="2800" b="0" i="1" smtClean="0">
                                      <a:latin typeface="Cambria Math" panose="02040503050406030204" pitchFamily="18" charset="0"/>
                                    </a:rPr>
                                    <m:t>𝑁</m:t>
                                  </m:r>
                                </m:sup>
                              </m:sSup>
                            </m:den>
                          </m:f>
                          <m:r>
                            <a:rPr lang="en-US" sz="2800" b="0" i="1" smtClean="0">
                              <a:latin typeface="Cambria Math" panose="02040503050406030204" pitchFamily="18" charset="0"/>
                            </a:rPr>
                            <m:t>=</m:t>
                          </m:r>
                        </m:e>
                      </m:rad>
                      <m:rad>
                        <m:radPr>
                          <m:ctrlPr>
                            <a:rPr lang="en-US" sz="2800" i="1">
                              <a:latin typeface="Cambria Math" panose="02040503050406030204" pitchFamily="18" charset="0"/>
                            </a:rPr>
                          </m:ctrlPr>
                        </m:radPr>
                        <m:deg>
                          <m:r>
                            <m:rPr>
                              <m:brk m:alnAt="7"/>
                            </m:rPr>
                            <a:rPr lang="en-US" sz="2800" i="1">
                              <a:latin typeface="Cambria Math" panose="02040503050406030204" pitchFamily="18" charset="0"/>
                            </a:rPr>
                            <m:t>𝑁</m:t>
                          </m:r>
                        </m:deg>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𝑀</m:t>
                              </m:r>
                            </m:e>
                            <m:sup>
                              <m:r>
                                <a:rPr lang="en-US" sz="2800" b="0" i="1" smtClean="0">
                                  <a:latin typeface="Cambria Math" panose="02040503050406030204" pitchFamily="18" charset="0"/>
                                </a:rPr>
                                <m:t>𝑁</m:t>
                              </m:r>
                            </m:sup>
                          </m:sSup>
                        </m:e>
                      </m:rad>
                      <m:r>
                        <a:rPr lang="en-US" sz="2800" b="0" i="1" smtClean="0">
                          <a:latin typeface="Cambria Math" panose="02040503050406030204" pitchFamily="18" charset="0"/>
                        </a:rPr>
                        <m:t>=</m:t>
                      </m:r>
                      <m:r>
                        <a:rPr lang="en-US" sz="2800" b="0" i="1" smtClean="0">
                          <a:latin typeface="Cambria Math" panose="02040503050406030204" pitchFamily="18" charset="0"/>
                        </a:rPr>
                        <m:t>𝑀</m:t>
                      </m:r>
                    </m:oMath>
                  </m:oMathPara>
                </a14:m>
                <a:endParaRPr lang="en-US" sz="2800" b="0" dirty="0"/>
              </a:p>
              <a:p>
                <a:endParaRPr lang="en-US" sz="2800" dirty="0"/>
              </a:p>
            </p:txBody>
          </p:sp>
        </mc:Choice>
        <mc:Fallback xmlns="">
          <p:sp>
            <p:nvSpPr>
              <p:cNvPr id="7" name="TextBox 6">
                <a:extLst>
                  <a:ext uri="{FF2B5EF4-FFF2-40B4-BE49-F238E27FC236}">
                    <a16:creationId xmlns:a16="http://schemas.microsoft.com/office/drawing/2014/main" id="{CA0812CD-DA86-BB47-9C70-8E0610111041}"/>
                  </a:ext>
                </a:extLst>
              </p:cNvPr>
              <p:cNvSpPr txBox="1">
                <a:spLocks noRot="1" noChangeAspect="1" noMove="1" noResize="1" noEditPoints="1" noAdjustHandles="1" noChangeArrowheads="1" noChangeShapeType="1" noTextEdit="1"/>
              </p:cNvSpPr>
              <p:nvPr/>
            </p:nvSpPr>
            <p:spPr>
              <a:xfrm>
                <a:off x="2316698" y="3059636"/>
                <a:ext cx="6921500" cy="2107180"/>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1FBECE-F6EA-4246-9E34-35D14B5292BD}"/>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934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106</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Perplexity</a:t>
            </a:r>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530350" y="1322883"/>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latin typeface="Avenir Light" panose="020B0402020203020204" pitchFamily="34" charset="77"/>
              </a:rPr>
              <a:t>Example perplexity scores</a:t>
            </a:r>
            <a:r>
              <a:rPr lang="en-US" sz="2400" dirty="0">
                <a:latin typeface="Avenir Light" panose="020B0402020203020204" pitchFamily="34" charset="77"/>
              </a:rPr>
              <a:t>: when trained on a corpus of 38 million words and tested on 1.5 million words:</a:t>
            </a:r>
          </a:p>
        </p:txBody>
      </p:sp>
      <p:graphicFrame>
        <p:nvGraphicFramePr>
          <p:cNvPr id="3" name="Table 2">
            <a:extLst>
              <a:ext uri="{FF2B5EF4-FFF2-40B4-BE49-F238E27FC236}">
                <a16:creationId xmlns:a16="http://schemas.microsoft.com/office/drawing/2014/main" id="{365E77AC-C8C6-F84B-8F8B-0E9C81002452}"/>
              </a:ext>
            </a:extLst>
          </p:cNvPr>
          <p:cNvGraphicFramePr>
            <a:graphicFrameLocks noGrp="1"/>
          </p:cNvGraphicFramePr>
          <p:nvPr/>
        </p:nvGraphicFramePr>
        <p:xfrm>
          <a:off x="4224337" y="2758281"/>
          <a:ext cx="3743325" cy="2486025"/>
        </p:xfrm>
        <a:graphic>
          <a:graphicData uri="http://schemas.openxmlformats.org/drawingml/2006/table">
            <a:tbl>
              <a:tblPr/>
              <a:tblGrid>
                <a:gridCol w="1619250">
                  <a:extLst>
                    <a:ext uri="{9D8B030D-6E8A-4147-A177-3AD203B41FA5}">
                      <a16:colId xmlns:a16="http://schemas.microsoft.com/office/drawing/2014/main" val="1303833348"/>
                    </a:ext>
                  </a:extLst>
                </a:gridCol>
                <a:gridCol w="2124075">
                  <a:extLst>
                    <a:ext uri="{9D8B030D-6E8A-4147-A177-3AD203B41FA5}">
                      <a16:colId xmlns:a16="http://schemas.microsoft.com/office/drawing/2014/main" val="337442176"/>
                    </a:ext>
                  </a:extLst>
                </a:gridCol>
              </a:tblGrid>
              <a:tr h="552450">
                <a:tc>
                  <a:txBody>
                    <a:bodyPr/>
                    <a:lstStyle/>
                    <a:p>
                      <a:pPr algn="ctr"/>
                      <a:r>
                        <a:rPr lang="en-US" b="1">
                          <a:solidFill>
                            <a:srgbClr val="FFFFFF"/>
                          </a:solidFill>
                          <a:effectLst/>
                          <a:latin typeface="Avenir" panose="02000503020000020003" pitchFamily="2" charset="0"/>
                        </a:rPr>
                        <a:t>model</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perplexity</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1294113595"/>
                  </a:ext>
                </a:extLst>
              </a:tr>
              <a:tr h="638175">
                <a:tc>
                  <a:txBody>
                    <a:bodyPr/>
                    <a:lstStyle/>
                    <a:p>
                      <a:pPr algn="ctr"/>
                      <a:r>
                        <a:rPr lang="en-US" b="1">
                          <a:solidFill>
                            <a:srgbClr val="073A6C"/>
                          </a:solidFill>
                          <a:effectLst/>
                          <a:latin typeface="Avenir" panose="02000503020000020003" pitchFamily="2" charset="0"/>
                        </a:rPr>
                        <a:t>unigram</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a:solidFill>
                            <a:srgbClr val="000000"/>
                          </a:solidFill>
                          <a:effectLst/>
                          <a:latin typeface="Avenir" panose="02000503020000020003" pitchFamily="2" charset="0"/>
                        </a:rPr>
                        <a:t>962</a:t>
                      </a:r>
                      <a:endParaRPr lang="en-US">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2161081516"/>
                  </a:ext>
                </a:extLst>
              </a:tr>
              <a:tr h="647700">
                <a:tc>
                  <a:txBody>
                    <a:bodyPr/>
                    <a:lstStyle/>
                    <a:p>
                      <a:pPr algn="ctr"/>
                      <a:r>
                        <a:rPr lang="en-US" b="1">
                          <a:solidFill>
                            <a:srgbClr val="073A6C"/>
                          </a:solidFill>
                          <a:effectLst/>
                          <a:latin typeface="Avenir" panose="02000503020000020003" pitchFamily="2" charset="0"/>
                        </a:rPr>
                        <a:t>bigram</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a:solidFill>
                            <a:srgbClr val="000000"/>
                          </a:solidFill>
                          <a:effectLst/>
                          <a:latin typeface="Avenir" panose="02000503020000020003" pitchFamily="2" charset="0"/>
                        </a:rPr>
                        <a:t>170</a:t>
                      </a:r>
                      <a:endParaRPr lang="en-US">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954303240"/>
                  </a:ext>
                </a:extLst>
              </a:tr>
              <a:tr h="647700">
                <a:tc>
                  <a:txBody>
                    <a:bodyPr/>
                    <a:lstStyle/>
                    <a:p>
                      <a:pPr algn="ctr"/>
                      <a:r>
                        <a:rPr lang="en-US" b="1">
                          <a:solidFill>
                            <a:srgbClr val="073A6C"/>
                          </a:solidFill>
                          <a:effectLst/>
                          <a:latin typeface="Avenir" panose="02000503020000020003" pitchFamily="2" charset="0"/>
                        </a:rPr>
                        <a:t>trigram</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109</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2200561879"/>
                  </a:ext>
                </a:extLst>
              </a:tr>
            </a:tbl>
          </a:graphicData>
        </a:graphic>
      </p:graphicFrame>
      <p:sp>
        <p:nvSpPr>
          <p:cNvPr id="7" name="Rectangle 6">
            <a:extLst>
              <a:ext uri="{FF2B5EF4-FFF2-40B4-BE49-F238E27FC236}">
                <a16:creationId xmlns:a16="http://schemas.microsoft.com/office/drawing/2014/main" id="{4A79A37E-FD95-E84D-82B2-73EA5DF52BE0}"/>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8805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107</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06211" y="305173"/>
            <a:ext cx="8941419" cy="597779"/>
          </a:xfrm>
        </p:spPr>
        <p:txBody>
          <a:bodyPr/>
          <a:lstStyle/>
          <a:p>
            <a:r>
              <a:rPr lang="en-US" dirty="0"/>
              <a:t>Evaluation</a:t>
            </a:r>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530350" y="1322883"/>
            <a:ext cx="9131299" cy="4341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highlight>
                  <a:srgbClr val="FFFF00"/>
                </a:highlight>
                <a:latin typeface="Avenir Light" panose="020B0402020203020204" pitchFamily="34" charset="77"/>
              </a:rPr>
              <a:t>Very Important</a:t>
            </a:r>
            <a:r>
              <a:rPr lang="en-US" sz="2400" dirty="0">
                <a:highlight>
                  <a:srgbClr val="FFFF00"/>
                </a:highlight>
                <a:latin typeface="Avenir Light" panose="020B0402020203020204" pitchFamily="34" charset="77"/>
              </a:rPr>
              <a:t>:</a:t>
            </a:r>
          </a:p>
          <a:p>
            <a:pPr>
              <a:lnSpc>
                <a:spcPct val="150000"/>
              </a:lnSpc>
            </a:pPr>
            <a:r>
              <a:rPr lang="en-US" sz="2400" dirty="0">
                <a:latin typeface="Avenir Light" panose="020B0402020203020204" pitchFamily="34" charset="77"/>
              </a:rPr>
              <a:t>Any given LM must be able to generate the </a:t>
            </a:r>
            <a:r>
              <a:rPr lang="en-US" sz="2400" b="1" dirty="0">
                <a:latin typeface="Avenir Light" panose="020B0402020203020204" pitchFamily="34" charset="77"/>
              </a:rPr>
              <a:t>test set (</a:t>
            </a:r>
            <a:r>
              <a:rPr lang="en-US" sz="2400" u="sng" dirty="0">
                <a:latin typeface="Avenir Light" panose="020B0402020203020204" pitchFamily="34" charset="77"/>
              </a:rPr>
              <a:t>at least</a:t>
            </a:r>
            <a:r>
              <a:rPr lang="en-US" sz="2400" b="1" dirty="0">
                <a:latin typeface="Avenir Light" panose="020B0402020203020204" pitchFamily="34" charset="77"/>
              </a:rPr>
              <a:t>)</a:t>
            </a:r>
            <a:r>
              <a:rPr lang="en-US" sz="2400" dirty="0">
                <a:latin typeface="Avenir Light" panose="020B0402020203020204" pitchFamily="34" charset="77"/>
              </a:rPr>
              <a:t>. Otherwise, it cannot be fairly evaluated (OOV problem).</a:t>
            </a:r>
          </a:p>
          <a:p>
            <a:pPr>
              <a:lnSpc>
                <a:spcPct val="150000"/>
              </a:lnSpc>
            </a:pPr>
            <a:r>
              <a:rPr lang="en-US" sz="2400" dirty="0">
                <a:latin typeface="Avenir Light" panose="020B0402020203020204" pitchFamily="34" charset="77"/>
              </a:rPr>
              <a:t>When comparing multiple LMs to each other, their vocabularies must be the same (e.g., words, sub-words, characters).</a:t>
            </a:r>
          </a:p>
        </p:txBody>
      </p:sp>
      <p:sp>
        <p:nvSpPr>
          <p:cNvPr id="7" name="Rectangle 6">
            <a:extLst>
              <a:ext uri="{FF2B5EF4-FFF2-40B4-BE49-F238E27FC236}">
                <a16:creationId xmlns:a16="http://schemas.microsoft.com/office/drawing/2014/main" id="{4A79A37E-FD95-E84D-82B2-73EA5DF52BE0}"/>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F61A447-A3EC-204D-A94D-CF8FB84DAA80}"/>
              </a:ext>
            </a:extLst>
          </p:cNvPr>
          <p:cNvSpPr txBox="1">
            <a:spLocks/>
          </p:cNvSpPr>
          <p:nvPr/>
        </p:nvSpPr>
        <p:spPr>
          <a:xfrm>
            <a:off x="1396168" y="6353860"/>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Graham </a:t>
            </a:r>
            <a:r>
              <a:rPr lang="en-US" sz="1400" dirty="0" err="1">
                <a:solidFill>
                  <a:srgbClr val="FF0000"/>
                </a:solidFill>
                <a:latin typeface="Avenir Light" panose="020B0402020203020204" pitchFamily="34" charset="77"/>
              </a:rPr>
              <a:t>Neubig’s</a:t>
            </a:r>
            <a:r>
              <a:rPr lang="en-US" sz="1400" dirty="0">
                <a:solidFill>
                  <a:srgbClr val="FF0000"/>
                </a:solidFill>
                <a:latin typeface="Avenir Light" panose="020B0402020203020204" pitchFamily="34" charset="77"/>
              </a:rPr>
              <a:t> CMU NLP 2021</a:t>
            </a:r>
          </a:p>
        </p:txBody>
      </p:sp>
    </p:spTree>
    <p:extLst>
      <p:ext uri="{BB962C8B-B14F-4D97-AF65-F5344CB8AC3E}">
        <p14:creationId xmlns:p14="http://schemas.microsoft.com/office/powerpoint/2010/main" val="10403678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err="1"/>
              <a:t>Featurized</a:t>
            </a:r>
            <a:r>
              <a:rPr lang="en-US" dirty="0"/>
              <a:t>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a:xfrm>
            <a:off x="9123219" y="6283245"/>
            <a:ext cx="2743200" cy="365125"/>
          </a:xfrm>
        </p:spPr>
        <p:txBody>
          <a:bodyPr/>
          <a:lstStyle/>
          <a:p>
            <a:fld id="{6BCA73C5-4051-2D45-AC51-FD5A1C1C157A}" type="slidenum">
              <a:rPr lang="en-US" smtClean="0"/>
              <a:t>108</a:t>
            </a:fld>
            <a:endParaRPr lang="en-US"/>
          </a:p>
        </p:txBody>
      </p:sp>
      <p:sp>
        <p:nvSpPr>
          <p:cNvPr id="7" name="Rectangle 6">
            <a:extLst>
              <a:ext uri="{FF2B5EF4-FFF2-40B4-BE49-F238E27FC236}">
                <a16:creationId xmlns:a16="http://schemas.microsoft.com/office/drawing/2014/main" id="{4A79A37E-FD95-E84D-82B2-73EA5DF52BE0}"/>
              </a:ext>
            </a:extLst>
          </p:cNvPr>
          <p:cNvSpPr/>
          <p:nvPr/>
        </p:nvSpPr>
        <p:spPr>
          <a:xfrm>
            <a:off x="700962" y="745583"/>
            <a:ext cx="2795360" cy="10135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4B0079D-64F6-D048-9190-956DE1DB5EAF}"/>
              </a:ext>
            </a:extLst>
          </p:cNvPr>
          <p:cNvSpPr txBox="1">
            <a:spLocks/>
          </p:cNvSpPr>
          <p:nvPr/>
        </p:nvSpPr>
        <p:spPr>
          <a:xfrm>
            <a:off x="5537539" y="341535"/>
            <a:ext cx="358568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t>
            </a:r>
            <a:r>
              <a:rPr lang="en-US" dirty="0">
                <a:solidFill>
                  <a:srgbClr val="0070C0"/>
                </a:solidFill>
                <a:latin typeface="Avenir Light" panose="020B0402020203020204" pitchFamily="34" charset="77"/>
              </a:rPr>
              <a:t>passing a _____</a:t>
            </a:r>
            <a:r>
              <a:rPr lang="en-US" dirty="0">
                <a:latin typeface="Avenir Light" panose="020B0402020203020204" pitchFamily="34" charset="77"/>
              </a:rPr>
              <a:t>”</a:t>
            </a:r>
            <a:endParaRPr lang="en-US" u="sng" dirty="0">
              <a:solidFill>
                <a:srgbClr val="0070C0"/>
              </a:solidFill>
              <a:latin typeface="Avenir Light" panose="020B0402020203020204" pitchFamily="34" charset="77"/>
            </a:endParaRPr>
          </a:p>
        </p:txBody>
      </p:sp>
      <p:sp>
        <p:nvSpPr>
          <p:cNvPr id="23" name="Content Placeholder 2">
            <a:extLst>
              <a:ext uri="{FF2B5EF4-FFF2-40B4-BE49-F238E27FC236}">
                <a16:creationId xmlns:a16="http://schemas.microsoft.com/office/drawing/2014/main" id="{DB6CDA4F-C5BC-C540-8E05-14234E3EEAD7}"/>
              </a:ext>
            </a:extLst>
          </p:cNvPr>
          <p:cNvSpPr txBox="1">
            <a:spLocks/>
          </p:cNvSpPr>
          <p:nvPr/>
        </p:nvSpPr>
        <p:spPr>
          <a:xfrm>
            <a:off x="1396169" y="6464563"/>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Graham </a:t>
            </a:r>
            <a:r>
              <a:rPr lang="en-US" sz="1400" dirty="0" err="1">
                <a:solidFill>
                  <a:srgbClr val="FF0000"/>
                </a:solidFill>
                <a:latin typeface="Avenir Light" panose="020B0402020203020204" pitchFamily="34" charset="77"/>
              </a:rPr>
              <a:t>Neubig’s</a:t>
            </a:r>
            <a:r>
              <a:rPr lang="en-US" sz="1400" dirty="0">
                <a:solidFill>
                  <a:srgbClr val="FF0000"/>
                </a:solidFill>
                <a:latin typeface="Avenir Light" panose="020B0402020203020204" pitchFamily="34" charset="77"/>
              </a:rPr>
              <a:t> CMU NLP 2021</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9B3B6E9-4C4D-004E-BD66-D4E691EDD83C}"/>
                  </a:ext>
                </a:extLst>
              </p:cNvPr>
              <p:cNvSpPr txBox="1">
                <a:spLocks/>
              </p:cNvSpPr>
              <p:nvPr/>
            </p:nvSpPr>
            <p:spPr>
              <a:xfrm>
                <a:off x="5864029" y="802002"/>
                <a:ext cx="609602" cy="510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9" name="Content Placeholder 2">
                <a:extLst>
                  <a:ext uri="{FF2B5EF4-FFF2-40B4-BE49-F238E27FC236}">
                    <a16:creationId xmlns:a16="http://schemas.microsoft.com/office/drawing/2014/main" id="{29B3B6E9-4C4D-004E-BD66-D4E691EDD83C}"/>
                  </a:ext>
                </a:extLst>
              </p:cNvPr>
              <p:cNvSpPr txBox="1">
                <a:spLocks noRot="1" noChangeAspect="1" noMove="1" noResize="1" noEditPoints="1" noAdjustHandles="1" noChangeArrowheads="1" noChangeShapeType="1" noTextEdit="1"/>
              </p:cNvSpPr>
              <p:nvPr/>
            </p:nvSpPr>
            <p:spPr>
              <a:xfrm>
                <a:off x="5864029" y="802002"/>
                <a:ext cx="609602" cy="510419"/>
              </a:xfrm>
              <a:prstGeom prst="rect">
                <a:avLst/>
              </a:prstGeom>
              <a:blipFill>
                <a:blip r:embed="rId3"/>
                <a:stretch>
                  <a:fillRect r="-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E8D78217-94B4-1C43-9F3C-8D879C54B17A}"/>
                  </a:ext>
                </a:extLst>
              </p:cNvPr>
              <p:cNvSpPr txBox="1">
                <a:spLocks/>
              </p:cNvSpPr>
              <p:nvPr/>
            </p:nvSpPr>
            <p:spPr>
              <a:xfrm>
                <a:off x="6735152" y="81603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E8D78217-94B4-1C43-9F3C-8D879C54B17A}"/>
                  </a:ext>
                </a:extLst>
              </p:cNvPr>
              <p:cNvSpPr txBox="1">
                <a:spLocks noRot="1" noChangeAspect="1" noMove="1" noResize="1" noEditPoints="1" noAdjustHandles="1" noChangeArrowheads="1" noChangeShapeType="1" noTextEdit="1"/>
              </p:cNvSpPr>
              <p:nvPr/>
            </p:nvSpPr>
            <p:spPr>
              <a:xfrm>
                <a:off x="6735152" y="816038"/>
                <a:ext cx="609602" cy="469672"/>
              </a:xfrm>
              <a:prstGeom prst="rect">
                <a:avLst/>
              </a:prstGeom>
              <a:blipFill>
                <a:blip r:embed="rId4"/>
                <a:stretch>
                  <a:fillRect r="-22449"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049AC0-7DCB-A647-908D-B7C8E63FD74B}"/>
                  </a:ext>
                </a:extLst>
              </p:cNvPr>
              <p:cNvSpPr txBox="1">
                <a:spLocks/>
              </p:cNvSpPr>
              <p:nvPr/>
            </p:nvSpPr>
            <p:spPr>
              <a:xfrm>
                <a:off x="7556564" y="80200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2" name="Content Placeholder 2">
                <a:extLst>
                  <a:ext uri="{FF2B5EF4-FFF2-40B4-BE49-F238E27FC236}">
                    <a16:creationId xmlns:a16="http://schemas.microsoft.com/office/drawing/2014/main" id="{51049AC0-7DCB-A647-908D-B7C8E63FD74B}"/>
                  </a:ext>
                </a:extLst>
              </p:cNvPr>
              <p:cNvSpPr txBox="1">
                <a:spLocks noRot="1" noChangeAspect="1" noMove="1" noResize="1" noEditPoints="1" noAdjustHandles="1" noChangeArrowheads="1" noChangeShapeType="1" noTextEdit="1"/>
              </p:cNvSpPr>
              <p:nvPr/>
            </p:nvSpPr>
            <p:spPr>
              <a:xfrm>
                <a:off x="7556564" y="802002"/>
                <a:ext cx="609602" cy="469672"/>
              </a:xfrm>
              <a:prstGeom prst="rect">
                <a:avLst/>
              </a:prstGeom>
              <a:blipFill>
                <a:blip r:embed="rId5"/>
                <a:stretch>
                  <a:fillRect b="-7895"/>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A8F6700B-689F-4142-AE6F-F2F625386BC9}"/>
              </a:ext>
            </a:extLst>
          </p:cNvPr>
          <p:cNvGrpSpPr/>
          <p:nvPr/>
        </p:nvGrpSpPr>
        <p:grpSpPr>
          <a:xfrm rot="16200000">
            <a:off x="1463289" y="3067517"/>
            <a:ext cx="1364224" cy="311369"/>
            <a:chOff x="2297660" y="4140835"/>
            <a:chExt cx="1364224" cy="311369"/>
          </a:xfrm>
        </p:grpSpPr>
        <p:sp>
          <p:nvSpPr>
            <p:cNvPr id="14" name="Rounded Rectangle 13">
              <a:extLst>
                <a:ext uri="{FF2B5EF4-FFF2-40B4-BE49-F238E27FC236}">
                  <a16:creationId xmlns:a16="http://schemas.microsoft.com/office/drawing/2014/main" id="{2AA9A11F-8D4C-264F-AE6B-BAA577E350F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B067A0-EA51-2043-AF87-34CAD8EB357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CF9655-2006-3B41-AD4C-479778B3AE5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89E68A-8BAB-3447-957C-BA962750911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65E46A-61D5-254C-BBB1-75171D196A5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ACA9F7B-96F8-0940-9422-2786A96EB07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5B95E9A5-FF3C-E044-9F6A-719CE9729067}"/>
              </a:ext>
            </a:extLst>
          </p:cNvPr>
          <p:cNvGrpSpPr/>
          <p:nvPr/>
        </p:nvGrpSpPr>
        <p:grpSpPr>
          <a:xfrm rot="16200000">
            <a:off x="2851626" y="3067516"/>
            <a:ext cx="1364224" cy="311369"/>
            <a:chOff x="2297660" y="4140835"/>
            <a:chExt cx="1364224" cy="311369"/>
          </a:xfrm>
        </p:grpSpPr>
        <p:sp>
          <p:nvSpPr>
            <p:cNvPr id="21" name="Rounded Rectangle 20">
              <a:extLst>
                <a:ext uri="{FF2B5EF4-FFF2-40B4-BE49-F238E27FC236}">
                  <a16:creationId xmlns:a16="http://schemas.microsoft.com/office/drawing/2014/main" id="{F75E97FD-6D34-D14B-8FBB-A17BAC45982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3A8B146-3E8C-DB49-9042-282D8F81458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1B25C9-0A82-D74D-AEC5-0779BFE9267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593877-3D50-0749-9C10-53DBE12B174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5B9DBE1-5239-6244-9E8E-08A628ECD40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1B8D0B7-FB9C-0C4A-8AD8-326C3BD03E5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ACF89228-843D-7F44-B608-D6496D5A43C8}"/>
              </a:ext>
            </a:extLst>
          </p:cNvPr>
          <p:cNvSpPr/>
          <p:nvPr/>
        </p:nvSpPr>
        <p:spPr>
          <a:xfrm>
            <a:off x="1582271" y="5463699"/>
            <a:ext cx="1228221" cy="461665"/>
          </a:xfrm>
          <a:prstGeom prst="rect">
            <a:avLst/>
          </a:prstGeom>
        </p:spPr>
        <p:txBody>
          <a:bodyPr wrap="none">
            <a:spAutoFit/>
          </a:bodyPr>
          <a:lstStyle/>
          <a:p>
            <a:r>
              <a:rPr lang="en-US" sz="2400" dirty="0">
                <a:solidFill>
                  <a:srgbClr val="0070C0"/>
                </a:solidFill>
                <a:latin typeface="Avenir Light" panose="020B0402020203020204" pitchFamily="34" charset="77"/>
              </a:rPr>
              <a:t>passing</a:t>
            </a:r>
            <a:endParaRPr lang="en-US" sz="2400" dirty="0"/>
          </a:p>
        </p:txBody>
      </p:sp>
      <p:sp>
        <p:nvSpPr>
          <p:cNvPr id="32" name="Rectangle 31">
            <a:extLst>
              <a:ext uri="{FF2B5EF4-FFF2-40B4-BE49-F238E27FC236}">
                <a16:creationId xmlns:a16="http://schemas.microsoft.com/office/drawing/2014/main" id="{93A7E628-48E1-5746-8A78-2446857E0EE4}"/>
              </a:ext>
            </a:extLst>
          </p:cNvPr>
          <p:cNvSpPr/>
          <p:nvPr/>
        </p:nvSpPr>
        <p:spPr>
          <a:xfrm>
            <a:off x="3360973" y="5450759"/>
            <a:ext cx="344966" cy="461665"/>
          </a:xfrm>
          <a:prstGeom prst="rect">
            <a:avLst/>
          </a:prstGeom>
        </p:spPr>
        <p:txBody>
          <a:bodyPr wrap="none">
            <a:spAutoFit/>
          </a:bodyPr>
          <a:lstStyle/>
          <a:p>
            <a:r>
              <a:rPr lang="en-US" sz="2400" dirty="0">
                <a:solidFill>
                  <a:srgbClr val="0070C0"/>
                </a:solidFill>
                <a:latin typeface="Avenir Light" panose="020B0402020203020204" pitchFamily="34" charset="77"/>
              </a:rPr>
              <a:t>a</a:t>
            </a:r>
            <a:endParaRPr lang="en-US" sz="2400" dirty="0"/>
          </a:p>
        </p:txBody>
      </p:sp>
      <p:sp>
        <p:nvSpPr>
          <p:cNvPr id="33" name="Right Arrow 32">
            <a:extLst>
              <a:ext uri="{FF2B5EF4-FFF2-40B4-BE49-F238E27FC236}">
                <a16:creationId xmlns:a16="http://schemas.microsoft.com/office/drawing/2014/main" id="{482E69D8-7F6D-3A45-86F4-F945ABA483D4}"/>
              </a:ext>
            </a:extLst>
          </p:cNvPr>
          <p:cNvSpPr/>
          <p:nvPr/>
        </p:nvSpPr>
        <p:spPr>
          <a:xfrm rot="16200000">
            <a:off x="1461170" y="4543236"/>
            <a:ext cx="1349524" cy="31771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Arrow 33">
            <a:extLst>
              <a:ext uri="{FF2B5EF4-FFF2-40B4-BE49-F238E27FC236}">
                <a16:creationId xmlns:a16="http://schemas.microsoft.com/office/drawing/2014/main" id="{ED36E1D2-94BA-BA4D-95C2-39D25FFD220F}"/>
              </a:ext>
            </a:extLst>
          </p:cNvPr>
          <p:cNvSpPr/>
          <p:nvPr/>
        </p:nvSpPr>
        <p:spPr>
          <a:xfrm rot="16200000">
            <a:off x="2862149" y="4543236"/>
            <a:ext cx="1349524" cy="31771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0151088-A15D-A24B-8F5E-CAFF159F8345}"/>
              </a:ext>
            </a:extLst>
          </p:cNvPr>
          <p:cNvSpPr/>
          <p:nvPr/>
        </p:nvSpPr>
        <p:spPr>
          <a:xfrm>
            <a:off x="1767081" y="1992581"/>
            <a:ext cx="737702" cy="461665"/>
          </a:xfrm>
          <a:prstGeom prst="rect">
            <a:avLst/>
          </a:prstGeom>
        </p:spPr>
        <p:txBody>
          <a:bodyPr wrap="none">
            <a:spAutoFit/>
          </a:bodyPr>
          <a:lstStyle/>
          <a:p>
            <a:r>
              <a:rPr lang="en-US" sz="2400" dirty="0">
                <a:solidFill>
                  <a:srgbClr val="7030A0"/>
                </a:solidFill>
                <a:latin typeface="Courier" pitchFamily="2" charset="0"/>
              </a:rPr>
              <a:t>Vx1</a:t>
            </a:r>
          </a:p>
        </p:txBody>
      </p:sp>
      <p:grpSp>
        <p:nvGrpSpPr>
          <p:cNvPr id="37" name="Group 36">
            <a:extLst>
              <a:ext uri="{FF2B5EF4-FFF2-40B4-BE49-F238E27FC236}">
                <a16:creationId xmlns:a16="http://schemas.microsoft.com/office/drawing/2014/main" id="{6F1F7B4D-3E97-D048-81F3-09647FF6A9DB}"/>
              </a:ext>
            </a:extLst>
          </p:cNvPr>
          <p:cNvGrpSpPr/>
          <p:nvPr/>
        </p:nvGrpSpPr>
        <p:grpSpPr>
          <a:xfrm rot="16200000">
            <a:off x="4995296" y="3067516"/>
            <a:ext cx="1364224" cy="311369"/>
            <a:chOff x="2297660" y="4140835"/>
            <a:chExt cx="1364224" cy="311369"/>
          </a:xfrm>
        </p:grpSpPr>
        <p:sp>
          <p:nvSpPr>
            <p:cNvPr id="38" name="Rounded Rectangle 37">
              <a:extLst>
                <a:ext uri="{FF2B5EF4-FFF2-40B4-BE49-F238E27FC236}">
                  <a16:creationId xmlns:a16="http://schemas.microsoft.com/office/drawing/2014/main" id="{C2211191-D813-F040-B6D6-8AF15B67E0A1}"/>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77C042D-B68D-6A4D-82E3-42A34E907E1B}"/>
                </a:ext>
              </a:extLst>
            </p:cNvPr>
            <p:cNvSpPr/>
            <p:nvPr/>
          </p:nvSpPr>
          <p:spPr>
            <a:xfrm>
              <a:off x="2382210"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BD8D844-582C-AD47-BABF-6E5E9D098FA6}"/>
                </a:ext>
              </a:extLst>
            </p:cNvPr>
            <p:cNvSpPr/>
            <p:nvPr/>
          </p:nvSpPr>
          <p:spPr>
            <a:xfrm>
              <a:off x="2628469"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41F09EF-3698-9B4A-987D-4603AAE80913}"/>
                </a:ext>
              </a:extLst>
            </p:cNvPr>
            <p:cNvSpPr/>
            <p:nvPr/>
          </p:nvSpPr>
          <p:spPr>
            <a:xfrm>
              <a:off x="2874728"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B6FF651-19A2-8045-B017-9C2124583D4C}"/>
                </a:ext>
              </a:extLst>
            </p:cNvPr>
            <p:cNvSpPr/>
            <p:nvPr/>
          </p:nvSpPr>
          <p:spPr>
            <a:xfrm>
              <a:off x="3126597"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528F61B-5534-D24D-9967-40886B5E95B8}"/>
                </a:ext>
              </a:extLst>
            </p:cNvPr>
            <p:cNvSpPr/>
            <p:nvPr/>
          </p:nvSpPr>
          <p:spPr>
            <a:xfrm>
              <a:off x="3384593" y="4196386"/>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5AA6D1AA-FAA0-DF47-8AD7-68C04F025096}"/>
              </a:ext>
            </a:extLst>
          </p:cNvPr>
          <p:cNvSpPr/>
          <p:nvPr/>
        </p:nvSpPr>
        <p:spPr>
          <a:xfrm>
            <a:off x="2628730" y="2892749"/>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45" name="Rectangle 44">
            <a:extLst>
              <a:ext uri="{FF2B5EF4-FFF2-40B4-BE49-F238E27FC236}">
                <a16:creationId xmlns:a16="http://schemas.microsoft.com/office/drawing/2014/main" id="{A8C796A5-587B-3244-838C-AA890418B1BD}"/>
              </a:ext>
            </a:extLst>
          </p:cNvPr>
          <p:cNvSpPr/>
          <p:nvPr/>
        </p:nvSpPr>
        <p:spPr>
          <a:xfrm>
            <a:off x="4392185" y="2900459"/>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46" name="Rectangle 45">
            <a:extLst>
              <a:ext uri="{FF2B5EF4-FFF2-40B4-BE49-F238E27FC236}">
                <a16:creationId xmlns:a16="http://schemas.microsoft.com/office/drawing/2014/main" id="{AEDB5B03-101B-4240-B74A-63EF48F3A337}"/>
              </a:ext>
            </a:extLst>
          </p:cNvPr>
          <p:cNvSpPr/>
          <p:nvPr/>
        </p:nvSpPr>
        <p:spPr>
          <a:xfrm>
            <a:off x="6305792" y="2892749"/>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grpSp>
        <p:nvGrpSpPr>
          <p:cNvPr id="47" name="Group 46">
            <a:extLst>
              <a:ext uri="{FF2B5EF4-FFF2-40B4-BE49-F238E27FC236}">
                <a16:creationId xmlns:a16="http://schemas.microsoft.com/office/drawing/2014/main" id="{CF6330C4-88C7-FF4C-9A35-89B633092812}"/>
              </a:ext>
            </a:extLst>
          </p:cNvPr>
          <p:cNvGrpSpPr/>
          <p:nvPr/>
        </p:nvGrpSpPr>
        <p:grpSpPr>
          <a:xfrm rot="16200000">
            <a:off x="6693505" y="3067516"/>
            <a:ext cx="1364224" cy="311369"/>
            <a:chOff x="2297660" y="4140835"/>
            <a:chExt cx="1364224" cy="311369"/>
          </a:xfrm>
        </p:grpSpPr>
        <p:sp>
          <p:nvSpPr>
            <p:cNvPr id="48" name="Rounded Rectangle 47">
              <a:extLst>
                <a:ext uri="{FF2B5EF4-FFF2-40B4-BE49-F238E27FC236}">
                  <a16:creationId xmlns:a16="http://schemas.microsoft.com/office/drawing/2014/main" id="{7D9A8382-F265-254B-B5CA-F469C93FA555}"/>
                </a:ext>
              </a:extLst>
            </p:cNvPr>
            <p:cNvSpPr/>
            <p:nvPr/>
          </p:nvSpPr>
          <p:spPr>
            <a:xfrm>
              <a:off x="2297660" y="4140835"/>
              <a:ext cx="1364224" cy="311369"/>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BB0AE78-31B3-764D-BE38-E077A275BC22}"/>
                </a:ext>
              </a:extLst>
            </p:cNvPr>
            <p:cNvSpPr/>
            <p:nvPr/>
          </p:nvSpPr>
          <p:spPr>
            <a:xfrm>
              <a:off x="2382210"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96BDFA-64B6-B741-83B7-C9950435E929}"/>
                </a:ext>
              </a:extLst>
            </p:cNvPr>
            <p:cNvSpPr/>
            <p:nvPr/>
          </p:nvSpPr>
          <p:spPr>
            <a:xfrm>
              <a:off x="2628469"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AFC9367-76B1-2945-A00F-EEA8EBA23EAB}"/>
                </a:ext>
              </a:extLst>
            </p:cNvPr>
            <p:cNvSpPr/>
            <p:nvPr/>
          </p:nvSpPr>
          <p:spPr>
            <a:xfrm>
              <a:off x="2874728"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03B464F-657F-0146-A853-662EE984BBA9}"/>
                </a:ext>
              </a:extLst>
            </p:cNvPr>
            <p:cNvSpPr/>
            <p:nvPr/>
          </p:nvSpPr>
          <p:spPr>
            <a:xfrm>
              <a:off x="3126597"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0E3D007-9257-A947-B183-E95CA14A0B6C}"/>
                </a:ext>
              </a:extLst>
            </p:cNvPr>
            <p:cNvSpPr/>
            <p:nvPr/>
          </p:nvSpPr>
          <p:spPr>
            <a:xfrm>
              <a:off x="3384593" y="4196386"/>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6CAB9BF9-2C10-0C44-B850-18C242718DFB}"/>
              </a:ext>
            </a:extLst>
          </p:cNvPr>
          <p:cNvSpPr/>
          <p:nvPr/>
        </p:nvSpPr>
        <p:spPr>
          <a:xfrm>
            <a:off x="3164070" y="1979256"/>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55" name="Rectangle 54">
            <a:extLst>
              <a:ext uri="{FF2B5EF4-FFF2-40B4-BE49-F238E27FC236}">
                <a16:creationId xmlns:a16="http://schemas.microsoft.com/office/drawing/2014/main" id="{0C26ECBD-7989-8A47-A3A2-DA324E314029}"/>
              </a:ext>
            </a:extLst>
          </p:cNvPr>
          <p:cNvSpPr/>
          <p:nvPr/>
        </p:nvSpPr>
        <p:spPr>
          <a:xfrm>
            <a:off x="5307740" y="1992490"/>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56" name="Rectangle 55">
            <a:extLst>
              <a:ext uri="{FF2B5EF4-FFF2-40B4-BE49-F238E27FC236}">
                <a16:creationId xmlns:a16="http://schemas.microsoft.com/office/drawing/2014/main" id="{D66D15A2-B8A3-904C-9D91-83513454C2BD}"/>
              </a:ext>
            </a:extLst>
          </p:cNvPr>
          <p:cNvSpPr/>
          <p:nvPr/>
        </p:nvSpPr>
        <p:spPr>
          <a:xfrm>
            <a:off x="7005949" y="1979255"/>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4" name="Rectangle 3">
            <a:extLst>
              <a:ext uri="{FF2B5EF4-FFF2-40B4-BE49-F238E27FC236}">
                <a16:creationId xmlns:a16="http://schemas.microsoft.com/office/drawing/2014/main" id="{6D62B6C3-4EB8-A848-9613-747B768EB1A7}"/>
              </a:ext>
            </a:extLst>
          </p:cNvPr>
          <p:cNvSpPr/>
          <p:nvPr/>
        </p:nvSpPr>
        <p:spPr>
          <a:xfrm>
            <a:off x="5376669" y="4010180"/>
            <a:ext cx="599844" cy="369332"/>
          </a:xfrm>
          <a:prstGeom prst="rect">
            <a:avLst/>
          </a:prstGeom>
        </p:spPr>
        <p:txBody>
          <a:bodyPr wrap="none">
            <a:spAutoFit/>
          </a:bodyPr>
          <a:lstStyle/>
          <a:p>
            <a:r>
              <a:rPr lang="en-US" b="1" dirty="0">
                <a:latin typeface="Avenir Light" panose="020B0402020203020204" pitchFamily="34" charset="77"/>
              </a:rPr>
              <a:t>bias</a:t>
            </a:r>
            <a:endParaRPr lang="en-US" b="1" dirty="0"/>
          </a:p>
        </p:txBody>
      </p:sp>
      <p:sp>
        <p:nvSpPr>
          <p:cNvPr id="57" name="Rectangle 56">
            <a:extLst>
              <a:ext uri="{FF2B5EF4-FFF2-40B4-BE49-F238E27FC236}">
                <a16:creationId xmlns:a16="http://schemas.microsoft.com/office/drawing/2014/main" id="{58B6B39D-A783-F542-BB19-7798F46F641C}"/>
              </a:ext>
            </a:extLst>
          </p:cNvPr>
          <p:cNvSpPr/>
          <p:nvPr/>
        </p:nvSpPr>
        <p:spPr>
          <a:xfrm>
            <a:off x="6749147" y="3996946"/>
            <a:ext cx="1251305" cy="369332"/>
          </a:xfrm>
          <a:prstGeom prst="rect">
            <a:avLst/>
          </a:prstGeom>
        </p:spPr>
        <p:txBody>
          <a:bodyPr wrap="none">
            <a:spAutoFit/>
          </a:bodyPr>
          <a:lstStyle/>
          <a:p>
            <a:r>
              <a:rPr lang="en-US" b="1" dirty="0">
                <a:latin typeface="Avenir Light" panose="020B0402020203020204" pitchFamily="34" charset="77"/>
              </a:rPr>
              <a:t>raw scores</a:t>
            </a:r>
            <a:endParaRPr lang="en-US" b="1" dirty="0"/>
          </a:p>
        </p:txBody>
      </p:sp>
      <p:sp>
        <p:nvSpPr>
          <p:cNvPr id="58" name="Rectangle 57">
            <a:extLst>
              <a:ext uri="{FF2B5EF4-FFF2-40B4-BE49-F238E27FC236}">
                <a16:creationId xmlns:a16="http://schemas.microsoft.com/office/drawing/2014/main" id="{DCD8D718-31B5-5C49-B8C9-A877E040C81E}"/>
              </a:ext>
            </a:extLst>
          </p:cNvPr>
          <p:cNvSpPr/>
          <p:nvPr/>
        </p:nvSpPr>
        <p:spPr>
          <a:xfrm>
            <a:off x="8298468" y="2958913"/>
            <a:ext cx="994183" cy="369332"/>
          </a:xfrm>
          <a:prstGeom prst="rect">
            <a:avLst/>
          </a:prstGeom>
          <a:solidFill>
            <a:schemeClr val="accent5">
              <a:lumMod val="50000"/>
            </a:schemeClr>
          </a:solidFill>
        </p:spPr>
        <p:txBody>
          <a:bodyPr wrap="none">
            <a:spAutoFit/>
          </a:bodyPr>
          <a:lstStyle/>
          <a:p>
            <a:pPr algn="ctr"/>
            <a:r>
              <a:rPr lang="en-US" b="1" dirty="0" err="1">
                <a:solidFill>
                  <a:schemeClr val="bg1"/>
                </a:solidFill>
                <a:latin typeface="Avenir Light" panose="020B0402020203020204" pitchFamily="34" charset="77"/>
              </a:rPr>
              <a:t>softmax</a:t>
            </a:r>
            <a:endParaRPr lang="en-US" b="1" dirty="0">
              <a:solidFill>
                <a:schemeClr val="bg1"/>
              </a:solidFill>
            </a:endParaRPr>
          </a:p>
        </p:txBody>
      </p:sp>
      <p:sp>
        <p:nvSpPr>
          <p:cNvPr id="59" name="Right Arrow 58">
            <a:extLst>
              <a:ext uri="{FF2B5EF4-FFF2-40B4-BE49-F238E27FC236}">
                <a16:creationId xmlns:a16="http://schemas.microsoft.com/office/drawing/2014/main" id="{E3CAF6EA-2BAA-5B45-8502-0FE01C261653}"/>
              </a:ext>
            </a:extLst>
          </p:cNvPr>
          <p:cNvSpPr/>
          <p:nvPr/>
        </p:nvSpPr>
        <p:spPr>
          <a:xfrm>
            <a:off x="7683016" y="2996814"/>
            <a:ext cx="488295" cy="323155"/>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24D3E62-CAB6-4A40-972E-98C1B769E212}"/>
              </a:ext>
            </a:extLst>
          </p:cNvPr>
          <p:cNvSpPr/>
          <p:nvPr/>
        </p:nvSpPr>
        <p:spPr>
          <a:xfrm>
            <a:off x="9259950" y="2892749"/>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grpSp>
        <p:nvGrpSpPr>
          <p:cNvPr id="61" name="Group 60">
            <a:extLst>
              <a:ext uri="{FF2B5EF4-FFF2-40B4-BE49-F238E27FC236}">
                <a16:creationId xmlns:a16="http://schemas.microsoft.com/office/drawing/2014/main" id="{7BA79C79-5CE6-F34A-8AD7-5D692F557F35}"/>
              </a:ext>
            </a:extLst>
          </p:cNvPr>
          <p:cNvGrpSpPr/>
          <p:nvPr/>
        </p:nvGrpSpPr>
        <p:grpSpPr>
          <a:xfrm rot="16200000">
            <a:off x="9222021" y="3067515"/>
            <a:ext cx="1364224" cy="311369"/>
            <a:chOff x="2297660" y="4140835"/>
            <a:chExt cx="1364224" cy="311369"/>
          </a:xfrm>
        </p:grpSpPr>
        <p:sp>
          <p:nvSpPr>
            <p:cNvPr id="62" name="Rounded Rectangle 61">
              <a:extLst>
                <a:ext uri="{FF2B5EF4-FFF2-40B4-BE49-F238E27FC236}">
                  <a16:creationId xmlns:a16="http://schemas.microsoft.com/office/drawing/2014/main" id="{D7D00108-864F-5B41-94D6-CFFF05093D39}"/>
                </a:ext>
              </a:extLst>
            </p:cNvPr>
            <p:cNvSpPr/>
            <p:nvPr/>
          </p:nvSpPr>
          <p:spPr>
            <a:xfrm>
              <a:off x="2297660" y="4140835"/>
              <a:ext cx="1364224" cy="311369"/>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9F7C7AA-AA69-D44B-B0AC-93DDD0B9FC1D}"/>
                </a:ext>
              </a:extLst>
            </p:cNvPr>
            <p:cNvSpPr/>
            <p:nvPr/>
          </p:nvSpPr>
          <p:spPr>
            <a:xfrm>
              <a:off x="2382210"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F30AD3C-1533-D54C-BFAB-D07A1048AF46}"/>
                </a:ext>
              </a:extLst>
            </p:cNvPr>
            <p:cNvSpPr/>
            <p:nvPr/>
          </p:nvSpPr>
          <p:spPr>
            <a:xfrm>
              <a:off x="2628469"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A0DACCD-C757-D246-90C0-2BE2CF026777}"/>
                </a:ext>
              </a:extLst>
            </p:cNvPr>
            <p:cNvSpPr/>
            <p:nvPr/>
          </p:nvSpPr>
          <p:spPr>
            <a:xfrm>
              <a:off x="2874728"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5C4DDFF-28A7-8747-AAA4-41F14F6D3A09}"/>
                </a:ext>
              </a:extLst>
            </p:cNvPr>
            <p:cNvSpPr/>
            <p:nvPr/>
          </p:nvSpPr>
          <p:spPr>
            <a:xfrm>
              <a:off x="3126597"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6570744-5B51-6740-BF96-44E024DA681C}"/>
                </a:ext>
              </a:extLst>
            </p:cNvPr>
            <p:cNvSpPr/>
            <p:nvPr/>
          </p:nvSpPr>
          <p:spPr>
            <a:xfrm>
              <a:off x="3384593" y="4196386"/>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C21D8A74-5E76-8642-AFFD-1783605F07F8}"/>
              </a:ext>
            </a:extLst>
          </p:cNvPr>
          <p:cNvSpPr/>
          <p:nvPr/>
        </p:nvSpPr>
        <p:spPr>
          <a:xfrm>
            <a:off x="9554202" y="1992047"/>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69" name="Rectangle 68">
            <a:extLst>
              <a:ext uri="{FF2B5EF4-FFF2-40B4-BE49-F238E27FC236}">
                <a16:creationId xmlns:a16="http://schemas.microsoft.com/office/drawing/2014/main" id="{EA4A563E-456A-DF4B-B789-1281042A541A}"/>
              </a:ext>
            </a:extLst>
          </p:cNvPr>
          <p:cNvSpPr/>
          <p:nvPr/>
        </p:nvSpPr>
        <p:spPr>
          <a:xfrm>
            <a:off x="9172789" y="4034957"/>
            <a:ext cx="1351332" cy="369332"/>
          </a:xfrm>
          <a:prstGeom prst="rect">
            <a:avLst/>
          </a:prstGeom>
        </p:spPr>
        <p:txBody>
          <a:bodyPr wrap="none">
            <a:spAutoFit/>
          </a:bodyPr>
          <a:lstStyle/>
          <a:p>
            <a:r>
              <a:rPr lang="en-US" b="1" dirty="0">
                <a:latin typeface="Avenir Light" panose="020B0402020203020204" pitchFamily="34" charset="77"/>
              </a:rPr>
              <a:t>word probs</a:t>
            </a:r>
            <a:endParaRPr lang="en-US" b="1" dirty="0"/>
          </a:p>
        </p:txBody>
      </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1D1B894D-B5A1-7348-BD4D-FCD7426314DD}"/>
                  </a:ext>
                </a:extLst>
              </p:cNvPr>
              <p:cNvSpPr txBox="1">
                <a:spLocks/>
              </p:cNvSpPr>
              <p:nvPr/>
            </p:nvSpPr>
            <p:spPr>
              <a:xfrm>
                <a:off x="3095098" y="4506212"/>
                <a:ext cx="2281571" cy="446115"/>
              </a:xfrm>
              <a:prstGeom prst="rect">
                <a:avLst/>
              </a:prstGeom>
              <a:solidFill>
                <a:schemeClr val="bg1"/>
              </a:solidFill>
              <a:ln w="25400">
                <a:solidFill>
                  <a:schemeClr val="tx1">
                    <a:lumMod val="65000"/>
                    <a:lumOff val="35000"/>
                  </a:schemeClr>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Avenir Light" panose="020B0402020203020204" pitchFamily="34" charset="77"/>
                  </a:rPr>
                  <a:t>Lookup table</a:t>
                </a:r>
                <a:r>
                  <a:rPr lang="en-US" sz="1800" baseline="-25000" dirty="0">
                    <a:solidFill>
                      <a:srgbClr val="C00000"/>
                    </a:solidFill>
                    <a:latin typeface="Avenir Light" panose="020B0402020203020204" pitchFamily="34" charset="77"/>
                  </a:rPr>
                  <a:t>i-1</a:t>
                </a:r>
                <a:r>
                  <a:rPr lang="en-US" sz="1800" dirty="0">
                    <a:latin typeface="Avenir Light" panose="020B0402020203020204" pitchFamily="34" charset="77"/>
                  </a:rPr>
                  <a:t>(</a:t>
                </a:r>
                <a14:m>
                  <m:oMath xmlns:m="http://schemas.openxmlformats.org/officeDocument/2006/math">
                    <m:sSub>
                      <m:sSubPr>
                        <m:ctrlPr>
                          <a:rPr lang="en-US" sz="1800" b="0" i="1" dirty="0" smtClean="0">
                            <a:solidFill>
                              <a:srgbClr val="C00000"/>
                            </a:solidFill>
                            <a:latin typeface="Cambria Math" panose="02040503050406030204" pitchFamily="18" charset="0"/>
                          </a:rPr>
                        </m:ctrlPr>
                      </m:sSubPr>
                      <m:e>
                        <m:r>
                          <a:rPr lang="en-US" sz="1800" i="1" dirty="0">
                            <a:solidFill>
                              <a:srgbClr val="C00000"/>
                            </a:solidFill>
                            <a:latin typeface="Cambria Math" panose="02040503050406030204" pitchFamily="18" charset="0"/>
                          </a:rPr>
                          <m:t>𝑤</m:t>
                        </m:r>
                      </m:e>
                      <m:sub>
                        <m:r>
                          <a:rPr lang="en-US" sz="1800" b="0" i="1" dirty="0" smtClean="0">
                            <a:solidFill>
                              <a:srgbClr val="C00000"/>
                            </a:solidFill>
                            <a:latin typeface="Cambria Math" panose="02040503050406030204" pitchFamily="18" charset="0"/>
                          </a:rPr>
                          <m:t>𝑖</m:t>
                        </m:r>
                        <m:r>
                          <a:rPr lang="en-US" sz="1800" b="0" i="1" dirty="0" smtClean="0">
                            <a:solidFill>
                              <a:srgbClr val="C00000"/>
                            </a:solidFill>
                            <a:latin typeface="Cambria Math" panose="02040503050406030204" pitchFamily="18" charset="0"/>
                          </a:rPr>
                          <m:t>−1</m:t>
                        </m:r>
                      </m:sub>
                    </m:sSub>
                  </m:oMath>
                </a14:m>
                <a:r>
                  <a:rPr lang="en-US" sz="1800" dirty="0">
                    <a:latin typeface="Avenir Light" panose="020B0402020203020204" pitchFamily="34" charset="77"/>
                  </a:rPr>
                  <a:t>) </a:t>
                </a:r>
                <a:endParaRPr lang="en-US" sz="1800" u="sng" dirty="0">
                  <a:latin typeface="Avenir Light" panose="020B0402020203020204" pitchFamily="34" charset="77"/>
                </a:endParaRPr>
              </a:p>
            </p:txBody>
          </p:sp>
        </mc:Choice>
        <mc:Fallback xmlns="">
          <p:sp>
            <p:nvSpPr>
              <p:cNvPr id="31" name="Content Placeholder 2">
                <a:extLst>
                  <a:ext uri="{FF2B5EF4-FFF2-40B4-BE49-F238E27FC236}">
                    <a16:creationId xmlns:a16="http://schemas.microsoft.com/office/drawing/2014/main" id="{1D1B894D-B5A1-7348-BD4D-FCD7426314DD}"/>
                  </a:ext>
                </a:extLst>
              </p:cNvPr>
              <p:cNvSpPr txBox="1">
                <a:spLocks noRot="1" noChangeAspect="1" noMove="1" noResize="1" noEditPoints="1" noAdjustHandles="1" noChangeArrowheads="1" noChangeShapeType="1" noTextEdit="1"/>
              </p:cNvSpPr>
              <p:nvPr/>
            </p:nvSpPr>
            <p:spPr>
              <a:xfrm>
                <a:off x="3095098" y="4506212"/>
                <a:ext cx="2281571" cy="446115"/>
              </a:xfrm>
              <a:prstGeom prst="rect">
                <a:avLst/>
              </a:prstGeom>
              <a:blipFill>
                <a:blip r:embed="rId6"/>
                <a:stretch>
                  <a:fillRect l="-1639" r="-3279" b="-13158"/>
                </a:stretch>
              </a:blipFill>
              <a:ln w="25400">
                <a:solidFill>
                  <a:schemeClr val="tx1">
                    <a:lumMod val="65000"/>
                    <a:lumOff val="3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8841680D-DEB2-0F4C-9DCB-9C437CAA255B}"/>
                  </a:ext>
                </a:extLst>
              </p:cNvPr>
              <p:cNvSpPr txBox="1">
                <a:spLocks/>
              </p:cNvSpPr>
              <p:nvPr/>
            </p:nvSpPr>
            <p:spPr>
              <a:xfrm>
                <a:off x="554851" y="4518298"/>
                <a:ext cx="2281571" cy="446115"/>
              </a:xfrm>
              <a:prstGeom prst="rect">
                <a:avLst/>
              </a:prstGeom>
              <a:solidFill>
                <a:schemeClr val="bg1"/>
              </a:solidFill>
              <a:ln w="25400">
                <a:solidFill>
                  <a:schemeClr val="tx1">
                    <a:lumMod val="65000"/>
                    <a:lumOff val="35000"/>
                  </a:schemeClr>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Avenir Light" panose="020B0402020203020204" pitchFamily="34" charset="77"/>
                  </a:rPr>
                  <a:t>Lookup table</a:t>
                </a:r>
                <a:r>
                  <a:rPr lang="en-US" sz="1800" baseline="-25000" dirty="0">
                    <a:solidFill>
                      <a:srgbClr val="C00000"/>
                    </a:solidFill>
                    <a:latin typeface="Avenir Light" panose="020B0402020203020204" pitchFamily="34" charset="77"/>
                  </a:rPr>
                  <a:t>i-2</a:t>
                </a:r>
                <a:r>
                  <a:rPr lang="en-US" sz="1800" dirty="0">
                    <a:latin typeface="Avenir Light" panose="020B0402020203020204" pitchFamily="34" charset="77"/>
                  </a:rPr>
                  <a:t>(</a:t>
                </a:r>
                <a14:m>
                  <m:oMath xmlns:m="http://schemas.openxmlformats.org/officeDocument/2006/math">
                    <m:sSub>
                      <m:sSubPr>
                        <m:ctrlPr>
                          <a:rPr lang="en-US" sz="1800" b="0" i="1" dirty="0" smtClean="0">
                            <a:solidFill>
                              <a:srgbClr val="C00000"/>
                            </a:solidFill>
                            <a:latin typeface="Cambria Math" panose="02040503050406030204" pitchFamily="18" charset="0"/>
                          </a:rPr>
                        </m:ctrlPr>
                      </m:sSubPr>
                      <m:e>
                        <m:r>
                          <a:rPr lang="en-US" sz="1800" i="1" dirty="0">
                            <a:solidFill>
                              <a:srgbClr val="C00000"/>
                            </a:solidFill>
                            <a:latin typeface="Cambria Math" panose="02040503050406030204" pitchFamily="18" charset="0"/>
                          </a:rPr>
                          <m:t>𝑤</m:t>
                        </m:r>
                      </m:e>
                      <m:sub>
                        <m:r>
                          <a:rPr lang="en-US" sz="1800" b="0" i="1" dirty="0" smtClean="0">
                            <a:solidFill>
                              <a:srgbClr val="C00000"/>
                            </a:solidFill>
                            <a:latin typeface="Cambria Math" panose="02040503050406030204" pitchFamily="18" charset="0"/>
                          </a:rPr>
                          <m:t>𝑖</m:t>
                        </m:r>
                        <m:r>
                          <a:rPr lang="en-US" sz="1800" b="0" i="1" dirty="0" smtClean="0">
                            <a:solidFill>
                              <a:srgbClr val="C00000"/>
                            </a:solidFill>
                            <a:latin typeface="Cambria Math" panose="02040503050406030204" pitchFamily="18" charset="0"/>
                          </a:rPr>
                          <m:t>−2</m:t>
                        </m:r>
                      </m:sub>
                    </m:sSub>
                  </m:oMath>
                </a14:m>
                <a:r>
                  <a:rPr lang="en-US" sz="1800" dirty="0">
                    <a:latin typeface="Avenir Light" panose="020B0402020203020204" pitchFamily="34" charset="77"/>
                  </a:rPr>
                  <a:t>) </a:t>
                </a:r>
                <a:endParaRPr lang="en-US" sz="1800" u="sng"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8841680D-DEB2-0F4C-9DCB-9C437CAA255B}"/>
                  </a:ext>
                </a:extLst>
              </p:cNvPr>
              <p:cNvSpPr txBox="1">
                <a:spLocks noRot="1" noChangeAspect="1" noMove="1" noResize="1" noEditPoints="1" noAdjustHandles="1" noChangeArrowheads="1" noChangeShapeType="1" noTextEdit="1"/>
              </p:cNvSpPr>
              <p:nvPr/>
            </p:nvSpPr>
            <p:spPr>
              <a:xfrm>
                <a:off x="554851" y="4518298"/>
                <a:ext cx="2281571" cy="446115"/>
              </a:xfrm>
              <a:prstGeom prst="rect">
                <a:avLst/>
              </a:prstGeom>
              <a:blipFill>
                <a:blip r:embed="rId7"/>
                <a:stretch>
                  <a:fillRect l="-1639" r="-3279" b="-13158"/>
                </a:stretch>
              </a:blipFill>
              <a:ln w="25400">
                <a:solidFill>
                  <a:schemeClr val="tx1">
                    <a:lumMod val="65000"/>
                    <a:lumOff val="35000"/>
                  </a:schemeClr>
                </a:solidFill>
              </a:ln>
            </p:spPr>
            <p:txBody>
              <a:bodyPr/>
              <a:lstStyle/>
              <a:p>
                <a:r>
                  <a:rPr lang="en-US">
                    <a:noFill/>
                  </a:rPr>
                  <a:t> </a:t>
                </a:r>
              </a:p>
            </p:txBody>
          </p:sp>
        </mc:Fallback>
      </mc:AlternateContent>
      <p:sp>
        <p:nvSpPr>
          <p:cNvPr id="71" name="Rectangle 70">
            <a:extLst>
              <a:ext uri="{FF2B5EF4-FFF2-40B4-BE49-F238E27FC236}">
                <a16:creationId xmlns:a16="http://schemas.microsoft.com/office/drawing/2014/main" id="{9F3F32A9-273C-1443-9DC9-4521642A80DD}"/>
              </a:ext>
            </a:extLst>
          </p:cNvPr>
          <p:cNvSpPr/>
          <p:nvPr/>
        </p:nvSpPr>
        <p:spPr>
          <a:xfrm>
            <a:off x="10147146" y="2471002"/>
            <a:ext cx="978658" cy="1569660"/>
          </a:xfrm>
          <a:prstGeom prst="rect">
            <a:avLst/>
          </a:prstGeom>
        </p:spPr>
        <p:txBody>
          <a:bodyPr wrap="square">
            <a:spAutoFit/>
          </a:bodyPr>
          <a:lstStyle/>
          <a:p>
            <a:r>
              <a:rPr lang="en-US" sz="1600" dirty="0">
                <a:solidFill>
                  <a:srgbClr val="C00000"/>
                </a:solidFill>
                <a:latin typeface="Avenir Light" panose="020B0402020203020204" pitchFamily="34" charset="77"/>
              </a:rPr>
              <a:t>quiz</a:t>
            </a:r>
          </a:p>
          <a:p>
            <a:r>
              <a:rPr lang="en-US" sz="1600" dirty="0">
                <a:solidFill>
                  <a:srgbClr val="C00000"/>
                </a:solidFill>
                <a:latin typeface="Avenir Light" panose="020B0402020203020204" pitchFamily="34" charset="77"/>
              </a:rPr>
              <a:t>ball</a:t>
            </a:r>
          </a:p>
          <a:p>
            <a:r>
              <a:rPr lang="en-US" sz="1600" dirty="0">
                <a:solidFill>
                  <a:srgbClr val="C00000"/>
                </a:solidFill>
                <a:latin typeface="Avenir Light" panose="020B0402020203020204" pitchFamily="34" charset="77"/>
              </a:rPr>
              <a:t>car</a:t>
            </a:r>
          </a:p>
          <a:p>
            <a:r>
              <a:rPr lang="en-US" sz="1600" dirty="0">
                <a:solidFill>
                  <a:srgbClr val="C00000"/>
                </a:solidFill>
                <a:latin typeface="Avenir Light" panose="020B0402020203020204" pitchFamily="34" charset="77"/>
              </a:rPr>
              <a:t>kidney</a:t>
            </a:r>
          </a:p>
          <a:p>
            <a:r>
              <a:rPr lang="en-US" sz="1600" dirty="0">
                <a:solidFill>
                  <a:srgbClr val="C00000"/>
                </a:solidFill>
              </a:rPr>
              <a:t>..</a:t>
            </a:r>
          </a:p>
          <a:p>
            <a:r>
              <a:rPr lang="en-US" sz="1600" dirty="0">
                <a:solidFill>
                  <a:srgbClr val="C00000"/>
                </a:solidFill>
              </a:rPr>
              <a:t>..</a:t>
            </a:r>
          </a:p>
        </p:txBody>
      </p:sp>
    </p:spTree>
    <p:extLst>
      <p:ext uri="{BB962C8B-B14F-4D97-AF65-F5344CB8AC3E}">
        <p14:creationId xmlns:p14="http://schemas.microsoft.com/office/powerpoint/2010/main" val="38010942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9A37E-FD95-E84D-82B2-73EA5DF52BE0}"/>
              </a:ext>
            </a:extLst>
          </p:cNvPr>
          <p:cNvSpPr/>
          <p:nvPr/>
        </p:nvSpPr>
        <p:spPr>
          <a:xfrm>
            <a:off x="700962" y="745583"/>
            <a:ext cx="2795360" cy="10135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err="1"/>
              <a:t>Featurized</a:t>
            </a:r>
            <a:r>
              <a:rPr lang="en-US" dirty="0"/>
              <a:t> Model</a:t>
            </a:r>
          </a:p>
        </p:txBody>
      </p:sp>
      <p:sp>
        <p:nvSpPr>
          <p:cNvPr id="147" name="Rectangle 146">
            <a:extLst>
              <a:ext uri="{FF2B5EF4-FFF2-40B4-BE49-F238E27FC236}">
                <a16:creationId xmlns:a16="http://schemas.microsoft.com/office/drawing/2014/main" id="{85581EF4-83B5-C941-B4D8-E80B098BB2E7}"/>
              </a:ext>
            </a:extLst>
          </p:cNvPr>
          <p:cNvSpPr/>
          <p:nvPr/>
        </p:nvSpPr>
        <p:spPr>
          <a:xfrm>
            <a:off x="578348" y="277465"/>
            <a:ext cx="11194551" cy="111871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a:xfrm>
            <a:off x="9123219" y="6283245"/>
            <a:ext cx="2743200" cy="365125"/>
          </a:xfrm>
        </p:spPr>
        <p:txBody>
          <a:bodyPr/>
          <a:lstStyle/>
          <a:p>
            <a:fld id="{6BCA73C5-4051-2D45-AC51-FD5A1C1C157A}" type="slidenum">
              <a:rPr lang="en-US" smtClean="0"/>
              <a:t>109</a:t>
            </a:fld>
            <a:endParaRPr lang="en-US"/>
          </a:p>
        </p:txBody>
      </p:sp>
      <p:sp>
        <p:nvSpPr>
          <p:cNvPr id="8" name="Content Placeholder 2">
            <a:extLst>
              <a:ext uri="{FF2B5EF4-FFF2-40B4-BE49-F238E27FC236}">
                <a16:creationId xmlns:a16="http://schemas.microsoft.com/office/drawing/2014/main" id="{64B0079D-64F6-D048-9190-956DE1DB5EAF}"/>
              </a:ext>
            </a:extLst>
          </p:cNvPr>
          <p:cNvSpPr txBox="1">
            <a:spLocks/>
          </p:cNvSpPr>
          <p:nvPr/>
        </p:nvSpPr>
        <p:spPr>
          <a:xfrm>
            <a:off x="5537539" y="341535"/>
            <a:ext cx="358568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t>
            </a:r>
            <a:r>
              <a:rPr lang="en-US" dirty="0">
                <a:solidFill>
                  <a:srgbClr val="0070C0"/>
                </a:solidFill>
                <a:latin typeface="Avenir Light" panose="020B0402020203020204" pitchFamily="34" charset="77"/>
              </a:rPr>
              <a:t>passing a _____</a:t>
            </a:r>
            <a:r>
              <a:rPr lang="en-US" dirty="0">
                <a:latin typeface="Avenir Light" panose="020B0402020203020204" pitchFamily="34" charset="77"/>
              </a:rPr>
              <a:t>”</a:t>
            </a:r>
            <a:endParaRPr lang="en-US" u="sng" dirty="0">
              <a:solidFill>
                <a:srgbClr val="0070C0"/>
              </a:solidFill>
              <a:latin typeface="Avenir Light" panose="020B0402020203020204" pitchFamily="34" charset="77"/>
            </a:endParaRPr>
          </a:p>
        </p:txBody>
      </p:sp>
      <p:sp>
        <p:nvSpPr>
          <p:cNvPr id="23" name="Content Placeholder 2">
            <a:extLst>
              <a:ext uri="{FF2B5EF4-FFF2-40B4-BE49-F238E27FC236}">
                <a16:creationId xmlns:a16="http://schemas.microsoft.com/office/drawing/2014/main" id="{DB6CDA4F-C5BC-C540-8E05-14234E3EEAD7}"/>
              </a:ext>
            </a:extLst>
          </p:cNvPr>
          <p:cNvSpPr txBox="1">
            <a:spLocks/>
          </p:cNvSpPr>
          <p:nvPr/>
        </p:nvSpPr>
        <p:spPr>
          <a:xfrm>
            <a:off x="1396169" y="6464563"/>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Graham </a:t>
            </a:r>
            <a:r>
              <a:rPr lang="en-US" sz="1400" dirty="0" err="1">
                <a:solidFill>
                  <a:srgbClr val="FF0000"/>
                </a:solidFill>
                <a:latin typeface="Avenir Light" panose="020B0402020203020204" pitchFamily="34" charset="77"/>
              </a:rPr>
              <a:t>Neubig’s</a:t>
            </a:r>
            <a:r>
              <a:rPr lang="en-US" sz="1400" dirty="0">
                <a:solidFill>
                  <a:srgbClr val="FF0000"/>
                </a:solidFill>
                <a:latin typeface="Avenir Light" panose="020B0402020203020204" pitchFamily="34" charset="77"/>
              </a:rPr>
              <a:t> CMU NLP 2021</a:t>
            </a:r>
          </a:p>
        </p:txBody>
      </p:sp>
      <p:grpSp>
        <p:nvGrpSpPr>
          <p:cNvPr id="13" name="Group 12">
            <a:extLst>
              <a:ext uri="{FF2B5EF4-FFF2-40B4-BE49-F238E27FC236}">
                <a16:creationId xmlns:a16="http://schemas.microsoft.com/office/drawing/2014/main" id="{A8F6700B-689F-4142-AE6F-F2F625386BC9}"/>
              </a:ext>
            </a:extLst>
          </p:cNvPr>
          <p:cNvGrpSpPr/>
          <p:nvPr/>
        </p:nvGrpSpPr>
        <p:grpSpPr>
          <a:xfrm rot="16200000">
            <a:off x="1463289" y="3067517"/>
            <a:ext cx="1364224" cy="311369"/>
            <a:chOff x="2297660" y="4140835"/>
            <a:chExt cx="1364224" cy="311369"/>
          </a:xfrm>
        </p:grpSpPr>
        <p:sp>
          <p:nvSpPr>
            <p:cNvPr id="14" name="Rounded Rectangle 13">
              <a:extLst>
                <a:ext uri="{FF2B5EF4-FFF2-40B4-BE49-F238E27FC236}">
                  <a16:creationId xmlns:a16="http://schemas.microsoft.com/office/drawing/2014/main" id="{2AA9A11F-8D4C-264F-AE6B-BAA577E350F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B067A0-EA51-2043-AF87-34CAD8EB357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CF9655-2006-3B41-AD4C-479778B3AE5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89E68A-8BAB-3447-957C-BA962750911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65E46A-61D5-254C-BBB1-75171D196A5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ACA9F7B-96F8-0940-9422-2786A96EB07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5B95E9A5-FF3C-E044-9F6A-719CE9729067}"/>
              </a:ext>
            </a:extLst>
          </p:cNvPr>
          <p:cNvGrpSpPr/>
          <p:nvPr/>
        </p:nvGrpSpPr>
        <p:grpSpPr>
          <a:xfrm rot="16200000">
            <a:off x="2851626" y="3067516"/>
            <a:ext cx="1364224" cy="311369"/>
            <a:chOff x="2297660" y="4140835"/>
            <a:chExt cx="1364224" cy="311369"/>
          </a:xfrm>
        </p:grpSpPr>
        <p:sp>
          <p:nvSpPr>
            <p:cNvPr id="21" name="Rounded Rectangle 20">
              <a:extLst>
                <a:ext uri="{FF2B5EF4-FFF2-40B4-BE49-F238E27FC236}">
                  <a16:creationId xmlns:a16="http://schemas.microsoft.com/office/drawing/2014/main" id="{F75E97FD-6D34-D14B-8FBB-A17BAC45982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3A8B146-3E8C-DB49-9042-282D8F81458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1B25C9-0A82-D74D-AEC5-0779BFE9267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593877-3D50-0749-9C10-53DBE12B174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5B9DBE1-5239-6244-9E8E-08A628ECD40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1B8D0B7-FB9C-0C4A-8AD8-326C3BD03E5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ACF89228-843D-7F44-B608-D6496D5A43C8}"/>
              </a:ext>
            </a:extLst>
          </p:cNvPr>
          <p:cNvSpPr/>
          <p:nvPr/>
        </p:nvSpPr>
        <p:spPr>
          <a:xfrm>
            <a:off x="1582271" y="5463699"/>
            <a:ext cx="1228221" cy="461665"/>
          </a:xfrm>
          <a:prstGeom prst="rect">
            <a:avLst/>
          </a:prstGeom>
        </p:spPr>
        <p:txBody>
          <a:bodyPr wrap="none">
            <a:spAutoFit/>
          </a:bodyPr>
          <a:lstStyle/>
          <a:p>
            <a:r>
              <a:rPr lang="en-US" sz="2400" dirty="0">
                <a:solidFill>
                  <a:srgbClr val="0070C0"/>
                </a:solidFill>
                <a:latin typeface="Avenir Light" panose="020B0402020203020204" pitchFamily="34" charset="77"/>
              </a:rPr>
              <a:t>passing</a:t>
            </a:r>
            <a:endParaRPr lang="en-US" sz="2400" dirty="0"/>
          </a:p>
        </p:txBody>
      </p:sp>
      <p:sp>
        <p:nvSpPr>
          <p:cNvPr id="32" name="Rectangle 31">
            <a:extLst>
              <a:ext uri="{FF2B5EF4-FFF2-40B4-BE49-F238E27FC236}">
                <a16:creationId xmlns:a16="http://schemas.microsoft.com/office/drawing/2014/main" id="{93A7E628-48E1-5746-8A78-2446857E0EE4}"/>
              </a:ext>
            </a:extLst>
          </p:cNvPr>
          <p:cNvSpPr/>
          <p:nvPr/>
        </p:nvSpPr>
        <p:spPr>
          <a:xfrm>
            <a:off x="3360973" y="5450759"/>
            <a:ext cx="344966" cy="461665"/>
          </a:xfrm>
          <a:prstGeom prst="rect">
            <a:avLst/>
          </a:prstGeom>
        </p:spPr>
        <p:txBody>
          <a:bodyPr wrap="none">
            <a:spAutoFit/>
          </a:bodyPr>
          <a:lstStyle/>
          <a:p>
            <a:r>
              <a:rPr lang="en-US" sz="2400" dirty="0">
                <a:solidFill>
                  <a:srgbClr val="0070C0"/>
                </a:solidFill>
                <a:latin typeface="Avenir Light" panose="020B0402020203020204" pitchFamily="34" charset="77"/>
              </a:rPr>
              <a:t>a</a:t>
            </a:r>
            <a:endParaRPr lang="en-US" sz="2400" dirty="0"/>
          </a:p>
        </p:txBody>
      </p:sp>
      <p:sp>
        <p:nvSpPr>
          <p:cNvPr id="33" name="Right Arrow 32">
            <a:extLst>
              <a:ext uri="{FF2B5EF4-FFF2-40B4-BE49-F238E27FC236}">
                <a16:creationId xmlns:a16="http://schemas.microsoft.com/office/drawing/2014/main" id="{482E69D8-7F6D-3A45-86F4-F945ABA483D4}"/>
              </a:ext>
            </a:extLst>
          </p:cNvPr>
          <p:cNvSpPr/>
          <p:nvPr/>
        </p:nvSpPr>
        <p:spPr>
          <a:xfrm rot="16200000">
            <a:off x="1461170" y="4543236"/>
            <a:ext cx="1349524" cy="31771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Arrow 33">
            <a:extLst>
              <a:ext uri="{FF2B5EF4-FFF2-40B4-BE49-F238E27FC236}">
                <a16:creationId xmlns:a16="http://schemas.microsoft.com/office/drawing/2014/main" id="{ED36E1D2-94BA-BA4D-95C2-39D25FFD220F}"/>
              </a:ext>
            </a:extLst>
          </p:cNvPr>
          <p:cNvSpPr/>
          <p:nvPr/>
        </p:nvSpPr>
        <p:spPr>
          <a:xfrm rot="16200000">
            <a:off x="2862149" y="4543236"/>
            <a:ext cx="1349524" cy="31771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6F1F7B4D-3E97-D048-81F3-09647FF6A9DB}"/>
              </a:ext>
            </a:extLst>
          </p:cNvPr>
          <p:cNvGrpSpPr/>
          <p:nvPr/>
        </p:nvGrpSpPr>
        <p:grpSpPr>
          <a:xfrm rot="16200000">
            <a:off x="4995296" y="3067516"/>
            <a:ext cx="1364224" cy="311369"/>
            <a:chOff x="2297660" y="4140835"/>
            <a:chExt cx="1364224" cy="311369"/>
          </a:xfrm>
        </p:grpSpPr>
        <p:sp>
          <p:nvSpPr>
            <p:cNvPr id="38" name="Rounded Rectangle 37">
              <a:extLst>
                <a:ext uri="{FF2B5EF4-FFF2-40B4-BE49-F238E27FC236}">
                  <a16:creationId xmlns:a16="http://schemas.microsoft.com/office/drawing/2014/main" id="{C2211191-D813-F040-B6D6-8AF15B67E0A1}"/>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77C042D-B68D-6A4D-82E3-42A34E907E1B}"/>
                </a:ext>
              </a:extLst>
            </p:cNvPr>
            <p:cNvSpPr/>
            <p:nvPr/>
          </p:nvSpPr>
          <p:spPr>
            <a:xfrm>
              <a:off x="2382210"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BD8D844-582C-AD47-BABF-6E5E9D098FA6}"/>
                </a:ext>
              </a:extLst>
            </p:cNvPr>
            <p:cNvSpPr/>
            <p:nvPr/>
          </p:nvSpPr>
          <p:spPr>
            <a:xfrm>
              <a:off x="2628469"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41F09EF-3698-9B4A-987D-4603AAE80913}"/>
                </a:ext>
              </a:extLst>
            </p:cNvPr>
            <p:cNvSpPr/>
            <p:nvPr/>
          </p:nvSpPr>
          <p:spPr>
            <a:xfrm>
              <a:off x="2874728"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B6FF651-19A2-8045-B017-9C2124583D4C}"/>
                </a:ext>
              </a:extLst>
            </p:cNvPr>
            <p:cNvSpPr/>
            <p:nvPr/>
          </p:nvSpPr>
          <p:spPr>
            <a:xfrm>
              <a:off x="3126597"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528F61B-5534-D24D-9967-40886B5E95B8}"/>
                </a:ext>
              </a:extLst>
            </p:cNvPr>
            <p:cNvSpPr/>
            <p:nvPr/>
          </p:nvSpPr>
          <p:spPr>
            <a:xfrm>
              <a:off x="3384593" y="4196386"/>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CF6330C4-88C7-FF4C-9A35-89B633092812}"/>
              </a:ext>
            </a:extLst>
          </p:cNvPr>
          <p:cNvGrpSpPr/>
          <p:nvPr/>
        </p:nvGrpSpPr>
        <p:grpSpPr>
          <a:xfrm rot="16200000">
            <a:off x="6693505" y="3067516"/>
            <a:ext cx="1364224" cy="311369"/>
            <a:chOff x="2297660" y="4140835"/>
            <a:chExt cx="1364224" cy="311369"/>
          </a:xfrm>
        </p:grpSpPr>
        <p:sp>
          <p:nvSpPr>
            <p:cNvPr id="48" name="Rounded Rectangle 47">
              <a:extLst>
                <a:ext uri="{FF2B5EF4-FFF2-40B4-BE49-F238E27FC236}">
                  <a16:creationId xmlns:a16="http://schemas.microsoft.com/office/drawing/2014/main" id="{7D9A8382-F265-254B-B5CA-F469C93FA555}"/>
                </a:ext>
              </a:extLst>
            </p:cNvPr>
            <p:cNvSpPr/>
            <p:nvPr/>
          </p:nvSpPr>
          <p:spPr>
            <a:xfrm>
              <a:off x="2297660" y="4140835"/>
              <a:ext cx="1364224" cy="311369"/>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BB0AE78-31B3-764D-BE38-E077A275BC22}"/>
                </a:ext>
              </a:extLst>
            </p:cNvPr>
            <p:cNvSpPr/>
            <p:nvPr/>
          </p:nvSpPr>
          <p:spPr>
            <a:xfrm>
              <a:off x="2382210"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596BDFA-64B6-B741-83B7-C9950435E929}"/>
                </a:ext>
              </a:extLst>
            </p:cNvPr>
            <p:cNvSpPr/>
            <p:nvPr/>
          </p:nvSpPr>
          <p:spPr>
            <a:xfrm>
              <a:off x="2628469"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AFC9367-76B1-2945-A00F-EEA8EBA23EAB}"/>
                </a:ext>
              </a:extLst>
            </p:cNvPr>
            <p:cNvSpPr/>
            <p:nvPr/>
          </p:nvSpPr>
          <p:spPr>
            <a:xfrm>
              <a:off x="2874728"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03B464F-657F-0146-A853-662EE984BBA9}"/>
                </a:ext>
              </a:extLst>
            </p:cNvPr>
            <p:cNvSpPr/>
            <p:nvPr/>
          </p:nvSpPr>
          <p:spPr>
            <a:xfrm>
              <a:off x="3126597"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0E3D007-9257-A947-B183-E95CA14A0B6C}"/>
                </a:ext>
              </a:extLst>
            </p:cNvPr>
            <p:cNvSpPr/>
            <p:nvPr/>
          </p:nvSpPr>
          <p:spPr>
            <a:xfrm>
              <a:off x="3384593" y="4196386"/>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6D62B6C3-4EB8-A848-9613-747B768EB1A7}"/>
              </a:ext>
            </a:extLst>
          </p:cNvPr>
          <p:cNvSpPr/>
          <p:nvPr/>
        </p:nvSpPr>
        <p:spPr>
          <a:xfrm>
            <a:off x="5376669" y="4010180"/>
            <a:ext cx="599844" cy="369332"/>
          </a:xfrm>
          <a:prstGeom prst="rect">
            <a:avLst/>
          </a:prstGeom>
        </p:spPr>
        <p:txBody>
          <a:bodyPr wrap="none">
            <a:spAutoFit/>
          </a:bodyPr>
          <a:lstStyle/>
          <a:p>
            <a:r>
              <a:rPr lang="en-US" b="1" dirty="0">
                <a:latin typeface="Avenir Light" panose="020B0402020203020204" pitchFamily="34" charset="77"/>
              </a:rPr>
              <a:t>bias</a:t>
            </a:r>
            <a:endParaRPr lang="en-US" b="1" dirty="0"/>
          </a:p>
        </p:txBody>
      </p:sp>
      <p:sp>
        <p:nvSpPr>
          <p:cNvPr id="57" name="Rectangle 56">
            <a:extLst>
              <a:ext uri="{FF2B5EF4-FFF2-40B4-BE49-F238E27FC236}">
                <a16:creationId xmlns:a16="http://schemas.microsoft.com/office/drawing/2014/main" id="{58B6B39D-A783-F542-BB19-7798F46F641C}"/>
              </a:ext>
            </a:extLst>
          </p:cNvPr>
          <p:cNvSpPr/>
          <p:nvPr/>
        </p:nvSpPr>
        <p:spPr>
          <a:xfrm>
            <a:off x="6749147" y="3996946"/>
            <a:ext cx="1251305" cy="369332"/>
          </a:xfrm>
          <a:prstGeom prst="rect">
            <a:avLst/>
          </a:prstGeom>
        </p:spPr>
        <p:txBody>
          <a:bodyPr wrap="none">
            <a:spAutoFit/>
          </a:bodyPr>
          <a:lstStyle/>
          <a:p>
            <a:r>
              <a:rPr lang="en-US" b="1" dirty="0">
                <a:latin typeface="Avenir Light" panose="020B0402020203020204" pitchFamily="34" charset="77"/>
              </a:rPr>
              <a:t>raw scores</a:t>
            </a:r>
            <a:endParaRPr lang="en-US" b="1" dirty="0"/>
          </a:p>
        </p:txBody>
      </p:sp>
      <p:grpSp>
        <p:nvGrpSpPr>
          <p:cNvPr id="61" name="Group 60">
            <a:extLst>
              <a:ext uri="{FF2B5EF4-FFF2-40B4-BE49-F238E27FC236}">
                <a16:creationId xmlns:a16="http://schemas.microsoft.com/office/drawing/2014/main" id="{7BA79C79-5CE6-F34A-8AD7-5D692F557F35}"/>
              </a:ext>
            </a:extLst>
          </p:cNvPr>
          <p:cNvGrpSpPr/>
          <p:nvPr/>
        </p:nvGrpSpPr>
        <p:grpSpPr>
          <a:xfrm rot="16200000">
            <a:off x="9222021" y="3067515"/>
            <a:ext cx="1364224" cy="311369"/>
            <a:chOff x="2297660" y="4140835"/>
            <a:chExt cx="1364224" cy="311369"/>
          </a:xfrm>
        </p:grpSpPr>
        <p:sp>
          <p:nvSpPr>
            <p:cNvPr id="62" name="Rounded Rectangle 61">
              <a:extLst>
                <a:ext uri="{FF2B5EF4-FFF2-40B4-BE49-F238E27FC236}">
                  <a16:creationId xmlns:a16="http://schemas.microsoft.com/office/drawing/2014/main" id="{D7D00108-864F-5B41-94D6-CFFF05093D39}"/>
                </a:ext>
              </a:extLst>
            </p:cNvPr>
            <p:cNvSpPr/>
            <p:nvPr/>
          </p:nvSpPr>
          <p:spPr>
            <a:xfrm>
              <a:off x="2297660" y="4140835"/>
              <a:ext cx="1364224" cy="311369"/>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9F7C7AA-AA69-D44B-B0AC-93DDD0B9FC1D}"/>
                </a:ext>
              </a:extLst>
            </p:cNvPr>
            <p:cNvSpPr/>
            <p:nvPr/>
          </p:nvSpPr>
          <p:spPr>
            <a:xfrm>
              <a:off x="2382210"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F30AD3C-1533-D54C-BFAB-D07A1048AF46}"/>
                </a:ext>
              </a:extLst>
            </p:cNvPr>
            <p:cNvSpPr/>
            <p:nvPr/>
          </p:nvSpPr>
          <p:spPr>
            <a:xfrm>
              <a:off x="2628469"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A0DACCD-C757-D246-90C0-2BE2CF026777}"/>
                </a:ext>
              </a:extLst>
            </p:cNvPr>
            <p:cNvSpPr/>
            <p:nvPr/>
          </p:nvSpPr>
          <p:spPr>
            <a:xfrm>
              <a:off x="2874728"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5C4DDFF-28A7-8747-AAA4-41F14F6D3A09}"/>
                </a:ext>
              </a:extLst>
            </p:cNvPr>
            <p:cNvSpPr/>
            <p:nvPr/>
          </p:nvSpPr>
          <p:spPr>
            <a:xfrm>
              <a:off x="3126597"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6570744-5B51-6740-BF96-44E024DA681C}"/>
                </a:ext>
              </a:extLst>
            </p:cNvPr>
            <p:cNvSpPr/>
            <p:nvPr/>
          </p:nvSpPr>
          <p:spPr>
            <a:xfrm>
              <a:off x="3384593" y="4196386"/>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EA4A563E-456A-DF4B-B789-1281042A541A}"/>
              </a:ext>
            </a:extLst>
          </p:cNvPr>
          <p:cNvSpPr/>
          <p:nvPr/>
        </p:nvSpPr>
        <p:spPr>
          <a:xfrm>
            <a:off x="9172789" y="4034957"/>
            <a:ext cx="1351332" cy="369332"/>
          </a:xfrm>
          <a:prstGeom prst="rect">
            <a:avLst/>
          </a:prstGeom>
        </p:spPr>
        <p:txBody>
          <a:bodyPr wrap="none">
            <a:spAutoFit/>
          </a:bodyPr>
          <a:lstStyle/>
          <a:p>
            <a:r>
              <a:rPr lang="en-US" b="1" dirty="0">
                <a:latin typeface="Avenir Light" panose="020B0402020203020204" pitchFamily="34" charset="77"/>
              </a:rPr>
              <a:t>word probs</a:t>
            </a:r>
            <a:endParaRPr lang="en-US" b="1" dirty="0"/>
          </a:p>
        </p:txBody>
      </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1D1B894D-B5A1-7348-BD4D-FCD7426314DD}"/>
                  </a:ext>
                </a:extLst>
              </p:cNvPr>
              <p:cNvSpPr txBox="1">
                <a:spLocks/>
              </p:cNvSpPr>
              <p:nvPr/>
            </p:nvSpPr>
            <p:spPr>
              <a:xfrm>
                <a:off x="3095098" y="4506212"/>
                <a:ext cx="2281571" cy="446115"/>
              </a:xfrm>
              <a:prstGeom prst="rect">
                <a:avLst/>
              </a:prstGeom>
              <a:solidFill>
                <a:schemeClr val="bg1"/>
              </a:solidFill>
              <a:ln w="25400">
                <a:solidFill>
                  <a:schemeClr val="tx1">
                    <a:lumMod val="65000"/>
                    <a:lumOff val="35000"/>
                  </a:schemeClr>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Avenir Light" panose="020B0402020203020204" pitchFamily="34" charset="77"/>
                  </a:rPr>
                  <a:t>Lookup table</a:t>
                </a:r>
                <a:r>
                  <a:rPr lang="en-US" sz="1800" baseline="-25000" dirty="0">
                    <a:solidFill>
                      <a:srgbClr val="C00000"/>
                    </a:solidFill>
                    <a:latin typeface="Avenir Light" panose="020B0402020203020204" pitchFamily="34" charset="77"/>
                  </a:rPr>
                  <a:t>i-1</a:t>
                </a:r>
                <a:r>
                  <a:rPr lang="en-US" sz="1800" dirty="0">
                    <a:latin typeface="Avenir Light" panose="020B0402020203020204" pitchFamily="34" charset="77"/>
                  </a:rPr>
                  <a:t>(</a:t>
                </a:r>
                <a14:m>
                  <m:oMath xmlns:m="http://schemas.openxmlformats.org/officeDocument/2006/math">
                    <m:sSub>
                      <m:sSubPr>
                        <m:ctrlPr>
                          <a:rPr lang="en-US" sz="1800" b="0" i="1" dirty="0" smtClean="0">
                            <a:solidFill>
                              <a:srgbClr val="C00000"/>
                            </a:solidFill>
                            <a:latin typeface="Cambria Math" panose="02040503050406030204" pitchFamily="18" charset="0"/>
                          </a:rPr>
                        </m:ctrlPr>
                      </m:sSubPr>
                      <m:e>
                        <m:r>
                          <a:rPr lang="en-US" sz="1800" i="1" dirty="0">
                            <a:solidFill>
                              <a:srgbClr val="C00000"/>
                            </a:solidFill>
                            <a:latin typeface="Cambria Math" panose="02040503050406030204" pitchFamily="18" charset="0"/>
                          </a:rPr>
                          <m:t>𝑤</m:t>
                        </m:r>
                      </m:e>
                      <m:sub>
                        <m:r>
                          <a:rPr lang="en-US" sz="1800" b="0" i="1" dirty="0" smtClean="0">
                            <a:solidFill>
                              <a:srgbClr val="C00000"/>
                            </a:solidFill>
                            <a:latin typeface="Cambria Math" panose="02040503050406030204" pitchFamily="18" charset="0"/>
                          </a:rPr>
                          <m:t>𝑖</m:t>
                        </m:r>
                        <m:r>
                          <a:rPr lang="en-US" sz="1800" b="0" i="1" dirty="0" smtClean="0">
                            <a:solidFill>
                              <a:srgbClr val="C00000"/>
                            </a:solidFill>
                            <a:latin typeface="Cambria Math" panose="02040503050406030204" pitchFamily="18" charset="0"/>
                          </a:rPr>
                          <m:t>−1</m:t>
                        </m:r>
                      </m:sub>
                    </m:sSub>
                  </m:oMath>
                </a14:m>
                <a:r>
                  <a:rPr lang="en-US" sz="1800" dirty="0">
                    <a:latin typeface="Avenir Light" panose="020B0402020203020204" pitchFamily="34" charset="77"/>
                  </a:rPr>
                  <a:t>) </a:t>
                </a:r>
                <a:endParaRPr lang="en-US" sz="1800" u="sng" dirty="0">
                  <a:latin typeface="Avenir Light" panose="020B0402020203020204" pitchFamily="34" charset="77"/>
                </a:endParaRPr>
              </a:p>
            </p:txBody>
          </p:sp>
        </mc:Choice>
        <mc:Fallback xmlns="">
          <p:sp>
            <p:nvSpPr>
              <p:cNvPr id="31" name="Content Placeholder 2">
                <a:extLst>
                  <a:ext uri="{FF2B5EF4-FFF2-40B4-BE49-F238E27FC236}">
                    <a16:creationId xmlns:a16="http://schemas.microsoft.com/office/drawing/2014/main" id="{1D1B894D-B5A1-7348-BD4D-FCD7426314DD}"/>
                  </a:ext>
                </a:extLst>
              </p:cNvPr>
              <p:cNvSpPr txBox="1">
                <a:spLocks noRot="1" noChangeAspect="1" noMove="1" noResize="1" noEditPoints="1" noAdjustHandles="1" noChangeArrowheads="1" noChangeShapeType="1" noTextEdit="1"/>
              </p:cNvSpPr>
              <p:nvPr/>
            </p:nvSpPr>
            <p:spPr>
              <a:xfrm>
                <a:off x="3095098" y="4506212"/>
                <a:ext cx="2281571" cy="446115"/>
              </a:xfrm>
              <a:prstGeom prst="rect">
                <a:avLst/>
              </a:prstGeom>
              <a:blipFill>
                <a:blip r:embed="rId3"/>
                <a:stretch>
                  <a:fillRect l="-1639" r="-3279" b="-13158"/>
                </a:stretch>
              </a:blipFill>
              <a:ln w="25400">
                <a:solidFill>
                  <a:schemeClr val="tx1">
                    <a:lumMod val="65000"/>
                    <a:lumOff val="3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8841680D-DEB2-0F4C-9DCB-9C437CAA255B}"/>
                  </a:ext>
                </a:extLst>
              </p:cNvPr>
              <p:cNvSpPr txBox="1">
                <a:spLocks/>
              </p:cNvSpPr>
              <p:nvPr/>
            </p:nvSpPr>
            <p:spPr>
              <a:xfrm>
                <a:off x="554851" y="4518298"/>
                <a:ext cx="2281571" cy="446115"/>
              </a:xfrm>
              <a:prstGeom prst="rect">
                <a:avLst/>
              </a:prstGeom>
              <a:solidFill>
                <a:schemeClr val="bg1"/>
              </a:solidFill>
              <a:ln w="25400">
                <a:solidFill>
                  <a:schemeClr val="tx1">
                    <a:lumMod val="65000"/>
                    <a:lumOff val="35000"/>
                  </a:schemeClr>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Avenir Light" panose="020B0402020203020204" pitchFamily="34" charset="77"/>
                  </a:rPr>
                  <a:t>Lookup table</a:t>
                </a:r>
                <a:r>
                  <a:rPr lang="en-US" sz="1800" baseline="-25000" dirty="0">
                    <a:solidFill>
                      <a:srgbClr val="C00000"/>
                    </a:solidFill>
                    <a:latin typeface="Avenir Light" panose="020B0402020203020204" pitchFamily="34" charset="77"/>
                  </a:rPr>
                  <a:t>i-2</a:t>
                </a:r>
                <a:r>
                  <a:rPr lang="en-US" sz="1800" dirty="0">
                    <a:latin typeface="Avenir Light" panose="020B0402020203020204" pitchFamily="34" charset="77"/>
                  </a:rPr>
                  <a:t>(</a:t>
                </a:r>
                <a14:m>
                  <m:oMath xmlns:m="http://schemas.openxmlformats.org/officeDocument/2006/math">
                    <m:sSub>
                      <m:sSubPr>
                        <m:ctrlPr>
                          <a:rPr lang="en-US" sz="1800" b="0" i="1" dirty="0" smtClean="0">
                            <a:solidFill>
                              <a:srgbClr val="C00000"/>
                            </a:solidFill>
                            <a:latin typeface="Cambria Math" panose="02040503050406030204" pitchFamily="18" charset="0"/>
                          </a:rPr>
                        </m:ctrlPr>
                      </m:sSubPr>
                      <m:e>
                        <m:r>
                          <a:rPr lang="en-US" sz="1800" i="1" dirty="0">
                            <a:solidFill>
                              <a:srgbClr val="C00000"/>
                            </a:solidFill>
                            <a:latin typeface="Cambria Math" panose="02040503050406030204" pitchFamily="18" charset="0"/>
                          </a:rPr>
                          <m:t>𝑤</m:t>
                        </m:r>
                      </m:e>
                      <m:sub>
                        <m:r>
                          <a:rPr lang="en-US" sz="1800" b="0" i="1" dirty="0" smtClean="0">
                            <a:solidFill>
                              <a:srgbClr val="C00000"/>
                            </a:solidFill>
                            <a:latin typeface="Cambria Math" panose="02040503050406030204" pitchFamily="18" charset="0"/>
                          </a:rPr>
                          <m:t>𝑖</m:t>
                        </m:r>
                        <m:r>
                          <a:rPr lang="en-US" sz="1800" b="0" i="1" dirty="0" smtClean="0">
                            <a:solidFill>
                              <a:srgbClr val="C00000"/>
                            </a:solidFill>
                            <a:latin typeface="Cambria Math" panose="02040503050406030204" pitchFamily="18" charset="0"/>
                          </a:rPr>
                          <m:t>−2</m:t>
                        </m:r>
                      </m:sub>
                    </m:sSub>
                  </m:oMath>
                </a14:m>
                <a:r>
                  <a:rPr lang="en-US" sz="1800" dirty="0">
                    <a:latin typeface="Avenir Light" panose="020B0402020203020204" pitchFamily="34" charset="77"/>
                  </a:rPr>
                  <a:t>) </a:t>
                </a:r>
                <a:endParaRPr lang="en-US" sz="1800" u="sng"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8841680D-DEB2-0F4C-9DCB-9C437CAA255B}"/>
                  </a:ext>
                </a:extLst>
              </p:cNvPr>
              <p:cNvSpPr txBox="1">
                <a:spLocks noRot="1" noChangeAspect="1" noMove="1" noResize="1" noEditPoints="1" noAdjustHandles="1" noChangeArrowheads="1" noChangeShapeType="1" noTextEdit="1"/>
              </p:cNvSpPr>
              <p:nvPr/>
            </p:nvSpPr>
            <p:spPr>
              <a:xfrm>
                <a:off x="554851" y="4518298"/>
                <a:ext cx="2281571" cy="446115"/>
              </a:xfrm>
              <a:prstGeom prst="rect">
                <a:avLst/>
              </a:prstGeom>
              <a:blipFill>
                <a:blip r:embed="rId4"/>
                <a:stretch>
                  <a:fillRect l="-1639" r="-3279" b="-13158"/>
                </a:stretch>
              </a:blipFill>
              <a:ln w="25400">
                <a:solidFill>
                  <a:schemeClr val="tx1">
                    <a:lumMod val="65000"/>
                    <a:lumOff val="35000"/>
                  </a:schemeClr>
                </a:solidFill>
              </a:ln>
            </p:spPr>
            <p:txBody>
              <a:bodyPr/>
              <a:lstStyle/>
              <a:p>
                <a:r>
                  <a:rPr lang="en-US">
                    <a:noFill/>
                  </a:rPr>
                  <a:t> </a:t>
                </a:r>
              </a:p>
            </p:txBody>
          </p:sp>
        </mc:Fallback>
      </mc:AlternateContent>
      <p:sp>
        <p:nvSpPr>
          <p:cNvPr id="71" name="Rectangle 70">
            <a:extLst>
              <a:ext uri="{FF2B5EF4-FFF2-40B4-BE49-F238E27FC236}">
                <a16:creationId xmlns:a16="http://schemas.microsoft.com/office/drawing/2014/main" id="{9F3F32A9-273C-1443-9DC9-4521642A80DD}"/>
              </a:ext>
            </a:extLst>
          </p:cNvPr>
          <p:cNvSpPr/>
          <p:nvPr/>
        </p:nvSpPr>
        <p:spPr>
          <a:xfrm>
            <a:off x="10147146" y="2471002"/>
            <a:ext cx="978658" cy="1569660"/>
          </a:xfrm>
          <a:prstGeom prst="rect">
            <a:avLst/>
          </a:prstGeom>
        </p:spPr>
        <p:txBody>
          <a:bodyPr wrap="square">
            <a:spAutoFit/>
          </a:bodyPr>
          <a:lstStyle/>
          <a:p>
            <a:r>
              <a:rPr lang="en-US" sz="1600" dirty="0">
                <a:solidFill>
                  <a:srgbClr val="C00000"/>
                </a:solidFill>
                <a:latin typeface="Avenir Light" panose="020B0402020203020204" pitchFamily="34" charset="77"/>
              </a:rPr>
              <a:t>quiz</a:t>
            </a:r>
          </a:p>
          <a:p>
            <a:r>
              <a:rPr lang="en-US" sz="1600" dirty="0">
                <a:solidFill>
                  <a:srgbClr val="C00000"/>
                </a:solidFill>
                <a:latin typeface="Avenir Light" panose="020B0402020203020204" pitchFamily="34" charset="77"/>
              </a:rPr>
              <a:t>ball</a:t>
            </a:r>
          </a:p>
          <a:p>
            <a:r>
              <a:rPr lang="en-US" sz="1600" dirty="0">
                <a:solidFill>
                  <a:srgbClr val="C00000"/>
                </a:solidFill>
                <a:latin typeface="Avenir Light" panose="020B0402020203020204" pitchFamily="34" charset="77"/>
              </a:rPr>
              <a:t>car</a:t>
            </a:r>
          </a:p>
          <a:p>
            <a:r>
              <a:rPr lang="en-US" sz="1600" dirty="0">
                <a:solidFill>
                  <a:srgbClr val="C00000"/>
                </a:solidFill>
                <a:latin typeface="Avenir Light" panose="020B0402020203020204" pitchFamily="34" charset="77"/>
              </a:rPr>
              <a:t>kidney</a:t>
            </a:r>
          </a:p>
          <a:p>
            <a:r>
              <a:rPr lang="en-US" sz="1600" dirty="0">
                <a:solidFill>
                  <a:srgbClr val="C00000"/>
                </a:solidFill>
              </a:rPr>
              <a:t>..</a:t>
            </a:r>
          </a:p>
          <a:p>
            <a:r>
              <a:rPr lang="en-US" sz="1600" dirty="0">
                <a:solidFill>
                  <a:srgbClr val="C00000"/>
                </a:solidFill>
              </a:rPr>
              <a:t>..</a:t>
            </a:r>
          </a:p>
        </p:txBody>
      </p:sp>
      <p:sp>
        <p:nvSpPr>
          <p:cNvPr id="148" name="Rectangle 147">
            <a:extLst>
              <a:ext uri="{FF2B5EF4-FFF2-40B4-BE49-F238E27FC236}">
                <a16:creationId xmlns:a16="http://schemas.microsoft.com/office/drawing/2014/main" id="{CF8BF920-2E72-4D44-B2DF-29A8EC64B183}"/>
              </a:ext>
            </a:extLst>
          </p:cNvPr>
          <p:cNvSpPr/>
          <p:nvPr/>
        </p:nvSpPr>
        <p:spPr>
          <a:xfrm>
            <a:off x="5215684" y="1939263"/>
            <a:ext cx="6059850" cy="240557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9B3B6E9-4C4D-004E-BD66-D4E691EDD83C}"/>
                  </a:ext>
                </a:extLst>
              </p:cNvPr>
              <p:cNvSpPr txBox="1">
                <a:spLocks/>
              </p:cNvSpPr>
              <p:nvPr/>
            </p:nvSpPr>
            <p:spPr>
              <a:xfrm>
                <a:off x="5864029" y="802002"/>
                <a:ext cx="609602" cy="510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9" name="Content Placeholder 2">
                <a:extLst>
                  <a:ext uri="{FF2B5EF4-FFF2-40B4-BE49-F238E27FC236}">
                    <a16:creationId xmlns:a16="http://schemas.microsoft.com/office/drawing/2014/main" id="{29B3B6E9-4C4D-004E-BD66-D4E691EDD83C}"/>
                  </a:ext>
                </a:extLst>
              </p:cNvPr>
              <p:cNvSpPr txBox="1">
                <a:spLocks noRot="1" noChangeAspect="1" noMove="1" noResize="1" noEditPoints="1" noAdjustHandles="1" noChangeArrowheads="1" noChangeShapeType="1" noTextEdit="1"/>
              </p:cNvSpPr>
              <p:nvPr/>
            </p:nvSpPr>
            <p:spPr>
              <a:xfrm>
                <a:off x="5864029" y="802002"/>
                <a:ext cx="609602" cy="510419"/>
              </a:xfrm>
              <a:prstGeom prst="rect">
                <a:avLst/>
              </a:prstGeom>
              <a:blipFill>
                <a:blip r:embed="rId5"/>
                <a:stretch>
                  <a:fillRect r="-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E8D78217-94B4-1C43-9F3C-8D879C54B17A}"/>
                  </a:ext>
                </a:extLst>
              </p:cNvPr>
              <p:cNvSpPr txBox="1">
                <a:spLocks/>
              </p:cNvSpPr>
              <p:nvPr/>
            </p:nvSpPr>
            <p:spPr>
              <a:xfrm>
                <a:off x="6735152" y="81603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E8D78217-94B4-1C43-9F3C-8D879C54B17A}"/>
                  </a:ext>
                </a:extLst>
              </p:cNvPr>
              <p:cNvSpPr txBox="1">
                <a:spLocks noRot="1" noChangeAspect="1" noMove="1" noResize="1" noEditPoints="1" noAdjustHandles="1" noChangeArrowheads="1" noChangeShapeType="1" noTextEdit="1"/>
              </p:cNvSpPr>
              <p:nvPr/>
            </p:nvSpPr>
            <p:spPr>
              <a:xfrm>
                <a:off x="6735152" y="816038"/>
                <a:ext cx="609602" cy="469672"/>
              </a:xfrm>
              <a:prstGeom prst="rect">
                <a:avLst/>
              </a:prstGeom>
              <a:blipFill>
                <a:blip r:embed="rId6"/>
                <a:stretch>
                  <a:fillRect r="-22449"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049AC0-7DCB-A647-908D-B7C8E63FD74B}"/>
                  </a:ext>
                </a:extLst>
              </p:cNvPr>
              <p:cNvSpPr txBox="1">
                <a:spLocks/>
              </p:cNvSpPr>
              <p:nvPr/>
            </p:nvSpPr>
            <p:spPr>
              <a:xfrm>
                <a:off x="7556564" y="80200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2" name="Content Placeholder 2">
                <a:extLst>
                  <a:ext uri="{FF2B5EF4-FFF2-40B4-BE49-F238E27FC236}">
                    <a16:creationId xmlns:a16="http://schemas.microsoft.com/office/drawing/2014/main" id="{51049AC0-7DCB-A647-908D-B7C8E63FD74B}"/>
                  </a:ext>
                </a:extLst>
              </p:cNvPr>
              <p:cNvSpPr txBox="1">
                <a:spLocks noRot="1" noChangeAspect="1" noMove="1" noResize="1" noEditPoints="1" noAdjustHandles="1" noChangeArrowheads="1" noChangeShapeType="1" noTextEdit="1"/>
              </p:cNvSpPr>
              <p:nvPr/>
            </p:nvSpPr>
            <p:spPr>
              <a:xfrm>
                <a:off x="7556564" y="802002"/>
                <a:ext cx="609602" cy="469672"/>
              </a:xfrm>
              <a:prstGeom prst="rect">
                <a:avLst/>
              </a:prstGeom>
              <a:blipFill>
                <a:blip r:embed="rId7"/>
                <a:stretch>
                  <a:fillRect b="-7895"/>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00151088-A15D-A24B-8F5E-CAFF159F8345}"/>
              </a:ext>
            </a:extLst>
          </p:cNvPr>
          <p:cNvSpPr/>
          <p:nvPr/>
        </p:nvSpPr>
        <p:spPr>
          <a:xfrm>
            <a:off x="1767081" y="1992581"/>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44" name="Rectangle 43">
            <a:extLst>
              <a:ext uri="{FF2B5EF4-FFF2-40B4-BE49-F238E27FC236}">
                <a16:creationId xmlns:a16="http://schemas.microsoft.com/office/drawing/2014/main" id="{5AA6D1AA-FAA0-DF47-8AD7-68C04F025096}"/>
              </a:ext>
            </a:extLst>
          </p:cNvPr>
          <p:cNvSpPr/>
          <p:nvPr/>
        </p:nvSpPr>
        <p:spPr>
          <a:xfrm>
            <a:off x="2628730" y="2892749"/>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45" name="Rectangle 44">
            <a:extLst>
              <a:ext uri="{FF2B5EF4-FFF2-40B4-BE49-F238E27FC236}">
                <a16:creationId xmlns:a16="http://schemas.microsoft.com/office/drawing/2014/main" id="{A8C796A5-587B-3244-838C-AA890418B1BD}"/>
              </a:ext>
            </a:extLst>
          </p:cNvPr>
          <p:cNvSpPr/>
          <p:nvPr/>
        </p:nvSpPr>
        <p:spPr>
          <a:xfrm>
            <a:off x="4392185" y="2900459"/>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46" name="Rectangle 45">
            <a:extLst>
              <a:ext uri="{FF2B5EF4-FFF2-40B4-BE49-F238E27FC236}">
                <a16:creationId xmlns:a16="http://schemas.microsoft.com/office/drawing/2014/main" id="{AEDB5B03-101B-4240-B74A-63EF48F3A337}"/>
              </a:ext>
            </a:extLst>
          </p:cNvPr>
          <p:cNvSpPr/>
          <p:nvPr/>
        </p:nvSpPr>
        <p:spPr>
          <a:xfrm>
            <a:off x="6305792" y="2892749"/>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54" name="Rectangle 53">
            <a:extLst>
              <a:ext uri="{FF2B5EF4-FFF2-40B4-BE49-F238E27FC236}">
                <a16:creationId xmlns:a16="http://schemas.microsoft.com/office/drawing/2014/main" id="{6CAB9BF9-2C10-0C44-B850-18C242718DFB}"/>
              </a:ext>
            </a:extLst>
          </p:cNvPr>
          <p:cNvSpPr/>
          <p:nvPr/>
        </p:nvSpPr>
        <p:spPr>
          <a:xfrm>
            <a:off x="3164070" y="1979256"/>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55" name="Rectangle 54">
            <a:extLst>
              <a:ext uri="{FF2B5EF4-FFF2-40B4-BE49-F238E27FC236}">
                <a16:creationId xmlns:a16="http://schemas.microsoft.com/office/drawing/2014/main" id="{0C26ECBD-7989-8A47-A3A2-DA324E314029}"/>
              </a:ext>
            </a:extLst>
          </p:cNvPr>
          <p:cNvSpPr/>
          <p:nvPr/>
        </p:nvSpPr>
        <p:spPr>
          <a:xfrm>
            <a:off x="5307740" y="1992490"/>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56" name="Rectangle 55">
            <a:extLst>
              <a:ext uri="{FF2B5EF4-FFF2-40B4-BE49-F238E27FC236}">
                <a16:creationId xmlns:a16="http://schemas.microsoft.com/office/drawing/2014/main" id="{D66D15A2-B8A3-904C-9D91-83513454C2BD}"/>
              </a:ext>
            </a:extLst>
          </p:cNvPr>
          <p:cNvSpPr/>
          <p:nvPr/>
        </p:nvSpPr>
        <p:spPr>
          <a:xfrm>
            <a:off x="7005949" y="1979255"/>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58" name="Rectangle 57">
            <a:extLst>
              <a:ext uri="{FF2B5EF4-FFF2-40B4-BE49-F238E27FC236}">
                <a16:creationId xmlns:a16="http://schemas.microsoft.com/office/drawing/2014/main" id="{DCD8D718-31B5-5C49-B8C9-A877E040C81E}"/>
              </a:ext>
            </a:extLst>
          </p:cNvPr>
          <p:cNvSpPr/>
          <p:nvPr/>
        </p:nvSpPr>
        <p:spPr>
          <a:xfrm>
            <a:off x="8298468" y="2958913"/>
            <a:ext cx="994183" cy="369332"/>
          </a:xfrm>
          <a:prstGeom prst="rect">
            <a:avLst/>
          </a:prstGeom>
          <a:solidFill>
            <a:schemeClr val="accent5">
              <a:lumMod val="50000"/>
            </a:schemeClr>
          </a:solidFill>
        </p:spPr>
        <p:txBody>
          <a:bodyPr wrap="none">
            <a:spAutoFit/>
          </a:bodyPr>
          <a:lstStyle/>
          <a:p>
            <a:pPr algn="ctr"/>
            <a:r>
              <a:rPr lang="en-US" b="1" dirty="0" err="1">
                <a:solidFill>
                  <a:schemeClr val="bg1"/>
                </a:solidFill>
                <a:latin typeface="Avenir Light" panose="020B0402020203020204" pitchFamily="34" charset="77"/>
              </a:rPr>
              <a:t>softmax</a:t>
            </a:r>
            <a:endParaRPr lang="en-US" b="1" dirty="0">
              <a:solidFill>
                <a:schemeClr val="bg1"/>
              </a:solidFill>
            </a:endParaRPr>
          </a:p>
        </p:txBody>
      </p:sp>
      <p:sp>
        <p:nvSpPr>
          <p:cNvPr id="59" name="Right Arrow 58">
            <a:extLst>
              <a:ext uri="{FF2B5EF4-FFF2-40B4-BE49-F238E27FC236}">
                <a16:creationId xmlns:a16="http://schemas.microsoft.com/office/drawing/2014/main" id="{E3CAF6EA-2BAA-5B45-8502-0FE01C261653}"/>
              </a:ext>
            </a:extLst>
          </p:cNvPr>
          <p:cNvSpPr/>
          <p:nvPr/>
        </p:nvSpPr>
        <p:spPr>
          <a:xfrm>
            <a:off x="7683016" y="2996814"/>
            <a:ext cx="488295" cy="323155"/>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24D3E62-CAB6-4A40-972E-98C1B769E212}"/>
              </a:ext>
            </a:extLst>
          </p:cNvPr>
          <p:cNvSpPr/>
          <p:nvPr/>
        </p:nvSpPr>
        <p:spPr>
          <a:xfrm>
            <a:off x="9259950" y="2892749"/>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68" name="Rectangle 67">
            <a:extLst>
              <a:ext uri="{FF2B5EF4-FFF2-40B4-BE49-F238E27FC236}">
                <a16:creationId xmlns:a16="http://schemas.microsoft.com/office/drawing/2014/main" id="{C21D8A74-5E76-8642-AFFD-1783605F07F8}"/>
              </a:ext>
            </a:extLst>
          </p:cNvPr>
          <p:cNvSpPr/>
          <p:nvPr/>
        </p:nvSpPr>
        <p:spPr>
          <a:xfrm>
            <a:off x="9554202" y="1992047"/>
            <a:ext cx="737702" cy="461665"/>
          </a:xfrm>
          <a:prstGeom prst="rect">
            <a:avLst/>
          </a:prstGeom>
        </p:spPr>
        <p:txBody>
          <a:bodyPr wrap="none">
            <a:spAutoFit/>
          </a:bodyPr>
          <a:lstStyle/>
          <a:p>
            <a:r>
              <a:rPr lang="en-US" sz="2400" dirty="0">
                <a:solidFill>
                  <a:srgbClr val="7030A0"/>
                </a:solidFill>
                <a:latin typeface="Courier" pitchFamily="2" charset="0"/>
              </a:rPr>
              <a:t>Vx1</a:t>
            </a:r>
          </a:p>
        </p:txBody>
      </p: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4D5BD4A8-5D1F-5C40-8F9E-E86B1B4639DF}"/>
                  </a:ext>
                </a:extLst>
              </p:cNvPr>
              <p:cNvSpPr txBox="1">
                <a:spLocks/>
              </p:cNvSpPr>
              <p:nvPr/>
            </p:nvSpPr>
            <p:spPr>
              <a:xfrm>
                <a:off x="5864029" y="802002"/>
                <a:ext cx="609602" cy="510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72" name="Content Placeholder 2">
                <a:extLst>
                  <a:ext uri="{FF2B5EF4-FFF2-40B4-BE49-F238E27FC236}">
                    <a16:creationId xmlns:a16="http://schemas.microsoft.com/office/drawing/2014/main" id="{4D5BD4A8-5D1F-5C40-8F9E-E86B1B4639DF}"/>
                  </a:ext>
                </a:extLst>
              </p:cNvPr>
              <p:cNvSpPr txBox="1">
                <a:spLocks noRot="1" noChangeAspect="1" noMove="1" noResize="1" noEditPoints="1" noAdjustHandles="1" noChangeArrowheads="1" noChangeShapeType="1" noTextEdit="1"/>
              </p:cNvSpPr>
              <p:nvPr/>
            </p:nvSpPr>
            <p:spPr>
              <a:xfrm>
                <a:off x="5864029" y="802002"/>
                <a:ext cx="609602" cy="510419"/>
              </a:xfrm>
              <a:prstGeom prst="rect">
                <a:avLst/>
              </a:prstGeom>
              <a:blipFill>
                <a:blip r:embed="rId5"/>
                <a:stretch>
                  <a:fillRect r="-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3F426CFC-3F5F-DC4E-944E-D1351BE2A0ED}"/>
                  </a:ext>
                </a:extLst>
              </p:cNvPr>
              <p:cNvSpPr txBox="1">
                <a:spLocks/>
              </p:cNvSpPr>
              <p:nvPr/>
            </p:nvSpPr>
            <p:spPr>
              <a:xfrm>
                <a:off x="6735152" y="81603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3F426CFC-3F5F-DC4E-944E-D1351BE2A0ED}"/>
                  </a:ext>
                </a:extLst>
              </p:cNvPr>
              <p:cNvSpPr txBox="1">
                <a:spLocks noRot="1" noChangeAspect="1" noMove="1" noResize="1" noEditPoints="1" noAdjustHandles="1" noChangeArrowheads="1" noChangeShapeType="1" noTextEdit="1"/>
              </p:cNvSpPr>
              <p:nvPr/>
            </p:nvSpPr>
            <p:spPr>
              <a:xfrm>
                <a:off x="6735152" y="816038"/>
                <a:ext cx="609602" cy="469672"/>
              </a:xfrm>
              <a:prstGeom prst="rect">
                <a:avLst/>
              </a:prstGeom>
              <a:blipFill>
                <a:blip r:embed="rId6"/>
                <a:stretch>
                  <a:fillRect r="-22449"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57E2B2D2-CD09-4843-BAC4-5135E83DC8F9}"/>
                  </a:ext>
                </a:extLst>
              </p:cNvPr>
              <p:cNvSpPr txBox="1">
                <a:spLocks/>
              </p:cNvSpPr>
              <p:nvPr/>
            </p:nvSpPr>
            <p:spPr>
              <a:xfrm>
                <a:off x="7556564" y="80200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57E2B2D2-CD09-4843-BAC4-5135E83DC8F9}"/>
                  </a:ext>
                </a:extLst>
              </p:cNvPr>
              <p:cNvSpPr txBox="1">
                <a:spLocks noRot="1" noChangeAspect="1" noMove="1" noResize="1" noEditPoints="1" noAdjustHandles="1" noChangeArrowheads="1" noChangeShapeType="1" noTextEdit="1"/>
              </p:cNvSpPr>
              <p:nvPr/>
            </p:nvSpPr>
            <p:spPr>
              <a:xfrm>
                <a:off x="7556564" y="802002"/>
                <a:ext cx="609602" cy="469672"/>
              </a:xfrm>
              <a:prstGeom prst="rect">
                <a:avLst/>
              </a:prstGeom>
              <a:blipFill>
                <a:blip r:embed="rId7"/>
                <a:stretch>
                  <a:fillRect b="-7895"/>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5B7896B5-82AC-4847-9C4D-D227D2655041}"/>
              </a:ext>
            </a:extLst>
          </p:cNvPr>
          <p:cNvSpPr/>
          <p:nvPr/>
        </p:nvSpPr>
        <p:spPr>
          <a:xfrm>
            <a:off x="2718989" y="2128934"/>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76" name="Rectangle 75">
            <a:extLst>
              <a:ext uri="{FF2B5EF4-FFF2-40B4-BE49-F238E27FC236}">
                <a16:creationId xmlns:a16="http://schemas.microsoft.com/office/drawing/2014/main" id="{71E4CA90-81FA-5F44-B629-D5FE4D5142CE}"/>
              </a:ext>
            </a:extLst>
          </p:cNvPr>
          <p:cNvSpPr/>
          <p:nvPr/>
        </p:nvSpPr>
        <p:spPr>
          <a:xfrm>
            <a:off x="3580638" y="3029102"/>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77" name="Rectangle 76">
            <a:extLst>
              <a:ext uri="{FF2B5EF4-FFF2-40B4-BE49-F238E27FC236}">
                <a16:creationId xmlns:a16="http://schemas.microsoft.com/office/drawing/2014/main" id="{4FF65A6D-DDDF-614E-B827-D69BEFBBEC06}"/>
              </a:ext>
            </a:extLst>
          </p:cNvPr>
          <p:cNvSpPr/>
          <p:nvPr/>
        </p:nvSpPr>
        <p:spPr>
          <a:xfrm>
            <a:off x="5344093" y="3036812"/>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78" name="Rectangle 77">
            <a:extLst>
              <a:ext uri="{FF2B5EF4-FFF2-40B4-BE49-F238E27FC236}">
                <a16:creationId xmlns:a16="http://schemas.microsoft.com/office/drawing/2014/main" id="{615F81AD-E248-4341-A3A2-783AE7326311}"/>
              </a:ext>
            </a:extLst>
          </p:cNvPr>
          <p:cNvSpPr/>
          <p:nvPr/>
        </p:nvSpPr>
        <p:spPr>
          <a:xfrm>
            <a:off x="7257700" y="3029102"/>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79" name="Rectangle 78">
            <a:extLst>
              <a:ext uri="{FF2B5EF4-FFF2-40B4-BE49-F238E27FC236}">
                <a16:creationId xmlns:a16="http://schemas.microsoft.com/office/drawing/2014/main" id="{80B18A87-BF10-6945-8B7F-CD990AAFB603}"/>
              </a:ext>
            </a:extLst>
          </p:cNvPr>
          <p:cNvSpPr/>
          <p:nvPr/>
        </p:nvSpPr>
        <p:spPr>
          <a:xfrm>
            <a:off x="4061596" y="2337605"/>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80" name="Rectangle 79">
            <a:extLst>
              <a:ext uri="{FF2B5EF4-FFF2-40B4-BE49-F238E27FC236}">
                <a16:creationId xmlns:a16="http://schemas.microsoft.com/office/drawing/2014/main" id="{4779A1EF-DBFB-D449-BB38-A63840C26AAC}"/>
              </a:ext>
            </a:extLst>
          </p:cNvPr>
          <p:cNvSpPr/>
          <p:nvPr/>
        </p:nvSpPr>
        <p:spPr>
          <a:xfrm>
            <a:off x="6259648" y="2128843"/>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81" name="Rectangle 80">
            <a:extLst>
              <a:ext uri="{FF2B5EF4-FFF2-40B4-BE49-F238E27FC236}">
                <a16:creationId xmlns:a16="http://schemas.microsoft.com/office/drawing/2014/main" id="{952BE1C9-2A50-D543-AA31-B4C4EFE856D0}"/>
              </a:ext>
            </a:extLst>
          </p:cNvPr>
          <p:cNvSpPr/>
          <p:nvPr/>
        </p:nvSpPr>
        <p:spPr>
          <a:xfrm>
            <a:off x="7957857" y="2115608"/>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82" name="Rectangle 81">
            <a:extLst>
              <a:ext uri="{FF2B5EF4-FFF2-40B4-BE49-F238E27FC236}">
                <a16:creationId xmlns:a16="http://schemas.microsoft.com/office/drawing/2014/main" id="{C7F69187-1C3E-3F47-A5F7-2FF4764D90BA}"/>
              </a:ext>
            </a:extLst>
          </p:cNvPr>
          <p:cNvSpPr/>
          <p:nvPr/>
        </p:nvSpPr>
        <p:spPr>
          <a:xfrm>
            <a:off x="9250376" y="3095266"/>
            <a:ext cx="994183" cy="369332"/>
          </a:xfrm>
          <a:prstGeom prst="rect">
            <a:avLst/>
          </a:prstGeom>
          <a:solidFill>
            <a:schemeClr val="accent5">
              <a:lumMod val="50000"/>
            </a:schemeClr>
          </a:solidFill>
        </p:spPr>
        <p:txBody>
          <a:bodyPr wrap="none">
            <a:spAutoFit/>
          </a:bodyPr>
          <a:lstStyle/>
          <a:p>
            <a:pPr algn="ctr"/>
            <a:r>
              <a:rPr lang="en-US" b="1" dirty="0" err="1">
                <a:solidFill>
                  <a:schemeClr val="bg1"/>
                </a:solidFill>
                <a:latin typeface="Avenir Light" panose="020B0402020203020204" pitchFamily="34" charset="77"/>
              </a:rPr>
              <a:t>softmax</a:t>
            </a:r>
            <a:endParaRPr lang="en-US" b="1" dirty="0">
              <a:solidFill>
                <a:schemeClr val="bg1"/>
              </a:solidFill>
            </a:endParaRPr>
          </a:p>
        </p:txBody>
      </p:sp>
      <p:sp>
        <p:nvSpPr>
          <p:cNvPr id="83" name="Right Arrow 82">
            <a:extLst>
              <a:ext uri="{FF2B5EF4-FFF2-40B4-BE49-F238E27FC236}">
                <a16:creationId xmlns:a16="http://schemas.microsoft.com/office/drawing/2014/main" id="{24C0B804-9F65-AC48-82BB-A19CD4466F75}"/>
              </a:ext>
            </a:extLst>
          </p:cNvPr>
          <p:cNvSpPr/>
          <p:nvPr/>
        </p:nvSpPr>
        <p:spPr>
          <a:xfrm>
            <a:off x="8634924" y="3133167"/>
            <a:ext cx="488295" cy="323155"/>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BCFCA182-BF11-054A-B43E-6C2AB2C06632}"/>
              </a:ext>
            </a:extLst>
          </p:cNvPr>
          <p:cNvSpPr/>
          <p:nvPr/>
        </p:nvSpPr>
        <p:spPr>
          <a:xfrm>
            <a:off x="10211858" y="3029102"/>
            <a:ext cx="588505" cy="523220"/>
          </a:xfrm>
          <a:prstGeom prst="rect">
            <a:avLst/>
          </a:prstGeom>
        </p:spPr>
        <p:txBody>
          <a:bodyPr wrap="square">
            <a:spAutoFit/>
          </a:bodyPr>
          <a:lstStyle/>
          <a:p>
            <a:r>
              <a:rPr lang="en-US" sz="2800" b="1" dirty="0">
                <a:latin typeface="Avenir Light" panose="020B0402020203020204" pitchFamily="34" charset="77"/>
              </a:rPr>
              <a:t>=</a:t>
            </a:r>
            <a:endParaRPr lang="en-US" sz="2800" dirty="0"/>
          </a:p>
        </p:txBody>
      </p:sp>
      <p:sp>
        <p:nvSpPr>
          <p:cNvPr id="85" name="Rectangle 84">
            <a:extLst>
              <a:ext uri="{FF2B5EF4-FFF2-40B4-BE49-F238E27FC236}">
                <a16:creationId xmlns:a16="http://schemas.microsoft.com/office/drawing/2014/main" id="{0514F2F1-A202-B44A-A27E-51B20D3664B5}"/>
              </a:ext>
            </a:extLst>
          </p:cNvPr>
          <p:cNvSpPr/>
          <p:nvPr/>
        </p:nvSpPr>
        <p:spPr>
          <a:xfrm>
            <a:off x="10506110" y="2128400"/>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86" name="Rectangle 85">
            <a:extLst>
              <a:ext uri="{FF2B5EF4-FFF2-40B4-BE49-F238E27FC236}">
                <a16:creationId xmlns:a16="http://schemas.microsoft.com/office/drawing/2014/main" id="{275D3727-C99E-7B42-8A8F-D3D91BC47D29}"/>
              </a:ext>
            </a:extLst>
          </p:cNvPr>
          <p:cNvSpPr/>
          <p:nvPr/>
        </p:nvSpPr>
        <p:spPr>
          <a:xfrm>
            <a:off x="1157541" y="537269"/>
            <a:ext cx="10591037" cy="3981029"/>
          </a:xfrm>
          <a:prstGeom prst="rect">
            <a:avLst/>
          </a:prstGeom>
          <a:solidFill>
            <a:srgbClr val="FFC3C4"/>
          </a:solidFill>
          <a:ln w="66675">
            <a:solidFill>
              <a:schemeClr val="tx1"/>
            </a:solidFill>
          </a:ln>
          <a:effectLst>
            <a:outerShdw blurRad="266700" dist="228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3D64FC47-C66E-CB42-A9A2-40E1C62ABE5A}"/>
              </a:ext>
            </a:extLst>
          </p:cNvPr>
          <p:cNvGrpSpPr/>
          <p:nvPr/>
        </p:nvGrpSpPr>
        <p:grpSpPr>
          <a:xfrm rot="16200000">
            <a:off x="3417291" y="2366087"/>
            <a:ext cx="1364224" cy="311369"/>
            <a:chOff x="2297660" y="4140835"/>
            <a:chExt cx="1364224" cy="311369"/>
          </a:xfrm>
        </p:grpSpPr>
        <p:sp>
          <p:nvSpPr>
            <p:cNvPr id="103" name="Rounded Rectangle 102">
              <a:extLst>
                <a:ext uri="{FF2B5EF4-FFF2-40B4-BE49-F238E27FC236}">
                  <a16:creationId xmlns:a16="http://schemas.microsoft.com/office/drawing/2014/main" id="{296480FB-5EC2-7649-8B75-951E09A1860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271837B-E8C8-7B4A-AA69-8032BC14096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615A989-C6DB-8E48-839D-3A108D60487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4DFD883-A2F1-6D45-A9F3-CD27E3F6A85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4A55D98-1E0A-E040-8B0E-05B37CCC0A0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DB0229D-4928-1742-ACCF-9B24739C046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ctangle 144">
            <a:extLst>
              <a:ext uri="{FF2B5EF4-FFF2-40B4-BE49-F238E27FC236}">
                <a16:creationId xmlns:a16="http://schemas.microsoft.com/office/drawing/2014/main" id="{4EBA2BCA-8F25-A649-AC75-A80C6D16E208}"/>
              </a:ext>
            </a:extLst>
          </p:cNvPr>
          <p:cNvSpPr/>
          <p:nvPr/>
        </p:nvSpPr>
        <p:spPr>
          <a:xfrm>
            <a:off x="3536917" y="3208951"/>
            <a:ext cx="1724376" cy="461665"/>
          </a:xfrm>
          <a:prstGeom prst="rect">
            <a:avLst/>
          </a:prstGeom>
        </p:spPr>
        <p:txBody>
          <a:bodyPr wrap="square">
            <a:spAutoFit/>
          </a:bodyPr>
          <a:lstStyle/>
          <a:p>
            <a:pPr algn="r"/>
            <a:r>
              <a:rPr lang="en-US" sz="2400" dirty="0">
                <a:solidFill>
                  <a:srgbClr val="7030A0"/>
                </a:solidFill>
                <a:latin typeface="Courier" pitchFamily="2" charset="0"/>
              </a:rPr>
              <a:t># words</a:t>
            </a:r>
          </a:p>
        </p:txBody>
      </p:sp>
      <p:grpSp>
        <p:nvGrpSpPr>
          <p:cNvPr id="130" name="Group 129">
            <a:extLst>
              <a:ext uri="{FF2B5EF4-FFF2-40B4-BE49-F238E27FC236}">
                <a16:creationId xmlns:a16="http://schemas.microsoft.com/office/drawing/2014/main" id="{C9B8DADC-E490-D04F-87BC-07F829316DC8}"/>
              </a:ext>
            </a:extLst>
          </p:cNvPr>
          <p:cNvGrpSpPr/>
          <p:nvPr/>
        </p:nvGrpSpPr>
        <p:grpSpPr>
          <a:xfrm rot="16200000">
            <a:off x="4773731" y="2364580"/>
            <a:ext cx="1364224" cy="311369"/>
            <a:chOff x="2297660" y="4140835"/>
            <a:chExt cx="1364224" cy="311369"/>
          </a:xfrm>
        </p:grpSpPr>
        <p:sp>
          <p:nvSpPr>
            <p:cNvPr id="131" name="Rounded Rectangle 130">
              <a:extLst>
                <a:ext uri="{FF2B5EF4-FFF2-40B4-BE49-F238E27FC236}">
                  <a16:creationId xmlns:a16="http://schemas.microsoft.com/office/drawing/2014/main" id="{FC3C9A82-3C1D-AD41-B076-B97821DBFA4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2D8EA87-A90C-A243-BB42-F613A8619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A27EC31-BD23-7249-AC3B-B154B90AE22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61B6D263-E9CB-714D-A6AF-3C544762B0E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237795F-FE31-F84D-826E-B664247D876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B42709B-4260-4B48-A79E-DE93B9F127A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E400D46F-D6EC-BB45-9D75-63667A9AEC02}"/>
              </a:ext>
            </a:extLst>
          </p:cNvPr>
          <p:cNvGrpSpPr/>
          <p:nvPr/>
        </p:nvGrpSpPr>
        <p:grpSpPr>
          <a:xfrm rot="16200000">
            <a:off x="2737730" y="2365932"/>
            <a:ext cx="1364224" cy="311369"/>
            <a:chOff x="2297660" y="4140835"/>
            <a:chExt cx="1364224" cy="311369"/>
          </a:xfrm>
        </p:grpSpPr>
        <p:sp>
          <p:nvSpPr>
            <p:cNvPr id="89" name="Rounded Rectangle 88">
              <a:extLst>
                <a:ext uri="{FF2B5EF4-FFF2-40B4-BE49-F238E27FC236}">
                  <a16:creationId xmlns:a16="http://schemas.microsoft.com/office/drawing/2014/main" id="{235DB6FB-BE0A-004A-A31B-F4850CEEC5E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C9A1148-568E-864C-9D95-48E3D96D0AF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2853494-6520-B14B-A3E9-121E37383FB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FF7C2D8-3251-914C-B4B0-EFD60761B0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F763E850-4E60-1D44-9F0E-F6F045CCA2D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05F0EE1-1F7E-6E4D-BB85-269E2062C70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DB1059B7-BE7C-E043-9883-A2AE9AB898B2}"/>
              </a:ext>
            </a:extLst>
          </p:cNvPr>
          <p:cNvGrpSpPr/>
          <p:nvPr/>
        </p:nvGrpSpPr>
        <p:grpSpPr>
          <a:xfrm rot="16200000">
            <a:off x="3080698" y="2365932"/>
            <a:ext cx="1364224" cy="311369"/>
            <a:chOff x="2297660" y="4140835"/>
            <a:chExt cx="1364224" cy="311369"/>
          </a:xfrm>
        </p:grpSpPr>
        <p:sp>
          <p:nvSpPr>
            <p:cNvPr id="96" name="Rounded Rectangle 95">
              <a:extLst>
                <a:ext uri="{FF2B5EF4-FFF2-40B4-BE49-F238E27FC236}">
                  <a16:creationId xmlns:a16="http://schemas.microsoft.com/office/drawing/2014/main" id="{B9D21316-D01B-214D-8A8C-17FAA99E035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E05A294-010C-434A-B084-7874C66DD50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9895F98-5783-CA4B-A7A7-ACD8D2487D94}"/>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384B8FF-2581-6B46-9925-345BD516603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96AF907-2506-D044-BEE4-972B2FBCCB9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CC3D884-9FF8-604B-9474-80F96964C00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FD1D649D-B42E-2A4F-8BCD-80C6E02503AB}"/>
              </a:ext>
            </a:extLst>
          </p:cNvPr>
          <p:cNvGrpSpPr/>
          <p:nvPr/>
        </p:nvGrpSpPr>
        <p:grpSpPr>
          <a:xfrm rot="16200000">
            <a:off x="4081366" y="2365246"/>
            <a:ext cx="1364224" cy="311369"/>
            <a:chOff x="2297660" y="4140835"/>
            <a:chExt cx="1364224" cy="311369"/>
          </a:xfrm>
        </p:grpSpPr>
        <p:sp>
          <p:nvSpPr>
            <p:cNvPr id="117" name="Rounded Rectangle 116">
              <a:extLst>
                <a:ext uri="{FF2B5EF4-FFF2-40B4-BE49-F238E27FC236}">
                  <a16:creationId xmlns:a16="http://schemas.microsoft.com/office/drawing/2014/main" id="{A3FCD89F-B438-D648-8D93-69954F9613D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2398AF7-E184-9A42-A5F4-A94B4B9F002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B214DDC-AA5D-4947-A900-D68411823EB8}"/>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9DAB0E1-5FB4-B146-85B2-3DFCBA4B0E8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4F826E1-E03F-ED45-A0DE-E3E9B2AF92E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998371A-1515-E447-B6E9-E281D15822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ectangle 143">
            <a:extLst>
              <a:ext uri="{FF2B5EF4-FFF2-40B4-BE49-F238E27FC236}">
                <a16:creationId xmlns:a16="http://schemas.microsoft.com/office/drawing/2014/main" id="{0F207703-09BA-9C44-8254-E032901BEE48}"/>
              </a:ext>
            </a:extLst>
          </p:cNvPr>
          <p:cNvSpPr/>
          <p:nvPr/>
        </p:nvSpPr>
        <p:spPr>
          <a:xfrm>
            <a:off x="1432435" y="2032654"/>
            <a:ext cx="1724376" cy="830997"/>
          </a:xfrm>
          <a:prstGeom prst="rect">
            <a:avLst/>
          </a:prstGeom>
        </p:spPr>
        <p:txBody>
          <a:bodyPr wrap="square">
            <a:spAutoFit/>
          </a:bodyPr>
          <a:lstStyle/>
          <a:p>
            <a:pPr algn="r"/>
            <a:r>
              <a:rPr lang="en-US" sz="2400" dirty="0">
                <a:solidFill>
                  <a:srgbClr val="7030A0"/>
                </a:solidFill>
                <a:latin typeface="Courier" pitchFamily="2" charset="0"/>
              </a:rPr>
              <a:t>vector size N</a:t>
            </a:r>
          </a:p>
        </p:txBody>
      </p: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EE647588-2A7B-CF4B-AC5E-FE76CB3658FE}"/>
                  </a:ext>
                </a:extLst>
              </p:cNvPr>
              <p:cNvSpPr/>
              <p:nvPr/>
            </p:nvSpPr>
            <p:spPr>
              <a:xfrm>
                <a:off x="1375830" y="805440"/>
                <a:ext cx="10154458" cy="837537"/>
              </a:xfrm>
              <a:prstGeom prst="rect">
                <a:avLst/>
              </a:prstGeom>
            </p:spPr>
            <p:txBody>
              <a:bodyPr wrap="square">
                <a:spAutoFit/>
              </a:bodyPr>
              <a:lstStyle/>
              <a:p>
                <a:pPr algn="ctr"/>
                <a:r>
                  <a:rPr lang="en-US" sz="2400" dirty="0">
                    <a:latin typeface="Avenir Book" panose="02000503020000020003" pitchFamily="2" charset="0"/>
                  </a:rPr>
                  <a:t>Embedding/ feature matrix </a:t>
                </a:r>
                <a14:m>
                  <m:oMath xmlns:m="http://schemas.openxmlformats.org/officeDocument/2006/math">
                    <m:r>
                      <a:rPr lang="en-US" sz="2400" b="1" i="1" dirty="0" smtClean="0">
                        <a:latin typeface="Cambria Math" panose="02040503050406030204" pitchFamily="18" charset="0"/>
                        <a:ea typeface="Cambria Math" panose="02040503050406030204" pitchFamily="18" charset="0"/>
                      </a:rPr>
                      <m:t>𝝂</m:t>
                    </m:r>
                  </m:oMath>
                </a14:m>
                <a:r>
                  <a:rPr lang="en-US" sz="2400" dirty="0">
                    <a:latin typeface="Avenir Book" panose="02000503020000020003" pitchFamily="2" charset="0"/>
                  </a:rPr>
                  <a:t> is an “input word matrix”. The </a:t>
                </a:r>
                <a14:m>
                  <m:oMath xmlns:m="http://schemas.openxmlformats.org/officeDocument/2006/math">
                    <m:sSup>
                      <m:sSupPr>
                        <m:ctrlPr>
                          <a:rPr lang="en-US" sz="2400" i="1" dirty="0" smtClean="0">
                            <a:solidFill>
                              <a:srgbClr val="C00000"/>
                            </a:solidFill>
                            <a:latin typeface="Cambria Math" panose="02040503050406030204" pitchFamily="18" charset="0"/>
                          </a:rPr>
                        </m:ctrlPr>
                      </m:sSupPr>
                      <m:e>
                        <m:r>
                          <a:rPr lang="en-US" sz="2400" b="0" i="1" dirty="0" smtClean="0">
                            <a:solidFill>
                              <a:srgbClr val="C00000"/>
                            </a:solidFill>
                            <a:latin typeface="Cambria Math" panose="02040503050406030204" pitchFamily="18" charset="0"/>
                          </a:rPr>
                          <m:t>𝑖</m:t>
                        </m:r>
                      </m:e>
                      <m:sup>
                        <m:r>
                          <a:rPr lang="en-US" sz="2400" b="0" i="1" dirty="0" smtClean="0">
                            <a:solidFill>
                              <a:srgbClr val="C00000"/>
                            </a:solidFill>
                            <a:latin typeface="Cambria Math" panose="02040503050406030204" pitchFamily="18" charset="0"/>
                          </a:rPr>
                          <m:t>𝑡h</m:t>
                        </m:r>
                      </m:sup>
                    </m:sSup>
                  </m:oMath>
                </a14:m>
                <a:r>
                  <a:rPr lang="en-US" sz="2400" dirty="0">
                    <a:latin typeface="Avenir Book" panose="02000503020000020003" pitchFamily="2" charset="0"/>
                  </a:rPr>
                  <a:t> column of </a:t>
                </a:r>
                <a14:m>
                  <m:oMath xmlns:m="http://schemas.openxmlformats.org/officeDocument/2006/math">
                    <m:r>
                      <a:rPr lang="en-US" sz="2400" b="1" i="1" dirty="0">
                        <a:latin typeface="Cambria Math" panose="02040503050406030204" pitchFamily="18" charset="0"/>
                        <a:ea typeface="Cambria Math" panose="02040503050406030204" pitchFamily="18" charset="0"/>
                      </a:rPr>
                      <m:t>𝝂</m:t>
                    </m:r>
                  </m:oMath>
                </a14:m>
                <a:r>
                  <a:rPr lang="en-US" sz="2400" dirty="0">
                    <a:latin typeface="Avenir Book" panose="02000503020000020003" pitchFamily="2" charset="0"/>
                  </a:rPr>
                  <a:t> corresponds to each unique word </a:t>
                </a:r>
                <a14:m>
                  <m:oMath xmlns:m="http://schemas.openxmlformats.org/officeDocument/2006/math">
                    <m:r>
                      <a:rPr lang="en-US" sz="2400" i="1" dirty="0" smtClean="0">
                        <a:solidFill>
                          <a:srgbClr val="C00000"/>
                        </a:solidFill>
                        <a:latin typeface="Cambria Math" panose="02040503050406030204" pitchFamily="18" charset="0"/>
                      </a:rPr>
                      <m:t>𝑤</m:t>
                    </m:r>
                    <m:r>
                      <a:rPr lang="en-US" sz="2400" i="1" baseline="-25000" dirty="0" err="1" smtClean="0">
                        <a:solidFill>
                          <a:srgbClr val="C00000"/>
                        </a:solidFill>
                        <a:latin typeface="Cambria Math" panose="02040503050406030204" pitchFamily="18" charset="0"/>
                      </a:rPr>
                      <m:t>𝑖</m:t>
                    </m:r>
                  </m:oMath>
                </a14:m>
                <a:endParaRPr lang="en-US" sz="2400" dirty="0">
                  <a:latin typeface="Avenir Book" panose="02000503020000020003" pitchFamily="2" charset="0"/>
                </a:endParaRPr>
              </a:p>
            </p:txBody>
          </p:sp>
        </mc:Choice>
        <mc:Fallback xmlns="">
          <p:sp>
            <p:nvSpPr>
              <p:cNvPr id="87" name="Rectangle 86">
                <a:extLst>
                  <a:ext uri="{FF2B5EF4-FFF2-40B4-BE49-F238E27FC236}">
                    <a16:creationId xmlns:a16="http://schemas.microsoft.com/office/drawing/2014/main" id="{EE647588-2A7B-CF4B-AC5E-FE76CB3658FE}"/>
                  </a:ext>
                </a:extLst>
              </p:cNvPr>
              <p:cNvSpPr>
                <a:spLocks noRot="1" noChangeAspect="1" noMove="1" noResize="1" noEditPoints="1" noAdjustHandles="1" noChangeArrowheads="1" noChangeShapeType="1" noTextEdit="1"/>
              </p:cNvSpPr>
              <p:nvPr/>
            </p:nvSpPr>
            <p:spPr>
              <a:xfrm>
                <a:off x="1375830" y="805440"/>
                <a:ext cx="10154458" cy="837537"/>
              </a:xfrm>
              <a:prstGeom prst="rect">
                <a:avLst/>
              </a:prstGeom>
              <a:blipFill>
                <a:blip r:embed="rId8"/>
                <a:stretch>
                  <a:fillRect t="-4478" r="-250" b="-14925"/>
                </a:stretch>
              </a:blipFill>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732CF57A-8F37-ED45-8B4F-0A1761934D1F}"/>
              </a:ext>
            </a:extLst>
          </p:cNvPr>
          <p:cNvGrpSpPr/>
          <p:nvPr/>
        </p:nvGrpSpPr>
        <p:grpSpPr>
          <a:xfrm rot="16200000">
            <a:off x="3759619" y="2365824"/>
            <a:ext cx="1364224" cy="311369"/>
            <a:chOff x="2297660" y="4140835"/>
            <a:chExt cx="1364224" cy="311369"/>
          </a:xfrm>
        </p:grpSpPr>
        <p:sp>
          <p:nvSpPr>
            <p:cNvPr id="110" name="Rounded Rectangle 109">
              <a:extLst>
                <a:ext uri="{FF2B5EF4-FFF2-40B4-BE49-F238E27FC236}">
                  <a16:creationId xmlns:a16="http://schemas.microsoft.com/office/drawing/2014/main" id="{C3AE1AAA-749F-D24C-95A7-F05347FAA7B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A5D994F-4984-874C-A3A7-99D053A4981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5D906B9-3A71-0F45-823D-C73A0A556898}"/>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B76ABDB-EC41-A841-B048-BED6EEFAFB4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F9D1698A-0239-8542-8A1D-16E68C064FA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3E9DFEC-B4BD-CD4B-90E0-8626E8F3824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B660A64-3B56-6B47-9F76-555CFE723CB3}"/>
              </a:ext>
            </a:extLst>
          </p:cNvPr>
          <p:cNvGrpSpPr/>
          <p:nvPr/>
        </p:nvGrpSpPr>
        <p:grpSpPr>
          <a:xfrm rot="16200000">
            <a:off x="4424334" y="2365246"/>
            <a:ext cx="1364224" cy="311369"/>
            <a:chOff x="2297660" y="4140835"/>
            <a:chExt cx="1364224" cy="311369"/>
          </a:xfrm>
        </p:grpSpPr>
        <p:sp>
          <p:nvSpPr>
            <p:cNvPr id="124" name="Rounded Rectangle 123">
              <a:extLst>
                <a:ext uri="{FF2B5EF4-FFF2-40B4-BE49-F238E27FC236}">
                  <a16:creationId xmlns:a16="http://schemas.microsoft.com/office/drawing/2014/main" id="{F4EF49D8-04E7-9049-8ACD-4109C188548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F2ED8BC-7698-814B-A825-9A793BB63A6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77F0B8A-6756-4045-9C1E-DA8B8714F20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A0E05BF-DDE5-F34C-988E-BD1B046F2C5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5870CCD-FA71-1F42-AA0F-A9EF62E2C2F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7A20472-A25E-434D-B5AB-42B23FFDBBD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75252C2F-FE41-EA43-BD40-1474AB0E6CA2}"/>
              </a:ext>
            </a:extLst>
          </p:cNvPr>
          <p:cNvGrpSpPr/>
          <p:nvPr/>
        </p:nvGrpSpPr>
        <p:grpSpPr>
          <a:xfrm rot="16200000">
            <a:off x="5103255" y="2365138"/>
            <a:ext cx="1364224" cy="311369"/>
            <a:chOff x="2297660" y="4140835"/>
            <a:chExt cx="1364224" cy="311369"/>
          </a:xfrm>
        </p:grpSpPr>
        <p:sp>
          <p:nvSpPr>
            <p:cNvPr id="138" name="Rounded Rectangle 137">
              <a:extLst>
                <a:ext uri="{FF2B5EF4-FFF2-40B4-BE49-F238E27FC236}">
                  <a16:creationId xmlns:a16="http://schemas.microsoft.com/office/drawing/2014/main" id="{BA40A64C-200D-794F-A7FD-7E71C7FB24A9}"/>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36795CA5-AF5A-594C-8224-63BD900662E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767C71F5-B145-0442-90A1-7BFE1B054DD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77D9BA3-229E-5F41-A603-A7DA489A78C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2AA1A4F-A93B-F943-ACEB-B54734E466D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79EEBCB-898C-EE46-988D-E1DA63A19C0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E1E51ED-9EFE-F94D-B9ED-FE07B1715EEE}"/>
                  </a:ext>
                </a:extLst>
              </p:cNvPr>
              <p:cNvSpPr/>
              <p:nvPr/>
            </p:nvSpPr>
            <p:spPr>
              <a:xfrm>
                <a:off x="7141549" y="3098363"/>
                <a:ext cx="1287212"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𝑣</m:t>
                      </m:r>
                      <m:r>
                        <a:rPr lang="en-US" sz="2400" b="0" i="1" baseline="-25000" dirty="0" smtClean="0">
                          <a:solidFill>
                            <a:srgbClr val="C00000"/>
                          </a:solidFill>
                          <a:latin typeface="Cambria Math" panose="02040503050406030204" pitchFamily="18" charset="0"/>
                        </a:rPr>
                        <m:t>𝑖</m:t>
                      </m:r>
                      <m:r>
                        <a:rPr lang="en-US" sz="2400" b="0" i="1" dirty="0" smtClean="0">
                          <a:solidFill>
                            <a:srgbClr val="C00000"/>
                          </a:solidFill>
                          <a:latin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𝝂</m:t>
                      </m:r>
                      <m:r>
                        <a:rPr lang="en-US" sz="2400" b="0" i="1" dirty="0" smtClean="0">
                          <a:latin typeface="Cambria Math" panose="02040503050406030204" pitchFamily="18" charset="0"/>
                          <a:ea typeface="Cambria Math" panose="02040503050406030204" pitchFamily="18" charset="0"/>
                        </a:rPr>
                        <m:t>𝑥</m:t>
                      </m:r>
                      <m:r>
                        <a:rPr lang="en-US" sz="2400" b="0" i="1" baseline="-25000" dirty="0" smtClean="0">
                          <a:latin typeface="Cambria Math" panose="02040503050406030204" pitchFamily="18" charset="0"/>
                          <a:ea typeface="Cambria Math" panose="02040503050406030204" pitchFamily="18" charset="0"/>
                        </a:rPr>
                        <m:t>𝑖</m:t>
                      </m:r>
                    </m:oMath>
                  </m:oMathPara>
                </a14:m>
                <a:endParaRPr lang="en-US" sz="2400" baseline="-25000" dirty="0"/>
              </a:p>
            </p:txBody>
          </p:sp>
        </mc:Choice>
        <mc:Fallback xmlns="">
          <p:sp>
            <p:nvSpPr>
              <p:cNvPr id="5" name="Rectangle 4">
                <a:extLst>
                  <a:ext uri="{FF2B5EF4-FFF2-40B4-BE49-F238E27FC236}">
                    <a16:creationId xmlns:a16="http://schemas.microsoft.com/office/drawing/2014/main" id="{8E1E51ED-9EFE-F94D-B9ED-FE07B1715EEE}"/>
                  </a:ext>
                </a:extLst>
              </p:cNvPr>
              <p:cNvSpPr>
                <a:spLocks noRot="1" noChangeAspect="1" noMove="1" noResize="1" noEditPoints="1" noAdjustHandles="1" noChangeArrowheads="1" noChangeShapeType="1" noTextEdit="1"/>
              </p:cNvSpPr>
              <p:nvPr/>
            </p:nvSpPr>
            <p:spPr>
              <a:xfrm>
                <a:off x="7141549" y="3098363"/>
                <a:ext cx="1287212" cy="453137"/>
              </a:xfrm>
              <a:prstGeom prst="rect">
                <a:avLst/>
              </a:prstGeom>
              <a:blipFill>
                <a:blip r:embed="rId9"/>
                <a:stretch>
                  <a:fillRect b="-5405"/>
                </a:stretch>
              </a:blipFill>
            </p:spPr>
            <p:txBody>
              <a:bodyPr/>
              <a:lstStyle/>
              <a:p>
                <a:r>
                  <a:rPr lang="en-US">
                    <a:noFill/>
                  </a:rPr>
                  <a:t> </a:t>
                </a:r>
              </a:p>
            </p:txBody>
          </p:sp>
        </mc:Fallback>
      </mc:AlternateContent>
      <p:sp>
        <p:nvSpPr>
          <p:cNvPr id="149" name="Rectangle 148">
            <a:extLst>
              <a:ext uri="{FF2B5EF4-FFF2-40B4-BE49-F238E27FC236}">
                <a16:creationId xmlns:a16="http://schemas.microsoft.com/office/drawing/2014/main" id="{27C19C06-170C-0F41-B3C4-101F331435BA}"/>
              </a:ext>
            </a:extLst>
          </p:cNvPr>
          <p:cNvSpPr/>
          <p:nvPr/>
        </p:nvSpPr>
        <p:spPr>
          <a:xfrm>
            <a:off x="8609349" y="3686416"/>
            <a:ext cx="737702" cy="461665"/>
          </a:xfrm>
          <a:prstGeom prst="rect">
            <a:avLst/>
          </a:prstGeom>
        </p:spPr>
        <p:txBody>
          <a:bodyPr wrap="none">
            <a:spAutoFit/>
          </a:bodyPr>
          <a:lstStyle/>
          <a:p>
            <a:r>
              <a:rPr lang="en-US" sz="2400" dirty="0">
                <a:solidFill>
                  <a:srgbClr val="7030A0"/>
                </a:solidFill>
                <a:latin typeface="Courier" pitchFamily="2" charset="0"/>
              </a:rPr>
              <a:t>Vx1</a:t>
            </a:r>
          </a:p>
        </p:txBody>
      </p:sp>
      <p:sp>
        <p:nvSpPr>
          <p:cNvPr id="150" name="Rectangle 149">
            <a:extLst>
              <a:ext uri="{FF2B5EF4-FFF2-40B4-BE49-F238E27FC236}">
                <a16:creationId xmlns:a16="http://schemas.microsoft.com/office/drawing/2014/main" id="{99D4F5C2-993E-AE44-A141-8DBB6689DD70}"/>
              </a:ext>
            </a:extLst>
          </p:cNvPr>
          <p:cNvSpPr/>
          <p:nvPr/>
        </p:nvSpPr>
        <p:spPr>
          <a:xfrm>
            <a:off x="7864674" y="3675455"/>
            <a:ext cx="737702" cy="461665"/>
          </a:xfrm>
          <a:prstGeom prst="rect">
            <a:avLst/>
          </a:prstGeom>
        </p:spPr>
        <p:txBody>
          <a:bodyPr wrap="none">
            <a:spAutoFit/>
          </a:bodyPr>
          <a:lstStyle/>
          <a:p>
            <a:r>
              <a:rPr lang="en-US" sz="2400" dirty="0" err="1">
                <a:solidFill>
                  <a:srgbClr val="7030A0"/>
                </a:solidFill>
                <a:latin typeface="Courier" pitchFamily="2" charset="0"/>
              </a:rPr>
              <a:t>NxV</a:t>
            </a:r>
            <a:endParaRPr lang="en-US" sz="2400" dirty="0">
              <a:solidFill>
                <a:srgbClr val="7030A0"/>
              </a:solidFill>
              <a:latin typeface="Courier" pitchFamily="2" charset="0"/>
            </a:endParaRPr>
          </a:p>
        </p:txBody>
      </p:sp>
      <p:sp>
        <p:nvSpPr>
          <p:cNvPr id="151" name="Rectangle 150">
            <a:extLst>
              <a:ext uri="{FF2B5EF4-FFF2-40B4-BE49-F238E27FC236}">
                <a16:creationId xmlns:a16="http://schemas.microsoft.com/office/drawing/2014/main" id="{B457CABC-92D9-0A4D-9E71-1A79426C8951}"/>
              </a:ext>
            </a:extLst>
          </p:cNvPr>
          <p:cNvSpPr/>
          <p:nvPr/>
        </p:nvSpPr>
        <p:spPr>
          <a:xfrm>
            <a:off x="6937796" y="3693852"/>
            <a:ext cx="737702" cy="461665"/>
          </a:xfrm>
          <a:prstGeom prst="rect">
            <a:avLst/>
          </a:prstGeom>
        </p:spPr>
        <p:txBody>
          <a:bodyPr wrap="none">
            <a:spAutoFit/>
          </a:bodyPr>
          <a:lstStyle/>
          <a:p>
            <a:r>
              <a:rPr lang="en-US" sz="2400" dirty="0">
                <a:solidFill>
                  <a:srgbClr val="7030A0"/>
                </a:solidFill>
                <a:latin typeface="Courier" pitchFamily="2" charset="0"/>
              </a:rPr>
              <a:t>Nx1</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5965FC1-9D8B-B842-98D6-33EBDD0CB6A7}"/>
                  </a:ext>
                </a:extLst>
              </p:cNvPr>
              <p:cNvSpPr/>
              <p:nvPr/>
            </p:nvSpPr>
            <p:spPr>
              <a:xfrm>
                <a:off x="7541832" y="3725146"/>
                <a:ext cx="410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solidFill>
                            <a:srgbClr val="C00000"/>
                          </a:solidFill>
                          <a:latin typeface="Cambria Math" panose="02040503050406030204" pitchFamily="18" charset="0"/>
                        </a:rPr>
                        <m:t>=</m:t>
                      </m:r>
                    </m:oMath>
                  </m:oMathPara>
                </a14:m>
                <a:endParaRPr lang="en-US" dirty="0"/>
              </a:p>
            </p:txBody>
          </p:sp>
        </mc:Choice>
        <mc:Fallback xmlns="">
          <p:sp>
            <p:nvSpPr>
              <p:cNvPr id="6" name="Rectangle 5">
                <a:extLst>
                  <a:ext uri="{FF2B5EF4-FFF2-40B4-BE49-F238E27FC236}">
                    <a16:creationId xmlns:a16="http://schemas.microsoft.com/office/drawing/2014/main" id="{D5965FC1-9D8B-B842-98D6-33EBDD0CB6A7}"/>
                  </a:ext>
                </a:extLst>
              </p:cNvPr>
              <p:cNvSpPr>
                <a:spLocks noRot="1" noChangeAspect="1" noMove="1" noResize="1" noEditPoints="1" noAdjustHandles="1" noChangeArrowheads="1" noChangeShapeType="1" noTextEdit="1"/>
              </p:cNvSpPr>
              <p:nvPr/>
            </p:nvSpPr>
            <p:spPr>
              <a:xfrm>
                <a:off x="7541832" y="3725146"/>
                <a:ext cx="410690"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A35233A-9D05-864F-BAC4-1C826D9BAA24}"/>
                  </a:ext>
                </a:extLst>
              </p:cNvPr>
              <p:cNvSpPr/>
              <p:nvPr/>
            </p:nvSpPr>
            <p:spPr>
              <a:xfrm>
                <a:off x="8406123" y="3714044"/>
                <a:ext cx="349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2A35233A-9D05-864F-BAC4-1C826D9BAA24}"/>
                  </a:ext>
                </a:extLst>
              </p:cNvPr>
              <p:cNvSpPr>
                <a:spLocks noRot="1" noChangeAspect="1" noMove="1" noResize="1" noEditPoints="1" noAdjustHandles="1" noChangeArrowheads="1" noChangeShapeType="1" noTextEdit="1"/>
              </p:cNvSpPr>
              <p:nvPr/>
            </p:nvSpPr>
            <p:spPr>
              <a:xfrm>
                <a:off x="8406123" y="3714044"/>
                <a:ext cx="34977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19FA3523-C88A-FB4F-98C2-1DE991698C41}"/>
                  </a:ext>
                </a:extLst>
              </p:cNvPr>
              <p:cNvSpPr/>
              <p:nvPr/>
            </p:nvSpPr>
            <p:spPr>
              <a:xfrm>
                <a:off x="6609849" y="1944310"/>
                <a:ext cx="4539422" cy="1200329"/>
              </a:xfrm>
              <a:prstGeom prst="rect">
                <a:avLst/>
              </a:prstGeom>
            </p:spPr>
            <p:txBody>
              <a:bodyPr wrap="square">
                <a:spAutoFit/>
              </a:bodyPr>
              <a:lstStyle/>
              <a:p>
                <a:r>
                  <a:rPr lang="en-US" sz="2400" b="1" dirty="0">
                    <a:latin typeface="Avenir Book" panose="02000503020000020003" pitchFamily="2" charset="0"/>
                  </a:rPr>
                  <a:t>Can retrieve Embedding </a:t>
                </a:r>
                <a14:m>
                  <m:oMath xmlns:m="http://schemas.openxmlformats.org/officeDocument/2006/math">
                    <m:r>
                      <a:rPr lang="en-US" sz="2400" i="1" dirty="0">
                        <a:solidFill>
                          <a:srgbClr val="C00000"/>
                        </a:solidFill>
                        <a:latin typeface="Cambria Math" panose="02040503050406030204" pitchFamily="18" charset="0"/>
                      </a:rPr>
                      <m:t>𝑣</m:t>
                    </m:r>
                  </m:oMath>
                </a14:m>
                <a:r>
                  <a:rPr lang="en-US" sz="2400" b="1" dirty="0">
                    <a:latin typeface="Avenir Book" panose="02000503020000020003" pitchFamily="2" charset="0"/>
                  </a:rPr>
                  <a:t> via:</a:t>
                </a:r>
              </a:p>
              <a:p>
                <a:pPr marL="285750" indent="-285750">
                  <a:buFontTx/>
                  <a:buChar char="-"/>
                </a:pPr>
                <a:r>
                  <a:rPr lang="en-US" sz="2400" dirty="0">
                    <a:latin typeface="Avenir Book" panose="02000503020000020003" pitchFamily="2" charset="0"/>
                  </a:rPr>
                  <a:t>Slicing the index, or</a:t>
                </a:r>
              </a:p>
              <a:p>
                <a:pPr marL="285750" indent="-285750">
                  <a:buFontTx/>
                  <a:buChar char="-"/>
                </a:pPr>
                <a:r>
                  <a:rPr lang="en-US" sz="2400" dirty="0">
                    <a:latin typeface="Avenir Book" panose="02000503020000020003" pitchFamily="2" charset="0"/>
                  </a:rPr>
                  <a:t>Matrix multiply</a:t>
                </a:r>
                <a:endParaRPr lang="en-US" sz="2400" dirty="0"/>
              </a:p>
            </p:txBody>
          </p:sp>
        </mc:Choice>
        <mc:Fallback xmlns="">
          <p:sp>
            <p:nvSpPr>
              <p:cNvPr id="152" name="Rectangle 151">
                <a:extLst>
                  <a:ext uri="{FF2B5EF4-FFF2-40B4-BE49-F238E27FC236}">
                    <a16:creationId xmlns:a16="http://schemas.microsoft.com/office/drawing/2014/main" id="{19FA3523-C88A-FB4F-98C2-1DE991698C41}"/>
                  </a:ext>
                </a:extLst>
              </p:cNvPr>
              <p:cNvSpPr>
                <a:spLocks noRot="1" noChangeAspect="1" noMove="1" noResize="1" noEditPoints="1" noAdjustHandles="1" noChangeArrowheads="1" noChangeShapeType="1" noTextEdit="1"/>
              </p:cNvSpPr>
              <p:nvPr/>
            </p:nvSpPr>
            <p:spPr>
              <a:xfrm>
                <a:off x="6609849" y="1944310"/>
                <a:ext cx="4539422" cy="1200329"/>
              </a:xfrm>
              <a:prstGeom prst="rect">
                <a:avLst/>
              </a:prstGeom>
              <a:blipFill>
                <a:blip r:embed="rId12"/>
                <a:stretch>
                  <a:fillRect l="-2514" t="-4211" b="-14737"/>
                </a:stretch>
              </a:blipFill>
            </p:spPr>
            <p:txBody>
              <a:bodyPr/>
              <a:lstStyle/>
              <a:p>
                <a:r>
                  <a:rPr lang="en-US">
                    <a:noFill/>
                  </a:rPr>
                  <a:t> </a:t>
                </a:r>
              </a:p>
            </p:txBody>
          </p:sp>
        </mc:Fallback>
      </mc:AlternateContent>
    </p:spTree>
    <p:extLst>
      <p:ext uri="{BB962C8B-B14F-4D97-AF65-F5344CB8AC3E}">
        <p14:creationId xmlns:p14="http://schemas.microsoft.com/office/powerpoint/2010/main" val="336671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NLP Successes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892021"/>
            <a:ext cx="11189209" cy="1461451"/>
          </a:xfrm>
        </p:spPr>
        <p:txBody>
          <a:bodyPr>
            <a:noAutofit/>
          </a:bodyPr>
          <a:lstStyle/>
          <a:p>
            <a:pPr marL="0" indent="0">
              <a:lnSpc>
                <a:spcPct val="150000"/>
              </a:lnSpc>
              <a:buNone/>
            </a:pPr>
            <a:r>
              <a:rPr lang="en-US" sz="2400" dirty="0">
                <a:latin typeface="Avenir Light" panose="020B0402020203020204" pitchFamily="34" charset="77"/>
              </a:rPr>
              <a:t>NLP has been around since the 1960s, but the progress in the past 10 years has been astronomical. Models are becoming effective enough for consumer use.</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a:t>
            </a:fld>
            <a:endParaRPr lang="en-US"/>
          </a:p>
        </p:txBody>
      </p:sp>
      <p:pic>
        <p:nvPicPr>
          <p:cNvPr id="11" name="Picture 10">
            <a:extLst>
              <a:ext uri="{FF2B5EF4-FFF2-40B4-BE49-F238E27FC236}">
                <a16:creationId xmlns:a16="http://schemas.microsoft.com/office/drawing/2014/main" id="{546594FF-D3F1-A64F-B26D-3AAE49B98848}"/>
              </a:ext>
            </a:extLst>
          </p:cNvPr>
          <p:cNvPicPr>
            <a:picLocks noChangeAspect="1"/>
          </p:cNvPicPr>
          <p:nvPr/>
        </p:nvPicPr>
        <p:blipFill>
          <a:blip r:embed="rId2"/>
          <a:stretch>
            <a:fillRect/>
          </a:stretch>
        </p:blipFill>
        <p:spPr>
          <a:xfrm>
            <a:off x="3696502" y="2353469"/>
            <a:ext cx="2204111" cy="3489135"/>
          </a:xfrm>
          <a:prstGeom prst="rect">
            <a:avLst/>
          </a:prstGeom>
        </p:spPr>
      </p:pic>
      <p:pic>
        <p:nvPicPr>
          <p:cNvPr id="12" name="Picture 11">
            <a:extLst>
              <a:ext uri="{FF2B5EF4-FFF2-40B4-BE49-F238E27FC236}">
                <a16:creationId xmlns:a16="http://schemas.microsoft.com/office/drawing/2014/main" id="{BE64862F-0328-8D4D-8AE3-360F7B5E6A3E}"/>
              </a:ext>
            </a:extLst>
          </p:cNvPr>
          <p:cNvPicPr>
            <a:picLocks noChangeAspect="1"/>
          </p:cNvPicPr>
          <p:nvPr/>
        </p:nvPicPr>
        <p:blipFill>
          <a:blip r:embed="rId3"/>
          <a:stretch>
            <a:fillRect/>
          </a:stretch>
        </p:blipFill>
        <p:spPr>
          <a:xfrm>
            <a:off x="6044435" y="2353470"/>
            <a:ext cx="3423861" cy="3489134"/>
          </a:xfrm>
          <a:prstGeom prst="rect">
            <a:avLst/>
          </a:prstGeom>
        </p:spPr>
      </p:pic>
      <p:pic>
        <p:nvPicPr>
          <p:cNvPr id="14" name="Picture 13">
            <a:extLst>
              <a:ext uri="{FF2B5EF4-FFF2-40B4-BE49-F238E27FC236}">
                <a16:creationId xmlns:a16="http://schemas.microsoft.com/office/drawing/2014/main" id="{6594EF1C-FF9B-884B-8510-D52528BA721A}"/>
              </a:ext>
            </a:extLst>
          </p:cNvPr>
          <p:cNvPicPr>
            <a:picLocks noChangeAspect="1"/>
          </p:cNvPicPr>
          <p:nvPr/>
        </p:nvPicPr>
        <p:blipFill>
          <a:blip r:embed="rId4"/>
          <a:stretch>
            <a:fillRect/>
          </a:stretch>
        </p:blipFill>
        <p:spPr>
          <a:xfrm>
            <a:off x="6930390" y="5965979"/>
            <a:ext cx="1796796" cy="646635"/>
          </a:xfrm>
          <a:prstGeom prst="rect">
            <a:avLst/>
          </a:prstGeom>
        </p:spPr>
      </p:pic>
      <p:pic>
        <p:nvPicPr>
          <p:cNvPr id="16" name="Picture 15">
            <a:extLst>
              <a:ext uri="{FF2B5EF4-FFF2-40B4-BE49-F238E27FC236}">
                <a16:creationId xmlns:a16="http://schemas.microsoft.com/office/drawing/2014/main" id="{E6764621-EDF3-6144-88D3-0ECD6ABEC983}"/>
              </a:ext>
            </a:extLst>
          </p:cNvPr>
          <p:cNvPicPr>
            <a:picLocks noChangeAspect="1"/>
          </p:cNvPicPr>
          <p:nvPr/>
        </p:nvPicPr>
        <p:blipFill>
          <a:blip r:embed="rId5"/>
          <a:stretch>
            <a:fillRect/>
          </a:stretch>
        </p:blipFill>
        <p:spPr>
          <a:xfrm>
            <a:off x="4618293" y="5863597"/>
            <a:ext cx="643318" cy="737562"/>
          </a:xfrm>
          <a:prstGeom prst="rect">
            <a:avLst/>
          </a:prstGeom>
        </p:spPr>
      </p:pic>
      <p:pic>
        <p:nvPicPr>
          <p:cNvPr id="17" name="Picture 16">
            <a:extLst>
              <a:ext uri="{FF2B5EF4-FFF2-40B4-BE49-F238E27FC236}">
                <a16:creationId xmlns:a16="http://schemas.microsoft.com/office/drawing/2014/main" id="{F8423FB4-AC45-0448-9FDF-7FBC2A249AEC}"/>
              </a:ext>
            </a:extLst>
          </p:cNvPr>
          <p:cNvPicPr>
            <a:picLocks noChangeAspect="1"/>
          </p:cNvPicPr>
          <p:nvPr/>
        </p:nvPicPr>
        <p:blipFill>
          <a:blip r:embed="rId6"/>
          <a:stretch>
            <a:fillRect/>
          </a:stretch>
        </p:blipFill>
        <p:spPr>
          <a:xfrm>
            <a:off x="9616691" y="2353471"/>
            <a:ext cx="1902464" cy="3489135"/>
          </a:xfrm>
          <a:prstGeom prst="rect">
            <a:avLst/>
          </a:prstGeom>
        </p:spPr>
      </p:pic>
      <p:pic>
        <p:nvPicPr>
          <p:cNvPr id="20" name="Picture 19">
            <a:extLst>
              <a:ext uri="{FF2B5EF4-FFF2-40B4-BE49-F238E27FC236}">
                <a16:creationId xmlns:a16="http://schemas.microsoft.com/office/drawing/2014/main" id="{3D5EB6C9-569B-884C-898C-E98ADE6B0455}"/>
              </a:ext>
            </a:extLst>
          </p:cNvPr>
          <p:cNvPicPr>
            <a:picLocks noChangeAspect="1"/>
          </p:cNvPicPr>
          <p:nvPr/>
        </p:nvPicPr>
        <p:blipFill>
          <a:blip r:embed="rId7"/>
          <a:stretch>
            <a:fillRect/>
          </a:stretch>
        </p:blipFill>
        <p:spPr>
          <a:xfrm>
            <a:off x="10075164" y="6022274"/>
            <a:ext cx="1057656" cy="381366"/>
          </a:xfrm>
          <a:prstGeom prst="rect">
            <a:avLst/>
          </a:prstGeom>
        </p:spPr>
      </p:pic>
      <p:sp>
        <p:nvSpPr>
          <p:cNvPr id="22" name="Rectangle 21">
            <a:extLst>
              <a:ext uri="{FF2B5EF4-FFF2-40B4-BE49-F238E27FC236}">
                <a16:creationId xmlns:a16="http://schemas.microsoft.com/office/drawing/2014/main" id="{A269210B-B601-3E44-9BC0-555BE8BC322B}"/>
              </a:ext>
            </a:extLst>
          </p:cNvPr>
          <p:cNvSpPr/>
          <p:nvPr/>
        </p:nvSpPr>
        <p:spPr>
          <a:xfrm>
            <a:off x="430005" y="3574818"/>
            <a:ext cx="2720104" cy="523220"/>
          </a:xfrm>
          <a:prstGeom prst="rect">
            <a:avLst/>
          </a:prstGeom>
        </p:spPr>
        <p:txBody>
          <a:bodyPr wrap="none">
            <a:spAutoFit/>
          </a:bodyPr>
          <a:lstStyle/>
          <a:p>
            <a:r>
              <a:rPr lang="en-US" sz="2800" b="1" dirty="0">
                <a:solidFill>
                  <a:srgbClr val="C00000"/>
                </a:solidFill>
                <a:latin typeface="Avenir Light" panose="020B0402020203020204" pitchFamily="34" charset="77"/>
              </a:rPr>
              <a:t>Voice Assistants</a:t>
            </a:r>
            <a:endParaRPr lang="en-US" sz="2800" b="1" dirty="0">
              <a:solidFill>
                <a:srgbClr val="C00000"/>
              </a:solidFill>
            </a:endParaRPr>
          </a:p>
        </p:txBody>
      </p:sp>
    </p:spTree>
    <p:extLst>
      <p:ext uri="{BB962C8B-B14F-4D97-AF65-F5344CB8AC3E}">
        <p14:creationId xmlns:p14="http://schemas.microsoft.com/office/powerpoint/2010/main" val="5209986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776742"/>
          </a:xfrm>
        </p:spPr>
        <p:txBody>
          <a:bodyPr/>
          <a:lstStyle/>
          <a:p>
            <a:r>
              <a:rPr lang="en-US" dirty="0"/>
              <a:t>Unknown Words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a:xfrm>
            <a:off x="9123219" y="6283245"/>
            <a:ext cx="2743200" cy="365125"/>
          </a:xfrm>
        </p:spPr>
        <p:txBody>
          <a:bodyPr/>
          <a:lstStyle/>
          <a:p>
            <a:fld id="{6BCA73C5-4051-2D45-AC51-FD5A1C1C157A}" type="slidenum">
              <a:rPr lang="en-US" smtClean="0"/>
              <a:t>110</a:t>
            </a:fld>
            <a:endParaRPr lang="en-US"/>
          </a:p>
        </p:txBody>
      </p:sp>
      <p:sp>
        <p:nvSpPr>
          <p:cNvPr id="7" name="Rectangle 6">
            <a:extLst>
              <a:ext uri="{FF2B5EF4-FFF2-40B4-BE49-F238E27FC236}">
                <a16:creationId xmlns:a16="http://schemas.microsoft.com/office/drawing/2014/main" id="{4A79A37E-FD95-E84D-82B2-73EA5DF52BE0}"/>
              </a:ext>
            </a:extLst>
          </p:cNvPr>
          <p:cNvSpPr/>
          <p:nvPr/>
        </p:nvSpPr>
        <p:spPr>
          <a:xfrm>
            <a:off x="700962" y="745583"/>
            <a:ext cx="2795360" cy="10135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4B0079D-64F6-D048-9190-956DE1DB5EAF}"/>
              </a:ext>
            </a:extLst>
          </p:cNvPr>
          <p:cNvSpPr txBox="1">
            <a:spLocks/>
          </p:cNvSpPr>
          <p:nvPr/>
        </p:nvSpPr>
        <p:spPr>
          <a:xfrm>
            <a:off x="639955" y="1238013"/>
            <a:ext cx="10415971" cy="44562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venir Light" panose="020B0402020203020204" pitchFamily="34" charset="77"/>
              </a:rPr>
              <a:t>We still need to handle UNK words. Always.</a:t>
            </a:r>
          </a:p>
          <a:p>
            <a:pPr>
              <a:lnSpc>
                <a:spcPct val="150000"/>
              </a:lnSpc>
            </a:pPr>
            <a:r>
              <a:rPr lang="en-US" sz="2400" dirty="0">
                <a:latin typeface="Avenir Light" panose="020B0402020203020204" pitchFamily="34" charset="77"/>
              </a:rPr>
              <a:t>Language is always evolving</a:t>
            </a:r>
          </a:p>
          <a:p>
            <a:pPr>
              <a:lnSpc>
                <a:spcPct val="150000"/>
              </a:lnSpc>
            </a:pPr>
            <a:r>
              <a:rPr lang="en-US" sz="2400" dirty="0">
                <a:latin typeface="Avenir Light" panose="020B0402020203020204" pitchFamily="34" charset="77"/>
              </a:rPr>
              <a:t>Zipfian distribution</a:t>
            </a:r>
          </a:p>
          <a:p>
            <a:pPr>
              <a:lnSpc>
                <a:spcPct val="150000"/>
              </a:lnSpc>
            </a:pPr>
            <a:r>
              <a:rPr lang="en-US" sz="2400" dirty="0">
                <a:latin typeface="Avenir Light" panose="020B0402020203020204" pitchFamily="34" charset="77"/>
              </a:rPr>
              <a:t>Larger vocabularies require more memory and compute time</a:t>
            </a:r>
          </a:p>
        </p:txBody>
      </p:sp>
      <p:sp>
        <p:nvSpPr>
          <p:cNvPr id="3" name="Rectangle 2">
            <a:extLst>
              <a:ext uri="{FF2B5EF4-FFF2-40B4-BE49-F238E27FC236}">
                <a16:creationId xmlns:a16="http://schemas.microsoft.com/office/drawing/2014/main" id="{5DB8C87D-41A3-7C40-9A02-BB36C2A3C148}"/>
              </a:ext>
            </a:extLst>
          </p:cNvPr>
          <p:cNvSpPr/>
          <p:nvPr/>
        </p:nvSpPr>
        <p:spPr>
          <a:xfrm>
            <a:off x="2299855" y="4366551"/>
            <a:ext cx="9074727" cy="523220"/>
          </a:xfrm>
          <a:prstGeom prst="rect">
            <a:avLst/>
          </a:prstGeom>
        </p:spPr>
        <p:txBody>
          <a:bodyPr wrap="square">
            <a:spAutoFit/>
          </a:bodyPr>
          <a:lstStyle/>
          <a:p>
            <a:r>
              <a:rPr lang="en-US" sz="2800" b="1" dirty="0">
                <a:solidFill>
                  <a:srgbClr val="C00000"/>
                </a:solidFill>
                <a:latin typeface="Avenir Light" panose="020B0402020203020204" pitchFamily="34" charset="77"/>
              </a:rPr>
              <a:t>How can we handle UNK words in a neural model?</a:t>
            </a:r>
            <a:endParaRPr lang="en-US" sz="2800" b="1" dirty="0">
              <a:solidFill>
                <a:srgbClr val="C00000"/>
              </a:solidFill>
            </a:endParaRPr>
          </a:p>
        </p:txBody>
      </p:sp>
    </p:spTree>
    <p:extLst>
      <p:ext uri="{BB962C8B-B14F-4D97-AF65-F5344CB8AC3E}">
        <p14:creationId xmlns:p14="http://schemas.microsoft.com/office/powerpoint/2010/main" val="870624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How do we handle UNK words in a neural model?</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111</a:t>
            </a:fld>
            <a:endParaRPr lang="en-US"/>
          </a:p>
        </p:txBody>
      </p:sp>
    </p:spTree>
    <p:extLst>
      <p:ext uri="{BB962C8B-B14F-4D97-AF65-F5344CB8AC3E}">
        <p14:creationId xmlns:p14="http://schemas.microsoft.com/office/powerpoint/2010/main" val="41784080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941419" cy="776742"/>
          </a:xfrm>
        </p:spPr>
        <p:txBody>
          <a:bodyPr/>
          <a:lstStyle/>
          <a:p>
            <a:r>
              <a:rPr lang="en-US" dirty="0"/>
              <a:t>Unknown Words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a:xfrm>
            <a:off x="9123219" y="6283245"/>
            <a:ext cx="2743200" cy="365125"/>
          </a:xfrm>
        </p:spPr>
        <p:txBody>
          <a:bodyPr/>
          <a:lstStyle/>
          <a:p>
            <a:fld id="{6BCA73C5-4051-2D45-AC51-FD5A1C1C157A}" type="slidenum">
              <a:rPr lang="en-US" smtClean="0"/>
              <a:t>112</a:t>
            </a:fld>
            <a:endParaRPr lang="en-US"/>
          </a:p>
        </p:txBody>
      </p:sp>
      <p:sp>
        <p:nvSpPr>
          <p:cNvPr id="7" name="Rectangle 6">
            <a:extLst>
              <a:ext uri="{FF2B5EF4-FFF2-40B4-BE49-F238E27FC236}">
                <a16:creationId xmlns:a16="http://schemas.microsoft.com/office/drawing/2014/main" id="{4A79A37E-FD95-E84D-82B2-73EA5DF52BE0}"/>
              </a:ext>
            </a:extLst>
          </p:cNvPr>
          <p:cNvSpPr/>
          <p:nvPr/>
        </p:nvSpPr>
        <p:spPr>
          <a:xfrm>
            <a:off x="700962" y="745583"/>
            <a:ext cx="2795360" cy="10135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4B0079D-64F6-D048-9190-956DE1DB5EAF}"/>
              </a:ext>
            </a:extLst>
          </p:cNvPr>
          <p:cNvSpPr txBox="1">
            <a:spLocks/>
          </p:cNvSpPr>
          <p:nvPr/>
        </p:nvSpPr>
        <p:spPr>
          <a:xfrm>
            <a:off x="639955" y="1238013"/>
            <a:ext cx="10415971" cy="44562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venir Light" panose="020B0402020203020204" pitchFamily="34" charset="77"/>
              </a:rPr>
              <a:t>Common ways:</a:t>
            </a:r>
          </a:p>
          <a:p>
            <a:pPr lvl="1">
              <a:lnSpc>
                <a:spcPct val="150000"/>
              </a:lnSpc>
            </a:pPr>
            <a:r>
              <a:rPr lang="en-US" dirty="0">
                <a:latin typeface="Avenir Light" panose="020B0402020203020204" pitchFamily="34" charset="77"/>
              </a:rPr>
              <a:t>Frequency threshold (e.g., UNK &lt;= 2)</a:t>
            </a:r>
          </a:p>
          <a:p>
            <a:pPr lvl="1">
              <a:lnSpc>
                <a:spcPct val="150000"/>
              </a:lnSpc>
            </a:pPr>
            <a:r>
              <a:rPr lang="en-US" dirty="0">
                <a:latin typeface="Avenir Light" panose="020B0402020203020204" pitchFamily="34" charset="77"/>
              </a:rPr>
              <a:t>Remove bottom N%</a:t>
            </a:r>
          </a:p>
        </p:txBody>
      </p:sp>
    </p:spTree>
    <p:extLst>
      <p:ext uri="{BB962C8B-B14F-4D97-AF65-F5344CB8AC3E}">
        <p14:creationId xmlns:p14="http://schemas.microsoft.com/office/powerpoint/2010/main" val="39344319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Remaining Issues</a:t>
            </a:r>
          </a:p>
        </p:txBody>
      </p:sp>
      <p:sp>
        <p:nvSpPr>
          <p:cNvPr id="7" name="Rectangle 6">
            <a:extLst>
              <a:ext uri="{FF2B5EF4-FFF2-40B4-BE49-F238E27FC236}">
                <a16:creationId xmlns:a16="http://schemas.microsoft.com/office/drawing/2014/main" id="{4A79A37E-FD95-E84D-82B2-73EA5DF52BE0}"/>
              </a:ext>
            </a:extLst>
          </p:cNvPr>
          <p:cNvSpPr/>
          <p:nvPr/>
        </p:nvSpPr>
        <p:spPr>
          <a:xfrm>
            <a:off x="700962" y="745583"/>
            <a:ext cx="2795360" cy="10135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4B0079D-64F6-D048-9190-956DE1DB5EAF}"/>
              </a:ext>
            </a:extLst>
          </p:cNvPr>
          <p:cNvSpPr txBox="1">
            <a:spLocks/>
          </p:cNvSpPr>
          <p:nvPr/>
        </p:nvSpPr>
        <p:spPr>
          <a:xfrm>
            <a:off x="903804" y="1238014"/>
            <a:ext cx="1004280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1. More context </a:t>
            </a:r>
            <a:r>
              <a:rPr lang="en-US" sz="2400" b="1" dirty="0">
                <a:latin typeface="Avenir Light" panose="020B0402020203020204" pitchFamily="34" charset="77"/>
              </a:rPr>
              <a:t>while avoiding </a:t>
            </a:r>
            <a:r>
              <a:rPr lang="en-US" sz="2400" b="1" u="sng" dirty="0">
                <a:latin typeface="Avenir Light" panose="020B0402020203020204" pitchFamily="34" charset="77"/>
              </a:rPr>
              <a:t>sparsity</a:t>
            </a:r>
            <a:r>
              <a:rPr lang="en-US" sz="2400" b="1" dirty="0">
                <a:latin typeface="Avenir Light" panose="020B0402020203020204" pitchFamily="34" charset="77"/>
              </a:rPr>
              <a:t>, </a:t>
            </a:r>
            <a:r>
              <a:rPr lang="en-US" sz="2400" b="1" u="sng" dirty="0">
                <a:latin typeface="Avenir Light" panose="020B0402020203020204" pitchFamily="34" charset="77"/>
              </a:rPr>
              <a:t>storage</a:t>
            </a:r>
            <a:r>
              <a:rPr lang="en-US" sz="2400" b="1" dirty="0">
                <a:latin typeface="Avenir Light" panose="020B0402020203020204" pitchFamily="34" charset="77"/>
              </a:rPr>
              <a:t>, and </a:t>
            </a:r>
            <a:r>
              <a:rPr lang="en-US" sz="2400" b="1" u="sng" dirty="0">
                <a:latin typeface="Avenir Light" panose="020B0402020203020204" pitchFamily="34" charset="77"/>
              </a:rPr>
              <a:t>compute</a:t>
            </a:r>
            <a:r>
              <a:rPr lang="en-US" sz="2400" b="1" dirty="0">
                <a:latin typeface="Avenir Light" panose="020B0402020203020204" pitchFamily="34" charset="77"/>
              </a:rPr>
              <a:t> issues</a:t>
            </a:r>
            <a:endParaRPr lang="en-US" sz="2400" dirty="0">
              <a:latin typeface="Avenir Light" panose="020B0402020203020204" pitchFamily="34" charset="77"/>
            </a:endParaRPr>
          </a:p>
        </p:txBody>
      </p:sp>
      <p:sp>
        <p:nvSpPr>
          <p:cNvPr id="11" name="Content Placeholder 2">
            <a:extLst>
              <a:ext uri="{FF2B5EF4-FFF2-40B4-BE49-F238E27FC236}">
                <a16:creationId xmlns:a16="http://schemas.microsoft.com/office/drawing/2014/main" id="{85BBA01D-7B7E-4F4E-893E-044051335BFB}"/>
              </a:ext>
            </a:extLst>
          </p:cNvPr>
          <p:cNvSpPr txBox="1">
            <a:spLocks/>
          </p:cNvSpPr>
          <p:nvPr/>
        </p:nvSpPr>
        <p:spPr>
          <a:xfrm>
            <a:off x="903804" y="2124768"/>
            <a:ext cx="1004280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2. </a:t>
            </a:r>
            <a:r>
              <a:rPr lang="en-US" sz="2400" b="1" dirty="0">
                <a:latin typeface="Avenir Light" panose="020B0402020203020204" pitchFamily="34" charset="77"/>
              </a:rPr>
              <a:t>No</a:t>
            </a:r>
            <a:r>
              <a:rPr lang="en-US" sz="2400" b="1" dirty="0">
                <a:solidFill>
                  <a:srgbClr val="C00000"/>
                </a:solidFill>
                <a:latin typeface="Avenir Light" panose="020B0402020203020204" pitchFamily="34" charset="77"/>
              </a:rPr>
              <a:t> semantic information </a:t>
            </a:r>
            <a:r>
              <a:rPr lang="en-US" sz="2400" b="1" dirty="0">
                <a:latin typeface="Avenir Light" panose="020B0402020203020204" pitchFamily="34" charset="77"/>
              </a:rPr>
              <a:t>conveyed by counts (e.g., </a:t>
            </a:r>
            <a:r>
              <a:rPr lang="en-US" sz="2400" b="1" dirty="0">
                <a:solidFill>
                  <a:schemeClr val="accent5">
                    <a:lumMod val="75000"/>
                  </a:schemeClr>
                </a:solidFill>
                <a:latin typeface="Avenir Light" panose="020B0402020203020204" pitchFamily="34" charset="77"/>
              </a:rPr>
              <a:t>vehicle</a:t>
            </a:r>
            <a:r>
              <a:rPr lang="en-US" sz="2400" b="1" dirty="0">
                <a:latin typeface="Avenir Light" panose="020B0402020203020204" pitchFamily="34" charset="77"/>
              </a:rPr>
              <a:t> vs </a:t>
            </a:r>
            <a:r>
              <a:rPr lang="en-US" sz="2400" b="1" dirty="0">
                <a:solidFill>
                  <a:schemeClr val="accent5">
                    <a:lumMod val="75000"/>
                  </a:schemeClr>
                </a:solidFill>
                <a:latin typeface="Avenir Light" panose="020B0402020203020204" pitchFamily="34" charset="77"/>
              </a:rPr>
              <a:t>car</a:t>
            </a:r>
            <a:r>
              <a:rPr lang="en-US" sz="2400" b="1" dirty="0">
                <a:latin typeface="Avenir Light" panose="020B0402020203020204" pitchFamily="34" charset="77"/>
              </a:rPr>
              <a:t>)</a:t>
            </a:r>
            <a:endParaRPr lang="en-US" sz="2400" dirty="0">
              <a:latin typeface="Avenir Light" panose="020B0402020203020204" pitchFamily="34" charset="77"/>
            </a:endParaRPr>
          </a:p>
        </p:txBody>
      </p:sp>
      <p:sp>
        <p:nvSpPr>
          <p:cNvPr id="13" name="Content Placeholder 2">
            <a:extLst>
              <a:ext uri="{FF2B5EF4-FFF2-40B4-BE49-F238E27FC236}">
                <a16:creationId xmlns:a16="http://schemas.microsoft.com/office/drawing/2014/main" id="{A09284C0-FCAD-F741-846A-D6B4E9E7DE0C}"/>
              </a:ext>
            </a:extLst>
          </p:cNvPr>
          <p:cNvSpPr txBox="1">
            <a:spLocks/>
          </p:cNvSpPr>
          <p:nvPr/>
        </p:nvSpPr>
        <p:spPr>
          <a:xfrm>
            <a:off x="903804" y="3011522"/>
            <a:ext cx="1004280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3. </a:t>
            </a:r>
            <a:r>
              <a:rPr lang="en-US" sz="2400" b="1" dirty="0">
                <a:latin typeface="Avenir Light" panose="020B0402020203020204" pitchFamily="34" charset="77"/>
              </a:rPr>
              <a:t>Cannot leverage </a:t>
            </a:r>
            <a:r>
              <a:rPr lang="en-US" sz="2400" b="1" dirty="0">
                <a:solidFill>
                  <a:srgbClr val="C00000"/>
                </a:solidFill>
                <a:latin typeface="Avenir Light" panose="020B0402020203020204" pitchFamily="34" charset="77"/>
              </a:rPr>
              <a:t>non-consecutive</a:t>
            </a:r>
            <a:r>
              <a:rPr lang="en-US" sz="2400" b="1" dirty="0">
                <a:latin typeface="Avenir Light" panose="020B0402020203020204" pitchFamily="34" charset="77"/>
              </a:rPr>
              <a:t> patterns </a:t>
            </a:r>
            <a:endParaRPr lang="en-US" sz="2400" dirty="0">
              <a:latin typeface="Avenir Light" panose="020B0402020203020204" pitchFamily="34" charset="77"/>
            </a:endParaRPr>
          </a:p>
        </p:txBody>
      </p:sp>
      <p:sp>
        <p:nvSpPr>
          <p:cNvPr id="14" name="Content Placeholder 2">
            <a:extLst>
              <a:ext uri="{FF2B5EF4-FFF2-40B4-BE49-F238E27FC236}">
                <a16:creationId xmlns:a16="http://schemas.microsoft.com/office/drawing/2014/main" id="{1C4D7D41-E6BC-8A46-8C37-B4E2EF8CB850}"/>
              </a:ext>
            </a:extLst>
          </p:cNvPr>
          <p:cNvSpPr txBox="1">
            <a:spLocks/>
          </p:cNvSpPr>
          <p:nvPr/>
        </p:nvSpPr>
        <p:spPr>
          <a:xfrm>
            <a:off x="903804" y="4551939"/>
            <a:ext cx="1004280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4. </a:t>
            </a:r>
            <a:r>
              <a:rPr lang="en-US" sz="2400" b="1" dirty="0">
                <a:latin typeface="Avenir Light" panose="020B0402020203020204" pitchFamily="34" charset="77"/>
              </a:rPr>
              <a:t>Cannot capture </a:t>
            </a:r>
            <a:r>
              <a:rPr lang="en-US" sz="2400" b="1" dirty="0">
                <a:solidFill>
                  <a:srgbClr val="C00000"/>
                </a:solidFill>
                <a:latin typeface="Avenir Light" panose="020B0402020203020204" pitchFamily="34" charset="77"/>
              </a:rPr>
              <a:t>combinatorial</a:t>
            </a:r>
            <a:r>
              <a:rPr lang="en-US" sz="2400" b="1" dirty="0">
                <a:latin typeface="Avenir Light" panose="020B0402020203020204" pitchFamily="34" charset="77"/>
              </a:rPr>
              <a:t> signals (i.e., non-linear prediction)</a:t>
            </a:r>
            <a:endParaRPr lang="en-US" sz="2400" dirty="0">
              <a:latin typeface="Avenir Light" panose="020B0402020203020204" pitchFamily="34" charset="77"/>
            </a:endParaRPr>
          </a:p>
        </p:txBody>
      </p:sp>
      <p:sp>
        <p:nvSpPr>
          <p:cNvPr id="4" name="Rectangle 3">
            <a:extLst>
              <a:ext uri="{FF2B5EF4-FFF2-40B4-BE49-F238E27FC236}">
                <a16:creationId xmlns:a16="http://schemas.microsoft.com/office/drawing/2014/main" id="{3F848B77-EB69-3C4A-B53E-DA4C5240969E}"/>
              </a:ext>
            </a:extLst>
          </p:cNvPr>
          <p:cNvSpPr/>
          <p:nvPr/>
        </p:nvSpPr>
        <p:spPr>
          <a:xfrm>
            <a:off x="5925204" y="3695152"/>
            <a:ext cx="2988665" cy="400110"/>
          </a:xfrm>
          <a:prstGeom prst="rect">
            <a:avLst/>
          </a:prstGeom>
        </p:spPr>
        <p:txBody>
          <a:bodyPr wrap="square">
            <a:spAutoFit/>
          </a:bodyPr>
          <a:lstStyle/>
          <a:p>
            <a:r>
              <a:rPr lang="en-US" sz="2000" b="1" dirty="0">
                <a:solidFill>
                  <a:schemeClr val="accent5">
                    <a:lumMod val="75000"/>
                  </a:schemeClr>
                </a:solidFill>
                <a:latin typeface="Avenir Light" panose="020B0402020203020204" pitchFamily="34" charset="77"/>
              </a:rPr>
              <a:t>Dr. Cornell West ____</a:t>
            </a:r>
            <a:endParaRPr lang="en-US" sz="2000" dirty="0">
              <a:solidFill>
                <a:schemeClr val="accent5">
                  <a:lumMod val="75000"/>
                </a:schemeClr>
              </a:solidFill>
            </a:endParaRPr>
          </a:p>
        </p:txBody>
      </p:sp>
      <p:sp>
        <p:nvSpPr>
          <p:cNvPr id="15" name="Rectangle 14">
            <a:extLst>
              <a:ext uri="{FF2B5EF4-FFF2-40B4-BE49-F238E27FC236}">
                <a16:creationId xmlns:a16="http://schemas.microsoft.com/office/drawing/2014/main" id="{5686D10A-A5C7-5C46-885A-76E2903855AE}"/>
              </a:ext>
            </a:extLst>
          </p:cNvPr>
          <p:cNvSpPr/>
          <p:nvPr/>
        </p:nvSpPr>
        <p:spPr>
          <a:xfrm>
            <a:off x="2350310" y="3705748"/>
            <a:ext cx="2988665" cy="400110"/>
          </a:xfrm>
          <a:prstGeom prst="rect">
            <a:avLst/>
          </a:prstGeom>
        </p:spPr>
        <p:txBody>
          <a:bodyPr wrap="square">
            <a:spAutoFit/>
          </a:bodyPr>
          <a:lstStyle/>
          <a:p>
            <a:r>
              <a:rPr lang="en-US" sz="2000" b="1" dirty="0">
                <a:solidFill>
                  <a:schemeClr val="accent5">
                    <a:lumMod val="75000"/>
                  </a:schemeClr>
                </a:solidFill>
                <a:latin typeface="Avenir Light" panose="020B0402020203020204" pitchFamily="34" charset="77"/>
              </a:rPr>
              <a:t>Dr. West ____</a:t>
            </a:r>
            <a:endParaRPr lang="en-US" sz="2000" dirty="0">
              <a:solidFill>
                <a:schemeClr val="accent5">
                  <a:lumMod val="75000"/>
                </a:schemeClr>
              </a:solidFill>
            </a:endParaRPr>
          </a:p>
        </p:txBody>
      </p:sp>
      <p:sp>
        <p:nvSpPr>
          <p:cNvPr id="16" name="Rectangle 15">
            <a:extLst>
              <a:ext uri="{FF2B5EF4-FFF2-40B4-BE49-F238E27FC236}">
                <a16:creationId xmlns:a16="http://schemas.microsoft.com/office/drawing/2014/main" id="{9E3C00BE-F4B6-3844-9305-7D3700FC3571}"/>
              </a:ext>
            </a:extLst>
          </p:cNvPr>
          <p:cNvSpPr/>
          <p:nvPr/>
        </p:nvSpPr>
        <p:spPr>
          <a:xfrm>
            <a:off x="2211764" y="4169307"/>
            <a:ext cx="2489903" cy="369332"/>
          </a:xfrm>
          <a:prstGeom prst="rect">
            <a:avLst/>
          </a:prstGeom>
        </p:spPr>
        <p:txBody>
          <a:bodyPr wrap="square">
            <a:spAutoFit/>
          </a:bodyPr>
          <a:lstStyle/>
          <a:p>
            <a:r>
              <a:rPr lang="en-US" b="1" dirty="0">
                <a:latin typeface="Avenir Light" panose="020B0402020203020204" pitchFamily="34" charset="77"/>
              </a:rPr>
              <a:t>Occurred 25 times</a:t>
            </a:r>
            <a:endParaRPr lang="en-US" dirty="0"/>
          </a:p>
        </p:txBody>
      </p:sp>
      <p:sp>
        <p:nvSpPr>
          <p:cNvPr id="17" name="Rectangle 16">
            <a:extLst>
              <a:ext uri="{FF2B5EF4-FFF2-40B4-BE49-F238E27FC236}">
                <a16:creationId xmlns:a16="http://schemas.microsoft.com/office/drawing/2014/main" id="{6595EC32-CA7D-F048-ABBE-459EDF66BC1D}"/>
              </a:ext>
            </a:extLst>
          </p:cNvPr>
          <p:cNvSpPr/>
          <p:nvPr/>
        </p:nvSpPr>
        <p:spPr>
          <a:xfrm>
            <a:off x="6174584" y="4124206"/>
            <a:ext cx="2101559" cy="369332"/>
          </a:xfrm>
          <a:prstGeom prst="rect">
            <a:avLst/>
          </a:prstGeom>
        </p:spPr>
        <p:txBody>
          <a:bodyPr wrap="square">
            <a:spAutoFit/>
          </a:bodyPr>
          <a:lstStyle/>
          <a:p>
            <a:r>
              <a:rPr lang="en-US" b="1" dirty="0">
                <a:latin typeface="Avenir Light" panose="020B0402020203020204" pitchFamily="34" charset="77"/>
              </a:rPr>
              <a:t>Occurred 3 times</a:t>
            </a:r>
            <a:endParaRPr lang="en-US" dirty="0"/>
          </a:p>
        </p:txBody>
      </p:sp>
      <p:sp>
        <p:nvSpPr>
          <p:cNvPr id="18" name="Rectangle 17">
            <a:extLst>
              <a:ext uri="{FF2B5EF4-FFF2-40B4-BE49-F238E27FC236}">
                <a16:creationId xmlns:a16="http://schemas.microsoft.com/office/drawing/2014/main" id="{8C28031C-1655-5A4E-B961-E5D6727E23C7}"/>
              </a:ext>
            </a:extLst>
          </p:cNvPr>
          <p:cNvSpPr/>
          <p:nvPr/>
        </p:nvSpPr>
        <p:spPr>
          <a:xfrm>
            <a:off x="1792214" y="5182941"/>
            <a:ext cx="3408216" cy="400110"/>
          </a:xfrm>
          <a:prstGeom prst="rect">
            <a:avLst/>
          </a:prstGeom>
        </p:spPr>
        <p:txBody>
          <a:bodyPr wrap="square">
            <a:spAutoFit/>
          </a:bodyPr>
          <a:lstStyle/>
          <a:p>
            <a:r>
              <a:rPr lang="en-US" sz="2000" b="1" dirty="0">
                <a:solidFill>
                  <a:schemeClr val="accent5">
                    <a:lumMod val="75000"/>
                  </a:schemeClr>
                </a:solidFill>
                <a:latin typeface="Avenir Light" panose="020B0402020203020204" pitchFamily="34" charset="77"/>
              </a:rPr>
              <a:t>P(</a:t>
            </a:r>
            <a:r>
              <a:rPr lang="en-US" sz="2000" b="1" dirty="0">
                <a:latin typeface="Avenir Light" panose="020B0402020203020204" pitchFamily="34" charset="77"/>
              </a:rPr>
              <a:t>Chef</a:t>
            </a:r>
            <a:r>
              <a:rPr lang="en-US" sz="2000" b="1" dirty="0">
                <a:solidFill>
                  <a:schemeClr val="accent5">
                    <a:lumMod val="75000"/>
                  </a:schemeClr>
                </a:solidFill>
                <a:latin typeface="Avenir Light" panose="020B0402020203020204" pitchFamily="34" charset="77"/>
              </a:rPr>
              <a:t> </a:t>
            </a:r>
            <a:r>
              <a:rPr lang="en-US" sz="2000" b="1" dirty="0">
                <a:solidFill>
                  <a:schemeClr val="accent6">
                    <a:lumMod val="75000"/>
                  </a:schemeClr>
                </a:solidFill>
                <a:latin typeface="Avenir Light" panose="020B0402020203020204" pitchFamily="34" charset="77"/>
              </a:rPr>
              <a:t>cooked</a:t>
            </a:r>
            <a:r>
              <a:rPr lang="en-US" sz="2000" b="1" dirty="0">
                <a:solidFill>
                  <a:schemeClr val="accent5">
                    <a:lumMod val="75000"/>
                  </a:schemeClr>
                </a:solidFill>
                <a:latin typeface="Avenir Light" panose="020B0402020203020204" pitchFamily="34" charset="77"/>
              </a:rPr>
              <a:t> food)</a:t>
            </a:r>
            <a:endParaRPr lang="en-US" sz="2000" dirty="0">
              <a:solidFill>
                <a:schemeClr val="accent5">
                  <a:lumMod val="75000"/>
                </a:schemeClr>
              </a:solidFill>
            </a:endParaRPr>
          </a:p>
        </p:txBody>
      </p:sp>
      <p:sp>
        <p:nvSpPr>
          <p:cNvPr id="19" name="Rectangle 18">
            <a:extLst>
              <a:ext uri="{FF2B5EF4-FFF2-40B4-BE49-F238E27FC236}">
                <a16:creationId xmlns:a16="http://schemas.microsoft.com/office/drawing/2014/main" id="{323076F8-54AE-BC46-8A63-082EA9F2E686}"/>
              </a:ext>
            </a:extLst>
          </p:cNvPr>
          <p:cNvSpPr/>
          <p:nvPr/>
        </p:nvSpPr>
        <p:spPr>
          <a:xfrm>
            <a:off x="6781810" y="5214188"/>
            <a:ext cx="3517094" cy="400110"/>
          </a:xfrm>
          <a:prstGeom prst="rect">
            <a:avLst/>
          </a:prstGeom>
        </p:spPr>
        <p:txBody>
          <a:bodyPr wrap="square">
            <a:spAutoFit/>
          </a:bodyPr>
          <a:lstStyle/>
          <a:p>
            <a:r>
              <a:rPr lang="en-US" sz="2000" b="1" dirty="0">
                <a:solidFill>
                  <a:schemeClr val="accent5">
                    <a:lumMod val="75000"/>
                  </a:schemeClr>
                </a:solidFill>
                <a:latin typeface="Avenir Light" panose="020B0402020203020204" pitchFamily="34" charset="77"/>
              </a:rPr>
              <a:t>P(</a:t>
            </a:r>
            <a:r>
              <a:rPr lang="en-US" sz="2000" b="1" dirty="0">
                <a:solidFill>
                  <a:schemeClr val="accent4">
                    <a:lumMod val="50000"/>
                  </a:schemeClr>
                </a:solidFill>
                <a:latin typeface="Avenir Light" panose="020B0402020203020204" pitchFamily="34" charset="77"/>
              </a:rPr>
              <a:t>Customer</a:t>
            </a:r>
            <a:r>
              <a:rPr lang="en-US" sz="2000" b="1" dirty="0">
                <a:solidFill>
                  <a:schemeClr val="accent5">
                    <a:lumMod val="75000"/>
                  </a:schemeClr>
                </a:solidFill>
                <a:latin typeface="Avenir Light" panose="020B0402020203020204" pitchFamily="34" charset="77"/>
              </a:rPr>
              <a:t> </a:t>
            </a:r>
            <a:r>
              <a:rPr lang="en-US" sz="2000" b="1" dirty="0">
                <a:solidFill>
                  <a:schemeClr val="accent6">
                    <a:lumMod val="75000"/>
                  </a:schemeClr>
                </a:solidFill>
                <a:latin typeface="Avenir Light" panose="020B0402020203020204" pitchFamily="34" charset="77"/>
              </a:rPr>
              <a:t>cooked</a:t>
            </a:r>
            <a:r>
              <a:rPr lang="en-US" sz="2000" b="1" dirty="0">
                <a:solidFill>
                  <a:schemeClr val="accent5">
                    <a:lumMod val="75000"/>
                  </a:schemeClr>
                </a:solidFill>
                <a:latin typeface="Avenir Light" panose="020B0402020203020204" pitchFamily="34" charset="77"/>
              </a:rPr>
              <a:t> food)</a:t>
            </a:r>
            <a:endParaRPr lang="en-US" sz="2000" dirty="0">
              <a:solidFill>
                <a:schemeClr val="accent5">
                  <a:lumMod val="75000"/>
                </a:schemeClr>
              </a:solidFill>
            </a:endParaRPr>
          </a:p>
        </p:txBody>
      </p:sp>
      <p:sp>
        <p:nvSpPr>
          <p:cNvPr id="20" name="Rectangle 19">
            <a:extLst>
              <a:ext uri="{FF2B5EF4-FFF2-40B4-BE49-F238E27FC236}">
                <a16:creationId xmlns:a16="http://schemas.microsoft.com/office/drawing/2014/main" id="{8A4AE71D-2CCA-F442-91DF-B5B633B17A3A}"/>
              </a:ext>
            </a:extLst>
          </p:cNvPr>
          <p:cNvSpPr/>
          <p:nvPr/>
        </p:nvSpPr>
        <p:spPr>
          <a:xfrm>
            <a:off x="6781810" y="5708219"/>
            <a:ext cx="3517094" cy="400110"/>
          </a:xfrm>
          <a:prstGeom prst="rect">
            <a:avLst/>
          </a:prstGeom>
        </p:spPr>
        <p:txBody>
          <a:bodyPr wrap="square">
            <a:spAutoFit/>
          </a:bodyPr>
          <a:lstStyle/>
          <a:p>
            <a:r>
              <a:rPr lang="en-US" sz="2000" b="1" dirty="0">
                <a:solidFill>
                  <a:schemeClr val="accent5">
                    <a:lumMod val="75000"/>
                  </a:schemeClr>
                </a:solidFill>
                <a:latin typeface="Avenir Light" panose="020B0402020203020204" pitchFamily="34" charset="77"/>
              </a:rPr>
              <a:t>P(</a:t>
            </a:r>
            <a:r>
              <a:rPr lang="en-US" sz="2000" b="1" dirty="0">
                <a:solidFill>
                  <a:schemeClr val="accent4">
                    <a:lumMod val="50000"/>
                  </a:schemeClr>
                </a:solidFill>
                <a:latin typeface="Avenir Light" panose="020B0402020203020204" pitchFamily="34" charset="77"/>
              </a:rPr>
              <a:t>Customer</a:t>
            </a:r>
            <a:r>
              <a:rPr lang="en-US" sz="2000" b="1" dirty="0">
                <a:solidFill>
                  <a:schemeClr val="accent5">
                    <a:lumMod val="75000"/>
                  </a:schemeClr>
                </a:solidFill>
                <a:latin typeface="Avenir Light" panose="020B0402020203020204" pitchFamily="34" charset="77"/>
              </a:rPr>
              <a:t> </a:t>
            </a:r>
            <a:r>
              <a:rPr lang="en-US" sz="2000" b="1" dirty="0">
                <a:solidFill>
                  <a:srgbClr val="7030A0"/>
                </a:solidFill>
                <a:latin typeface="Avenir Light" panose="020B0402020203020204" pitchFamily="34" charset="77"/>
              </a:rPr>
              <a:t>ate</a:t>
            </a:r>
            <a:r>
              <a:rPr lang="en-US" sz="2000" b="1" dirty="0">
                <a:solidFill>
                  <a:schemeClr val="accent5">
                    <a:lumMod val="75000"/>
                  </a:schemeClr>
                </a:solidFill>
                <a:latin typeface="Avenir Light" panose="020B0402020203020204" pitchFamily="34" charset="77"/>
              </a:rPr>
              <a:t> food)</a:t>
            </a:r>
            <a:endParaRPr lang="en-US" sz="2000" dirty="0">
              <a:solidFill>
                <a:schemeClr val="accent5">
                  <a:lumMod val="75000"/>
                </a:schemeClr>
              </a:solidFill>
            </a:endParaRPr>
          </a:p>
        </p:txBody>
      </p:sp>
      <p:sp>
        <p:nvSpPr>
          <p:cNvPr id="21" name="Rectangle 20">
            <a:extLst>
              <a:ext uri="{FF2B5EF4-FFF2-40B4-BE49-F238E27FC236}">
                <a16:creationId xmlns:a16="http://schemas.microsoft.com/office/drawing/2014/main" id="{3FC63A3B-E46D-3A4B-9014-CE125C9F7C5D}"/>
              </a:ext>
            </a:extLst>
          </p:cNvPr>
          <p:cNvSpPr/>
          <p:nvPr/>
        </p:nvSpPr>
        <p:spPr>
          <a:xfrm>
            <a:off x="1821881" y="5694080"/>
            <a:ext cx="3517094" cy="400110"/>
          </a:xfrm>
          <a:prstGeom prst="rect">
            <a:avLst/>
          </a:prstGeom>
        </p:spPr>
        <p:txBody>
          <a:bodyPr wrap="square">
            <a:spAutoFit/>
          </a:bodyPr>
          <a:lstStyle/>
          <a:p>
            <a:r>
              <a:rPr lang="en-US" sz="2000" b="1" dirty="0">
                <a:solidFill>
                  <a:schemeClr val="accent5">
                    <a:lumMod val="75000"/>
                  </a:schemeClr>
                </a:solidFill>
                <a:latin typeface="Avenir Light" panose="020B0402020203020204" pitchFamily="34" charset="77"/>
              </a:rPr>
              <a:t>P(</a:t>
            </a:r>
            <a:r>
              <a:rPr lang="en-US" sz="2000" b="1" dirty="0">
                <a:latin typeface="Avenir Light" panose="020B0402020203020204" pitchFamily="34" charset="77"/>
              </a:rPr>
              <a:t>Chef</a:t>
            </a:r>
            <a:r>
              <a:rPr lang="en-US" sz="2000" b="1" dirty="0">
                <a:solidFill>
                  <a:schemeClr val="accent5">
                    <a:lumMod val="75000"/>
                  </a:schemeClr>
                </a:solidFill>
                <a:latin typeface="Avenir Light" panose="020B0402020203020204" pitchFamily="34" charset="77"/>
              </a:rPr>
              <a:t> </a:t>
            </a:r>
            <a:r>
              <a:rPr lang="en-US" sz="2000" b="1" dirty="0">
                <a:solidFill>
                  <a:srgbClr val="7030A0"/>
                </a:solidFill>
                <a:latin typeface="Avenir Light" panose="020B0402020203020204" pitchFamily="34" charset="77"/>
              </a:rPr>
              <a:t>ate</a:t>
            </a:r>
            <a:r>
              <a:rPr lang="en-US" sz="2000" b="1" dirty="0">
                <a:solidFill>
                  <a:schemeClr val="accent5">
                    <a:lumMod val="75000"/>
                  </a:schemeClr>
                </a:solidFill>
                <a:latin typeface="Avenir Light" panose="020B0402020203020204" pitchFamily="34" charset="77"/>
              </a:rPr>
              <a:t> food)</a:t>
            </a:r>
            <a:endParaRPr lang="en-US" sz="2000" dirty="0">
              <a:solidFill>
                <a:schemeClr val="accent5">
                  <a:lumMod val="75000"/>
                </a:schemeClr>
              </a:solidFill>
            </a:endParaRPr>
          </a:p>
        </p:txBody>
      </p:sp>
      <p:sp>
        <p:nvSpPr>
          <p:cNvPr id="5" name="Rounded Rectangle 4">
            <a:extLst>
              <a:ext uri="{FF2B5EF4-FFF2-40B4-BE49-F238E27FC236}">
                <a16:creationId xmlns:a16="http://schemas.microsoft.com/office/drawing/2014/main" id="{CD82108F-4F15-8643-A718-84358C7F9E66}"/>
              </a:ext>
            </a:extLst>
          </p:cNvPr>
          <p:cNvSpPr/>
          <p:nvPr/>
        </p:nvSpPr>
        <p:spPr>
          <a:xfrm>
            <a:off x="555694" y="3011521"/>
            <a:ext cx="10390910" cy="3170059"/>
          </a:xfrm>
          <a:prstGeom prst="roundRect">
            <a:avLst/>
          </a:prstGeom>
          <a:noFill/>
          <a:ln w="5080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A07EA3-3A64-D346-A4C0-1F5E3199EE5C}"/>
              </a:ext>
            </a:extLst>
          </p:cNvPr>
          <p:cNvSpPr/>
          <p:nvPr/>
        </p:nvSpPr>
        <p:spPr>
          <a:xfrm>
            <a:off x="9065850" y="2842896"/>
            <a:ext cx="2003488" cy="523220"/>
          </a:xfrm>
          <a:prstGeom prst="rect">
            <a:avLst/>
          </a:prstGeom>
        </p:spPr>
        <p:txBody>
          <a:bodyPr wrap="square">
            <a:spAutoFit/>
          </a:bodyPr>
          <a:lstStyle/>
          <a:p>
            <a:r>
              <a:rPr lang="en-US" sz="2800" b="1" dirty="0">
                <a:highlight>
                  <a:srgbClr val="FFFF00"/>
                </a:highlight>
                <a:latin typeface="Avenir Light" panose="020B0402020203020204" pitchFamily="34" charset="77"/>
              </a:rPr>
              <a:t>New goals!</a:t>
            </a:r>
            <a:endParaRPr lang="en-US" sz="2800" dirty="0">
              <a:highlight>
                <a:srgbClr val="FFFF00"/>
              </a:highlight>
            </a:endParaRPr>
          </a:p>
        </p:txBody>
      </p:sp>
      <p:sp>
        <p:nvSpPr>
          <p:cNvPr id="23" name="Content Placeholder 2">
            <a:extLst>
              <a:ext uri="{FF2B5EF4-FFF2-40B4-BE49-F238E27FC236}">
                <a16:creationId xmlns:a16="http://schemas.microsoft.com/office/drawing/2014/main" id="{DB6CDA4F-C5BC-C540-8E05-14234E3EEAD7}"/>
              </a:ext>
            </a:extLst>
          </p:cNvPr>
          <p:cNvSpPr txBox="1">
            <a:spLocks/>
          </p:cNvSpPr>
          <p:nvPr/>
        </p:nvSpPr>
        <p:spPr>
          <a:xfrm>
            <a:off x="1396169" y="6464563"/>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Graham </a:t>
            </a:r>
            <a:r>
              <a:rPr lang="en-US" sz="1400" dirty="0" err="1">
                <a:solidFill>
                  <a:srgbClr val="FF0000"/>
                </a:solidFill>
                <a:latin typeface="Avenir Light" panose="020B0402020203020204" pitchFamily="34" charset="77"/>
              </a:rPr>
              <a:t>Neubig’s</a:t>
            </a:r>
            <a:r>
              <a:rPr lang="en-US" sz="1400" dirty="0">
                <a:solidFill>
                  <a:srgbClr val="FF0000"/>
                </a:solidFill>
                <a:latin typeface="Avenir Light" panose="020B0402020203020204" pitchFamily="34" charset="77"/>
              </a:rPr>
              <a:t> CMU NLP 2021</a:t>
            </a:r>
          </a:p>
        </p:txBody>
      </p:sp>
      <p:sp>
        <p:nvSpPr>
          <p:cNvPr id="24" name="Slide Number Placeholder 9">
            <a:extLst>
              <a:ext uri="{FF2B5EF4-FFF2-40B4-BE49-F238E27FC236}">
                <a16:creationId xmlns:a16="http://schemas.microsoft.com/office/drawing/2014/main" id="{95A75E49-0930-D54D-AADE-8E90FFCD64AC}"/>
              </a:ext>
            </a:extLst>
          </p:cNvPr>
          <p:cNvSpPr>
            <a:spLocks noGrp="1"/>
          </p:cNvSpPr>
          <p:nvPr>
            <p:ph type="sldNum" sz="quarter" idx="12"/>
          </p:nvPr>
        </p:nvSpPr>
        <p:spPr>
          <a:xfrm>
            <a:off x="9123219" y="6283245"/>
            <a:ext cx="2743200" cy="365125"/>
          </a:xfrm>
        </p:spPr>
        <p:txBody>
          <a:bodyPr/>
          <a:lstStyle/>
          <a:p>
            <a:fld id="{6BCA73C5-4051-2D45-AC51-FD5A1C1C157A}" type="slidenum">
              <a:rPr lang="en-US" smtClean="0"/>
              <a:t>113</a:t>
            </a:fld>
            <a:endParaRPr lang="en-US"/>
          </a:p>
        </p:txBody>
      </p:sp>
      <p:pic>
        <p:nvPicPr>
          <p:cNvPr id="25" name="Picture 24">
            <a:extLst>
              <a:ext uri="{FF2B5EF4-FFF2-40B4-BE49-F238E27FC236}">
                <a16:creationId xmlns:a16="http://schemas.microsoft.com/office/drawing/2014/main" id="{A657E8D9-0AC8-E44F-92B4-FFB3FCA173B7}"/>
              </a:ext>
            </a:extLst>
          </p:cNvPr>
          <p:cNvPicPr>
            <a:picLocks noChangeAspect="1"/>
          </p:cNvPicPr>
          <p:nvPr/>
        </p:nvPicPr>
        <p:blipFill>
          <a:blip r:embed="rId3"/>
          <a:stretch>
            <a:fillRect/>
          </a:stretch>
        </p:blipFill>
        <p:spPr>
          <a:xfrm>
            <a:off x="283166" y="1260161"/>
            <a:ext cx="545056" cy="565150"/>
          </a:xfrm>
          <a:prstGeom prst="rect">
            <a:avLst/>
          </a:prstGeom>
        </p:spPr>
      </p:pic>
      <p:pic>
        <p:nvPicPr>
          <p:cNvPr id="26" name="Picture 25">
            <a:extLst>
              <a:ext uri="{FF2B5EF4-FFF2-40B4-BE49-F238E27FC236}">
                <a16:creationId xmlns:a16="http://schemas.microsoft.com/office/drawing/2014/main" id="{9E89A586-2F94-9B4F-B6FB-31565ABAEBCA}"/>
              </a:ext>
            </a:extLst>
          </p:cNvPr>
          <p:cNvPicPr>
            <a:picLocks noChangeAspect="1"/>
          </p:cNvPicPr>
          <p:nvPr/>
        </p:nvPicPr>
        <p:blipFill>
          <a:blip r:embed="rId4"/>
          <a:stretch>
            <a:fillRect/>
          </a:stretch>
        </p:blipFill>
        <p:spPr>
          <a:xfrm>
            <a:off x="228669" y="3011520"/>
            <a:ext cx="599553" cy="586462"/>
          </a:xfrm>
          <a:prstGeom prst="rect">
            <a:avLst/>
          </a:prstGeom>
        </p:spPr>
      </p:pic>
      <p:pic>
        <p:nvPicPr>
          <p:cNvPr id="27" name="Picture 26">
            <a:extLst>
              <a:ext uri="{FF2B5EF4-FFF2-40B4-BE49-F238E27FC236}">
                <a16:creationId xmlns:a16="http://schemas.microsoft.com/office/drawing/2014/main" id="{989D0FAB-167F-5845-9A81-FB1A63701BB0}"/>
              </a:ext>
            </a:extLst>
          </p:cNvPr>
          <p:cNvPicPr>
            <a:picLocks noChangeAspect="1"/>
          </p:cNvPicPr>
          <p:nvPr/>
        </p:nvPicPr>
        <p:blipFill>
          <a:blip r:embed="rId3"/>
          <a:stretch>
            <a:fillRect/>
          </a:stretch>
        </p:blipFill>
        <p:spPr>
          <a:xfrm>
            <a:off x="237986" y="2124768"/>
            <a:ext cx="545056" cy="565150"/>
          </a:xfrm>
          <a:prstGeom prst="rect">
            <a:avLst/>
          </a:prstGeom>
        </p:spPr>
      </p:pic>
      <p:pic>
        <p:nvPicPr>
          <p:cNvPr id="28" name="Picture 27">
            <a:extLst>
              <a:ext uri="{FF2B5EF4-FFF2-40B4-BE49-F238E27FC236}">
                <a16:creationId xmlns:a16="http://schemas.microsoft.com/office/drawing/2014/main" id="{C68E5AC8-8423-DE41-9AEC-CE44AC3CC9C0}"/>
              </a:ext>
            </a:extLst>
          </p:cNvPr>
          <p:cNvPicPr>
            <a:picLocks noChangeAspect="1"/>
          </p:cNvPicPr>
          <p:nvPr/>
        </p:nvPicPr>
        <p:blipFill>
          <a:blip r:embed="rId3"/>
          <a:stretch>
            <a:fillRect/>
          </a:stretch>
        </p:blipFill>
        <p:spPr>
          <a:xfrm>
            <a:off x="237986" y="4598611"/>
            <a:ext cx="545056" cy="565150"/>
          </a:xfrm>
          <a:prstGeom prst="rect">
            <a:avLst/>
          </a:prstGeom>
        </p:spPr>
      </p:pic>
    </p:spTree>
    <p:extLst>
      <p:ext uri="{BB962C8B-B14F-4D97-AF65-F5344CB8AC3E}">
        <p14:creationId xmlns:p14="http://schemas.microsoft.com/office/powerpoint/2010/main" val="9480906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114</a:t>
            </a:fld>
            <a:endParaRPr lang="en-US"/>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368300" y="349347"/>
            <a:ext cx="5613400" cy="612775"/>
          </a:xfrm>
        </p:spPr>
        <p:txBody>
          <a:bodyPr>
            <a:noAutofit/>
          </a:bodyPr>
          <a:lstStyle/>
          <a:p>
            <a:r>
              <a:rPr lang="en-US" sz="4000" b="1" dirty="0">
                <a:solidFill>
                  <a:srgbClr val="002060"/>
                </a:solidFill>
                <a:latin typeface="Avenir Black" panose="02000503020000020003" pitchFamily="2" charset="0"/>
              </a:rPr>
              <a:t>UP NEXT</a:t>
            </a:r>
          </a:p>
        </p:txBody>
      </p:sp>
      <p:sp>
        <p:nvSpPr>
          <p:cNvPr id="8" name="Rectangle 7">
            <a:extLst>
              <a:ext uri="{FF2B5EF4-FFF2-40B4-BE49-F238E27FC236}">
                <a16:creationId xmlns:a16="http://schemas.microsoft.com/office/drawing/2014/main" id="{6DC880AC-9A27-734E-B6F8-26783E30FB60}"/>
              </a:ext>
            </a:extLst>
          </p:cNvPr>
          <p:cNvSpPr/>
          <p:nvPr/>
        </p:nvSpPr>
        <p:spPr>
          <a:xfrm>
            <a:off x="2743201" y="1177340"/>
            <a:ext cx="8132617" cy="3429657"/>
          </a:xfrm>
          <a:prstGeom prst="rect">
            <a:avLst/>
          </a:prstGeom>
        </p:spPr>
        <p:txBody>
          <a:bodyPr wrap="square">
            <a:spAutoFit/>
          </a:bodyPr>
          <a:lstStyle/>
          <a:p>
            <a:pPr>
              <a:lnSpc>
                <a:spcPct val="200000"/>
              </a:lnSpc>
            </a:pPr>
            <a:r>
              <a:rPr lang="en-US" sz="2800" dirty="0">
                <a:latin typeface="Avenir Light" panose="020B0402020203020204" pitchFamily="34" charset="77"/>
              </a:rPr>
              <a:t>We clearly need:</a:t>
            </a:r>
          </a:p>
          <a:p>
            <a:pPr marL="342900" indent="-342900">
              <a:lnSpc>
                <a:spcPct val="200000"/>
              </a:lnSpc>
              <a:buFont typeface="Arial" panose="020B0604020202020204" pitchFamily="34" charset="0"/>
              <a:buChar char="•"/>
            </a:pPr>
            <a:r>
              <a:rPr lang="en-US" sz="2800" dirty="0">
                <a:latin typeface="Avenir Light" panose="020B0402020203020204" pitchFamily="34" charset="77"/>
              </a:rPr>
              <a:t>denser representations, not |V|</a:t>
            </a:r>
          </a:p>
          <a:p>
            <a:pPr marL="342900" indent="-342900">
              <a:lnSpc>
                <a:spcPct val="200000"/>
              </a:lnSpc>
              <a:buFont typeface="Arial" panose="020B0604020202020204" pitchFamily="34" charset="0"/>
              <a:buChar char="•"/>
            </a:pPr>
            <a:r>
              <a:rPr lang="en-US" sz="2800" dirty="0">
                <a:latin typeface="Avenir Light" panose="020B0402020203020204" pitchFamily="34" charset="77"/>
              </a:rPr>
              <a:t>semantic information</a:t>
            </a:r>
          </a:p>
          <a:p>
            <a:pPr marL="342900" indent="-342900">
              <a:lnSpc>
                <a:spcPct val="200000"/>
              </a:lnSpc>
              <a:buFont typeface="Arial" panose="020B0604020202020204" pitchFamily="34" charset="0"/>
              <a:buChar char="•"/>
            </a:pPr>
            <a:r>
              <a:rPr lang="en-US" sz="2800" dirty="0">
                <a:latin typeface="Avenir Light" panose="020B0402020203020204" pitchFamily="34" charset="77"/>
              </a:rPr>
              <a:t>non-linear power</a:t>
            </a:r>
          </a:p>
        </p:txBody>
      </p:sp>
      <p:sp>
        <p:nvSpPr>
          <p:cNvPr id="3" name="Rectangle 2">
            <a:extLst>
              <a:ext uri="{FF2B5EF4-FFF2-40B4-BE49-F238E27FC236}">
                <a16:creationId xmlns:a16="http://schemas.microsoft.com/office/drawing/2014/main" id="{21A487C4-58B6-D94B-892C-E0ECA69005A8}"/>
              </a:ext>
            </a:extLst>
          </p:cNvPr>
          <p:cNvSpPr/>
          <p:nvPr/>
        </p:nvSpPr>
        <p:spPr>
          <a:xfrm>
            <a:off x="3910969" y="4836326"/>
            <a:ext cx="5096203" cy="844334"/>
          </a:xfrm>
          <a:prstGeom prst="rect">
            <a:avLst/>
          </a:prstGeom>
        </p:spPr>
        <p:txBody>
          <a:bodyPr wrap="none">
            <a:spAutoFit/>
          </a:bodyPr>
          <a:lstStyle/>
          <a:p>
            <a:pPr>
              <a:lnSpc>
                <a:spcPct val="200000"/>
              </a:lnSpc>
            </a:pPr>
            <a:r>
              <a:rPr lang="en-US" sz="2800" b="1" dirty="0">
                <a:solidFill>
                  <a:srgbClr val="C00000"/>
                </a:solidFill>
                <a:latin typeface="Avenir Light" panose="020B0402020203020204" pitchFamily="34" charset="77"/>
              </a:rPr>
              <a:t>Neural models, here we come!</a:t>
            </a:r>
          </a:p>
        </p:txBody>
      </p:sp>
    </p:spTree>
    <p:extLst>
      <p:ext uri="{BB962C8B-B14F-4D97-AF65-F5344CB8AC3E}">
        <p14:creationId xmlns:p14="http://schemas.microsoft.com/office/powerpoint/2010/main" val="41125121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45198" y="1392036"/>
            <a:ext cx="3524082"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2">
            <a:extLst>
              <a:ext uri="{FF2B5EF4-FFF2-40B4-BE49-F238E27FC236}">
                <a16:creationId xmlns:a16="http://schemas.microsoft.com/office/drawing/2014/main" id="{E1FB50AB-78CC-304E-BF88-BFD55ECFFA5A}"/>
              </a:ext>
            </a:extLst>
          </p:cNvPr>
          <p:cNvSpPr txBox="1">
            <a:spLocks/>
          </p:cNvSpPr>
          <p:nvPr/>
        </p:nvSpPr>
        <p:spPr>
          <a:xfrm>
            <a:off x="2154343" y="1053178"/>
            <a:ext cx="6111833" cy="5061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Beginning Concepts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Neural Foundation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Attention and Beyond</a:t>
            </a:r>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rgbClr val="8EC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F4322E79-BDC8-9541-943D-C1853B747024}"/>
              </a:ext>
            </a:extLst>
          </p:cNvPr>
          <p:cNvSpPr/>
          <p:nvPr/>
        </p:nvSpPr>
        <p:spPr>
          <a:xfrm>
            <a:off x="1046406" y="1552165"/>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9B4BDA-8F37-224D-9D84-D0F812E959AF}"/>
              </a:ext>
            </a:extLst>
          </p:cNvPr>
          <p:cNvSpPr/>
          <p:nvPr/>
        </p:nvSpPr>
        <p:spPr>
          <a:xfrm>
            <a:off x="1046406" y="1642880"/>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584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24643" y="2226956"/>
            <a:ext cx="3242885"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2">
            <a:extLst>
              <a:ext uri="{FF2B5EF4-FFF2-40B4-BE49-F238E27FC236}">
                <a16:creationId xmlns:a16="http://schemas.microsoft.com/office/drawing/2014/main" id="{E1FB50AB-78CC-304E-BF88-BFD55ECFFA5A}"/>
              </a:ext>
            </a:extLst>
          </p:cNvPr>
          <p:cNvSpPr txBox="1">
            <a:spLocks/>
          </p:cNvSpPr>
          <p:nvPr/>
        </p:nvSpPr>
        <p:spPr>
          <a:xfrm>
            <a:off x="2154343" y="1053178"/>
            <a:ext cx="6111833" cy="5061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Beginning Concepts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Neural Foundation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Attention and Beyond</a:t>
            </a:r>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rgbClr val="8EC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F4322E79-BDC8-9541-943D-C1853B747024}"/>
              </a:ext>
            </a:extLst>
          </p:cNvPr>
          <p:cNvSpPr/>
          <p:nvPr/>
        </p:nvSpPr>
        <p:spPr>
          <a:xfrm>
            <a:off x="1046406" y="1552165"/>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9B4BDA-8F37-224D-9D84-D0F812E959AF}"/>
              </a:ext>
            </a:extLst>
          </p:cNvPr>
          <p:cNvSpPr/>
          <p:nvPr/>
        </p:nvSpPr>
        <p:spPr>
          <a:xfrm>
            <a:off x="1046406" y="1642880"/>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5966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1" y="2360452"/>
            <a:ext cx="6320332"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An introduction with word2vec</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4: Neural Language Models</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15445219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598612" cy="622187"/>
          </a:xfrm>
        </p:spPr>
        <p:txBody>
          <a:bodyPr>
            <a:normAutofit/>
          </a:bodyPr>
          <a:lstStyle/>
          <a:p>
            <a:r>
              <a:rPr lang="en-US" dirty="0"/>
              <a:t>Neural Network Motivation</a:t>
            </a:r>
          </a:p>
        </p:txBody>
      </p:sp>
      <p:sp>
        <p:nvSpPr>
          <p:cNvPr id="7" name="Rectangle 6">
            <a:extLst>
              <a:ext uri="{FF2B5EF4-FFF2-40B4-BE49-F238E27FC236}">
                <a16:creationId xmlns:a16="http://schemas.microsoft.com/office/drawing/2014/main" id="{4A79A37E-FD95-E84D-82B2-73EA5DF52BE0}"/>
              </a:ext>
            </a:extLst>
          </p:cNvPr>
          <p:cNvSpPr/>
          <p:nvPr/>
        </p:nvSpPr>
        <p:spPr>
          <a:xfrm>
            <a:off x="756320" y="778816"/>
            <a:ext cx="4317125" cy="12083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B63841-3C34-C041-980B-8A57A3E2BEFB}"/>
              </a:ext>
            </a:extLst>
          </p:cNvPr>
          <p:cNvSpPr/>
          <p:nvPr/>
        </p:nvSpPr>
        <p:spPr>
          <a:xfrm>
            <a:off x="1475649" y="1710814"/>
            <a:ext cx="8715485" cy="2567882"/>
          </a:xfrm>
          <a:prstGeom prst="rect">
            <a:avLst/>
          </a:prstGeom>
        </p:spPr>
        <p:txBody>
          <a:bodyPr wrap="square">
            <a:spAutoFit/>
          </a:bodyPr>
          <a:lstStyle/>
          <a:p>
            <a:pPr>
              <a:lnSpc>
                <a:spcPct val="200000"/>
              </a:lnSpc>
            </a:pPr>
            <a:r>
              <a:rPr lang="en-US" sz="2800" b="1" dirty="0">
                <a:solidFill>
                  <a:srgbClr val="C00000"/>
                </a:solidFill>
                <a:latin typeface="Avenir Light" panose="020B0402020203020204" pitchFamily="34" charset="77"/>
              </a:rPr>
              <a:t>Non-linear power</a:t>
            </a:r>
            <a:r>
              <a:rPr lang="en-US" sz="2800" b="1" dirty="0">
                <a:latin typeface="Avenir Light" panose="020B0402020203020204" pitchFamily="34" charset="77"/>
              </a:rPr>
              <a:t>: </a:t>
            </a:r>
            <a:r>
              <a:rPr lang="en-US" sz="2800" dirty="0">
                <a:latin typeface="Avenir Light" panose="020B0402020203020204" pitchFamily="34" charset="77"/>
              </a:rPr>
              <a:t>using </a:t>
            </a:r>
            <a:r>
              <a:rPr lang="en-US" sz="2800" u="sng" dirty="0">
                <a:latin typeface="Avenir Light" panose="020B0402020203020204" pitchFamily="34" charset="77"/>
              </a:rPr>
              <a:t>non-linear</a:t>
            </a:r>
            <a:r>
              <a:rPr lang="en-US" sz="2800" dirty="0">
                <a:latin typeface="Avenir Light" panose="020B0402020203020204" pitchFamily="34" charset="77"/>
              </a:rPr>
              <a:t> activation functions can allow us to capture rich, combinatorial attributes of language</a:t>
            </a:r>
          </a:p>
        </p:txBody>
      </p:sp>
      <p:sp>
        <p:nvSpPr>
          <p:cNvPr id="8" name="Slide Number Placeholder 9">
            <a:extLst>
              <a:ext uri="{FF2B5EF4-FFF2-40B4-BE49-F238E27FC236}">
                <a16:creationId xmlns:a16="http://schemas.microsoft.com/office/drawing/2014/main" id="{F9D00AC2-0511-0F40-89EC-B5CF29113B46}"/>
              </a:ext>
            </a:extLst>
          </p:cNvPr>
          <p:cNvSpPr>
            <a:spLocks noGrp="1"/>
          </p:cNvSpPr>
          <p:nvPr>
            <p:ph type="sldNum" sz="quarter" idx="12"/>
          </p:nvPr>
        </p:nvSpPr>
        <p:spPr>
          <a:xfrm>
            <a:off x="9244780" y="6397972"/>
            <a:ext cx="2743200" cy="365125"/>
          </a:xfrm>
        </p:spPr>
        <p:txBody>
          <a:bodyPr/>
          <a:lstStyle/>
          <a:p>
            <a:fld id="{6BCA73C5-4051-2D45-AC51-FD5A1C1C157A}" type="slidenum">
              <a:rPr lang="en-US" smtClean="0"/>
              <a:t>118</a:t>
            </a:fld>
            <a:endParaRPr lang="en-US" dirty="0"/>
          </a:p>
        </p:txBody>
      </p:sp>
    </p:spTree>
    <p:extLst>
      <p:ext uri="{BB962C8B-B14F-4D97-AF65-F5344CB8AC3E}">
        <p14:creationId xmlns:p14="http://schemas.microsoft.com/office/powerpoint/2010/main" val="38475654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598612" cy="622187"/>
          </a:xfrm>
        </p:spPr>
        <p:txBody>
          <a:bodyPr>
            <a:normAutofit/>
          </a:bodyPr>
          <a:lstStyle/>
          <a:p>
            <a:r>
              <a:rPr lang="en-US" dirty="0"/>
              <a:t>Neural Network Motivation</a:t>
            </a:r>
          </a:p>
        </p:txBody>
      </p:sp>
      <p:sp>
        <p:nvSpPr>
          <p:cNvPr id="7" name="Rectangle 6">
            <a:extLst>
              <a:ext uri="{FF2B5EF4-FFF2-40B4-BE49-F238E27FC236}">
                <a16:creationId xmlns:a16="http://schemas.microsoft.com/office/drawing/2014/main" id="{4A79A37E-FD95-E84D-82B2-73EA5DF52BE0}"/>
              </a:ext>
            </a:extLst>
          </p:cNvPr>
          <p:cNvSpPr/>
          <p:nvPr/>
        </p:nvSpPr>
        <p:spPr>
          <a:xfrm>
            <a:off x="756320" y="778816"/>
            <a:ext cx="4317125" cy="12083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CB63841-3C34-C041-980B-8A57A3E2BEFB}"/>
                  </a:ext>
                </a:extLst>
              </p:cNvPr>
              <p:cNvSpPr/>
              <p:nvPr/>
            </p:nvSpPr>
            <p:spPr>
              <a:xfrm>
                <a:off x="1431404" y="914401"/>
                <a:ext cx="8907215" cy="6023316"/>
              </a:xfrm>
              <a:prstGeom prst="rect">
                <a:avLst/>
              </a:prstGeom>
            </p:spPr>
            <p:txBody>
              <a:bodyPr wrap="square">
                <a:spAutoFit/>
              </a:bodyPr>
              <a:lstStyle/>
              <a:p>
                <a:pPr>
                  <a:lnSpc>
                    <a:spcPct val="200000"/>
                  </a:lnSpc>
                </a:pPr>
                <a:r>
                  <a:rPr lang="en-US" sz="2400" b="1" dirty="0">
                    <a:solidFill>
                      <a:srgbClr val="C00000"/>
                    </a:solidFill>
                    <a:latin typeface="Avenir Light" panose="020B0402020203020204" pitchFamily="34" charset="77"/>
                  </a:rPr>
                  <a:t>Curse of dimensionality</a:t>
                </a:r>
                <a:r>
                  <a:rPr lang="en-US" sz="2400" b="1" dirty="0">
                    <a:latin typeface="Avenir Light" panose="020B0402020203020204" pitchFamily="34" charset="77"/>
                  </a:rPr>
                  <a:t>:</a:t>
                </a:r>
              </a:p>
              <a:p>
                <a:pPr marL="457200" indent="-457200">
                  <a:lnSpc>
                    <a:spcPct val="200000"/>
                  </a:lnSpc>
                  <a:buFont typeface="Arial" panose="020B0604020202020204" pitchFamily="34" charset="0"/>
                  <a:buChar char="•"/>
                </a:pPr>
                <a:r>
                  <a:rPr lang="en-US" sz="2400" b="1" dirty="0">
                    <a:latin typeface="Avenir Light" panose="020B0402020203020204" pitchFamily="34" charset="77"/>
                  </a:rPr>
                  <a:t>Say our vocab </a:t>
                </a:r>
                <a14:m>
                  <m:oMath xmlns:m="http://schemas.openxmlformats.org/officeDocument/2006/math">
                    <m:r>
                      <a:rPr lang="en-US" sz="2400" i="1" dirty="0">
                        <a:latin typeface="Cambria Math" panose="02040503050406030204" pitchFamily="18" charset="0"/>
                      </a:rPr>
                      <m:t>|</m:t>
                    </m:r>
                    <m:r>
                      <a:rPr lang="en-US" sz="2400" b="1" i="1" dirty="0">
                        <a:solidFill>
                          <a:srgbClr val="7030A0"/>
                        </a:solidFill>
                        <a:latin typeface="Cambria Math" panose="02040503050406030204" pitchFamily="18" charset="0"/>
                      </a:rPr>
                      <m:t>𝑽</m:t>
                    </m:r>
                    <m:r>
                      <a:rPr lang="en-US" sz="2400" i="1" dirty="0">
                        <a:latin typeface="Cambria Math" panose="02040503050406030204" pitchFamily="18" charset="0"/>
                      </a:rPr>
                      <m:t>|</m:t>
                    </m:r>
                  </m:oMath>
                </a14:m>
                <a:r>
                  <a:rPr lang="en-US" sz="2400" dirty="0">
                    <a:latin typeface="Avenir Light" panose="020B0402020203020204" pitchFamily="34" charset="77"/>
                  </a:rPr>
                  <a:t> = 100,000</a:t>
                </a:r>
              </a:p>
              <a:p>
                <a:pPr marL="457200" indent="-457200">
                  <a:lnSpc>
                    <a:spcPct val="200000"/>
                  </a:lnSpc>
                  <a:buFont typeface="Arial" panose="020B0604020202020204" pitchFamily="34" charset="0"/>
                  <a:buChar char="•"/>
                </a:pPr>
                <a:r>
                  <a:rPr lang="en-US" sz="2400" dirty="0">
                    <a:latin typeface="Avenir Light" panose="020B0402020203020204" pitchFamily="34" charset="77"/>
                  </a:rPr>
                  <a:t>Naively modelling the joint probability of 10 consecutive, discrete random variables (e.g., words in a sentence) yields </a:t>
                </a:r>
                <a14:m>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100,000</m:t>
                        </m:r>
                      </m:e>
                      <m:sup>
                        <m:r>
                          <a:rPr lang="en-US" sz="2400" b="0" i="1" smtClean="0">
                            <a:solidFill>
                              <a:srgbClr val="7030A0"/>
                            </a:solidFill>
                            <a:latin typeface="Cambria Math" panose="02040503050406030204" pitchFamily="18" charset="0"/>
                          </a:rPr>
                          <m:t>10</m:t>
                        </m:r>
                      </m:sup>
                    </m:sSup>
                    <m:r>
                      <a:rPr lang="en-US" sz="2400" b="0" i="1" smtClean="0">
                        <a:solidFill>
                          <a:srgbClr val="7030A0"/>
                        </a:solidFill>
                        <a:latin typeface="Cambria Math" panose="02040503050406030204" pitchFamily="18" charset="0"/>
                      </a:rPr>
                      <m:t>−1=</m:t>
                    </m:r>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10</m:t>
                        </m:r>
                      </m:e>
                      <m:sup>
                        <m:r>
                          <a:rPr lang="en-US" sz="2400" b="0" i="1" smtClean="0">
                            <a:solidFill>
                              <a:srgbClr val="7030A0"/>
                            </a:solidFill>
                            <a:latin typeface="Cambria Math" panose="02040503050406030204" pitchFamily="18" charset="0"/>
                          </a:rPr>
                          <m:t>50</m:t>
                        </m:r>
                      </m:sup>
                    </m:sSup>
                  </m:oMath>
                </a14:m>
                <a:r>
                  <a:rPr lang="en-US" sz="2400" dirty="0">
                    <a:solidFill>
                      <a:srgbClr val="7030A0"/>
                    </a:solidFill>
                    <a:latin typeface="Avenir Light" panose="020B0402020203020204" pitchFamily="34" charset="77"/>
                  </a:rPr>
                  <a:t> </a:t>
                </a:r>
                <a:r>
                  <a:rPr lang="en-US" sz="2400" dirty="0">
                    <a:latin typeface="Avenir Light" panose="020B0402020203020204" pitchFamily="34" charset="77"/>
                  </a:rPr>
                  <a:t>free parameters.</a:t>
                </a:r>
              </a:p>
              <a:p>
                <a:pPr marL="457200" indent="-457200">
                  <a:lnSpc>
                    <a:spcPct val="200000"/>
                  </a:lnSpc>
                  <a:buFont typeface="Arial" panose="020B0604020202020204" pitchFamily="34" charset="0"/>
                  <a:buChar char="•"/>
                </a:pPr>
                <a:r>
                  <a:rPr lang="en-US" sz="2400" dirty="0">
                    <a:latin typeface="Avenir Light" panose="020B0402020203020204" pitchFamily="34" charset="77"/>
                  </a:rPr>
                  <a:t>Word embeddings reduce the # of parameters and hopefully improve the model’s ability to generalize </a:t>
                </a:r>
              </a:p>
              <a:p>
                <a:pPr marL="457200" indent="-457200">
                  <a:lnSpc>
                    <a:spcPct val="200000"/>
                  </a:lnSpc>
                  <a:buFont typeface="Arial" panose="020B0604020202020204" pitchFamily="34" charset="0"/>
                  <a:buChar char="•"/>
                </a:pPr>
                <a:endParaRPr lang="en-US" sz="2800" b="1" dirty="0">
                  <a:latin typeface="Avenir Light" panose="020B0402020203020204" pitchFamily="34" charset="77"/>
                </a:endParaRPr>
              </a:p>
            </p:txBody>
          </p:sp>
        </mc:Choice>
        <mc:Fallback xmlns="">
          <p:sp>
            <p:nvSpPr>
              <p:cNvPr id="9" name="Rectangle 8">
                <a:extLst>
                  <a:ext uri="{FF2B5EF4-FFF2-40B4-BE49-F238E27FC236}">
                    <a16:creationId xmlns:a16="http://schemas.microsoft.com/office/drawing/2014/main" id="{1CB63841-3C34-C041-980B-8A57A3E2BEFB}"/>
                  </a:ext>
                </a:extLst>
              </p:cNvPr>
              <p:cNvSpPr>
                <a:spLocks noRot="1" noChangeAspect="1" noMove="1" noResize="1" noEditPoints="1" noAdjustHandles="1" noChangeArrowheads="1" noChangeShapeType="1" noTextEdit="1"/>
              </p:cNvSpPr>
              <p:nvPr/>
            </p:nvSpPr>
            <p:spPr>
              <a:xfrm>
                <a:off x="1431404" y="914401"/>
                <a:ext cx="8907215" cy="6023316"/>
              </a:xfrm>
              <a:prstGeom prst="rect">
                <a:avLst/>
              </a:prstGeom>
              <a:blipFill>
                <a:blip r:embed="rId2"/>
                <a:stretch>
                  <a:fillRect l="-996" r="-1280"/>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BCBF8FF1-DEA5-2F40-84ED-D230E0CE5B67}"/>
              </a:ext>
            </a:extLst>
          </p:cNvPr>
          <p:cNvSpPr txBox="1">
            <a:spLocks/>
          </p:cNvSpPr>
          <p:nvPr/>
        </p:nvSpPr>
        <p:spPr>
          <a:xfrm>
            <a:off x="1396169" y="6464563"/>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Ryan </a:t>
            </a:r>
            <a:r>
              <a:rPr lang="en-US" sz="1400" dirty="0" err="1">
                <a:solidFill>
                  <a:srgbClr val="FF0000"/>
                </a:solidFill>
                <a:latin typeface="Avenir Light" panose="020B0402020203020204" pitchFamily="34" charset="77"/>
              </a:rPr>
              <a:t>Cotterell</a:t>
            </a:r>
            <a:r>
              <a:rPr lang="en-US" sz="1400" dirty="0">
                <a:solidFill>
                  <a:srgbClr val="FF0000"/>
                </a:solidFill>
                <a:latin typeface="Avenir Light" panose="020B0402020203020204" pitchFamily="34" charset="77"/>
              </a:rPr>
              <a:t> ETH-Zurich 2021</a:t>
            </a:r>
          </a:p>
        </p:txBody>
      </p:sp>
      <p:sp>
        <p:nvSpPr>
          <p:cNvPr id="13" name="Slide Number Placeholder 9">
            <a:extLst>
              <a:ext uri="{FF2B5EF4-FFF2-40B4-BE49-F238E27FC236}">
                <a16:creationId xmlns:a16="http://schemas.microsoft.com/office/drawing/2014/main" id="{A260D6B4-3287-0947-BE46-DB35949FA6A2}"/>
              </a:ext>
            </a:extLst>
          </p:cNvPr>
          <p:cNvSpPr>
            <a:spLocks noGrp="1"/>
          </p:cNvSpPr>
          <p:nvPr>
            <p:ph type="sldNum" sz="quarter" idx="12"/>
          </p:nvPr>
        </p:nvSpPr>
        <p:spPr>
          <a:xfrm>
            <a:off x="9244780" y="6397972"/>
            <a:ext cx="2743200" cy="365125"/>
          </a:xfrm>
        </p:spPr>
        <p:txBody>
          <a:bodyPr/>
          <a:lstStyle/>
          <a:p>
            <a:fld id="{6BCA73C5-4051-2D45-AC51-FD5A1C1C157A}" type="slidenum">
              <a:rPr lang="en-US" smtClean="0"/>
              <a:t>119</a:t>
            </a:fld>
            <a:endParaRPr lang="en-US" dirty="0"/>
          </a:p>
        </p:txBody>
      </p:sp>
    </p:spTree>
    <p:extLst>
      <p:ext uri="{BB962C8B-B14F-4D97-AF65-F5344CB8AC3E}">
        <p14:creationId xmlns:p14="http://schemas.microsoft.com/office/powerpoint/2010/main" val="1614824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892021"/>
            <a:ext cx="11189209" cy="1461451"/>
          </a:xfrm>
        </p:spPr>
        <p:txBody>
          <a:bodyPr>
            <a:noAutofit/>
          </a:bodyPr>
          <a:lstStyle/>
          <a:p>
            <a:pPr marL="0" indent="0">
              <a:lnSpc>
                <a:spcPct val="150000"/>
              </a:lnSpc>
              <a:buNone/>
            </a:pPr>
            <a:r>
              <a:rPr lang="en-US" sz="2400" dirty="0">
                <a:latin typeface="Avenir Light" panose="020B0402020203020204" pitchFamily="34" charset="77"/>
              </a:rPr>
              <a:t>NLP has been around since the 1960s, but the progress in the past 10 years has been astronomical. Models are becoming effective enough for consumer use.</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a:p>
        </p:txBody>
      </p:sp>
      <p:sp>
        <p:nvSpPr>
          <p:cNvPr id="22" name="Rectangle 21">
            <a:extLst>
              <a:ext uri="{FF2B5EF4-FFF2-40B4-BE49-F238E27FC236}">
                <a16:creationId xmlns:a16="http://schemas.microsoft.com/office/drawing/2014/main" id="{A269210B-B601-3E44-9BC0-555BE8BC322B}"/>
              </a:ext>
            </a:extLst>
          </p:cNvPr>
          <p:cNvSpPr/>
          <p:nvPr/>
        </p:nvSpPr>
        <p:spPr>
          <a:xfrm>
            <a:off x="1393173" y="3557889"/>
            <a:ext cx="1912127" cy="523220"/>
          </a:xfrm>
          <a:prstGeom prst="rect">
            <a:avLst/>
          </a:prstGeom>
        </p:spPr>
        <p:txBody>
          <a:bodyPr wrap="none">
            <a:spAutoFit/>
          </a:bodyPr>
          <a:lstStyle/>
          <a:p>
            <a:r>
              <a:rPr lang="en-US" sz="2800" b="1" dirty="0">
                <a:solidFill>
                  <a:srgbClr val="C00000"/>
                </a:solidFill>
                <a:latin typeface="Avenir Light" panose="020B0402020203020204" pitchFamily="34" charset="77"/>
              </a:rPr>
              <a:t>Translation</a:t>
            </a:r>
            <a:endParaRPr lang="en-US" sz="2800" b="1" dirty="0">
              <a:solidFill>
                <a:srgbClr val="C00000"/>
              </a:solidFill>
            </a:endParaRPr>
          </a:p>
        </p:txBody>
      </p:sp>
      <p:pic>
        <p:nvPicPr>
          <p:cNvPr id="4" name="Picture 3">
            <a:extLst>
              <a:ext uri="{FF2B5EF4-FFF2-40B4-BE49-F238E27FC236}">
                <a16:creationId xmlns:a16="http://schemas.microsoft.com/office/drawing/2014/main" id="{2BADC1B7-CE46-484D-AEE6-DCF9C3EDEBFF}"/>
              </a:ext>
            </a:extLst>
          </p:cNvPr>
          <p:cNvPicPr>
            <a:picLocks noChangeAspect="1"/>
          </p:cNvPicPr>
          <p:nvPr/>
        </p:nvPicPr>
        <p:blipFill>
          <a:blip r:embed="rId2"/>
          <a:stretch>
            <a:fillRect/>
          </a:stretch>
        </p:blipFill>
        <p:spPr>
          <a:xfrm>
            <a:off x="4454653" y="2298642"/>
            <a:ext cx="2875823" cy="673065"/>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1D6EB340-EF03-0746-8F11-BCF013F70553}"/>
              </a:ext>
            </a:extLst>
          </p:cNvPr>
          <p:cNvPicPr>
            <a:picLocks noChangeAspect="1"/>
          </p:cNvPicPr>
          <p:nvPr/>
        </p:nvPicPr>
        <p:blipFill>
          <a:blip r:embed="rId3"/>
          <a:stretch>
            <a:fillRect/>
          </a:stretch>
        </p:blipFill>
        <p:spPr>
          <a:xfrm>
            <a:off x="4454653" y="2888367"/>
            <a:ext cx="7024493" cy="3232323"/>
          </a:xfrm>
          <a:prstGeom prst="rect">
            <a:avLst/>
          </a:prstGeom>
        </p:spPr>
      </p:pic>
      <p:sp>
        <p:nvSpPr>
          <p:cNvPr id="21" name="Title 1">
            <a:extLst>
              <a:ext uri="{FF2B5EF4-FFF2-40B4-BE49-F238E27FC236}">
                <a16:creationId xmlns:a16="http://schemas.microsoft.com/office/drawing/2014/main" id="{AB62EEC7-985B-DB43-A7E4-1AD80CFF71BB}"/>
              </a:ext>
            </a:extLst>
          </p:cNvPr>
          <p:cNvSpPr>
            <a:spLocks noGrp="1"/>
          </p:cNvSpPr>
          <p:nvPr>
            <p:ph type="title"/>
          </p:nvPr>
        </p:nvSpPr>
        <p:spPr>
          <a:xfrm>
            <a:off x="838201" y="276262"/>
            <a:ext cx="4623816" cy="612738"/>
          </a:xfrm>
        </p:spPr>
        <p:txBody>
          <a:bodyPr/>
          <a:lstStyle/>
          <a:p>
            <a:r>
              <a:rPr lang="en-US" dirty="0"/>
              <a:t>NLP Successes</a:t>
            </a:r>
          </a:p>
        </p:txBody>
      </p:sp>
    </p:spTree>
    <p:extLst>
      <p:ext uri="{BB962C8B-B14F-4D97-AF65-F5344CB8AC3E}">
        <p14:creationId xmlns:p14="http://schemas.microsoft.com/office/powerpoint/2010/main" val="18740115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err="1"/>
              <a:t>Bengio</a:t>
            </a:r>
            <a:r>
              <a:rPr lang="en-US" dirty="0"/>
              <a:t> (2003)</a:t>
            </a:r>
          </a:p>
        </p:txBody>
      </p:sp>
      <p:sp>
        <p:nvSpPr>
          <p:cNvPr id="7" name="Rectangle 6">
            <a:extLst>
              <a:ext uri="{FF2B5EF4-FFF2-40B4-BE49-F238E27FC236}">
                <a16:creationId xmlns:a16="http://schemas.microsoft.com/office/drawing/2014/main" id="{4A79A37E-FD95-E84D-82B2-73EA5DF52BE0}"/>
              </a:ext>
            </a:extLst>
          </p:cNvPr>
          <p:cNvSpPr/>
          <p:nvPr/>
        </p:nvSpPr>
        <p:spPr>
          <a:xfrm>
            <a:off x="756320" y="778816"/>
            <a:ext cx="2252351" cy="12083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BCBF8FF1-DEA5-2F40-84ED-D230E0CE5B67}"/>
              </a:ext>
            </a:extLst>
          </p:cNvPr>
          <p:cNvSpPr txBox="1">
            <a:spLocks/>
          </p:cNvSpPr>
          <p:nvPr/>
        </p:nvSpPr>
        <p:spPr>
          <a:xfrm>
            <a:off x="1396169" y="6464563"/>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i="1" dirty="0">
                <a:solidFill>
                  <a:srgbClr val="FF0000"/>
                </a:solidFill>
                <a:latin typeface="Avenir Light" panose="020B0402020203020204" pitchFamily="34" charset="77"/>
              </a:rPr>
              <a:t>A Neural Probabilistic Language Model. </a:t>
            </a:r>
            <a:r>
              <a:rPr lang="en-US" sz="1400" dirty="0" err="1">
                <a:solidFill>
                  <a:srgbClr val="FF0000"/>
                </a:solidFill>
                <a:latin typeface="Avenir Light" panose="020B0402020203020204" pitchFamily="34" charset="77"/>
              </a:rPr>
              <a:t>Bengio</a:t>
            </a:r>
            <a:r>
              <a:rPr lang="en-US" sz="1400" dirty="0">
                <a:solidFill>
                  <a:srgbClr val="FF0000"/>
                </a:solidFill>
                <a:latin typeface="Avenir Light" panose="020B0402020203020204" pitchFamily="34" charset="77"/>
              </a:rPr>
              <a:t> et al. JMLR (2003)</a:t>
            </a:r>
          </a:p>
        </p:txBody>
      </p:sp>
      <p:pic>
        <p:nvPicPr>
          <p:cNvPr id="4" name="Picture 3">
            <a:extLst>
              <a:ext uri="{FF2B5EF4-FFF2-40B4-BE49-F238E27FC236}">
                <a16:creationId xmlns:a16="http://schemas.microsoft.com/office/drawing/2014/main" id="{DBB39102-CAED-EC45-804E-792BD084B24E}"/>
              </a:ext>
            </a:extLst>
          </p:cNvPr>
          <p:cNvPicPr>
            <a:picLocks noChangeAspect="1"/>
          </p:cNvPicPr>
          <p:nvPr/>
        </p:nvPicPr>
        <p:blipFill>
          <a:blip r:embed="rId2"/>
          <a:stretch>
            <a:fillRect/>
          </a:stretch>
        </p:blipFill>
        <p:spPr>
          <a:xfrm>
            <a:off x="296345" y="1274741"/>
            <a:ext cx="11599310" cy="4632757"/>
          </a:xfrm>
          <a:prstGeom prst="rect">
            <a:avLst/>
          </a:prstGeom>
        </p:spPr>
      </p:pic>
      <p:sp>
        <p:nvSpPr>
          <p:cNvPr id="12" name="Slide Number Placeholder 9">
            <a:extLst>
              <a:ext uri="{FF2B5EF4-FFF2-40B4-BE49-F238E27FC236}">
                <a16:creationId xmlns:a16="http://schemas.microsoft.com/office/drawing/2014/main" id="{F8D9F688-AF44-9647-B642-15BA4AB08730}"/>
              </a:ext>
            </a:extLst>
          </p:cNvPr>
          <p:cNvSpPr>
            <a:spLocks noGrp="1"/>
          </p:cNvSpPr>
          <p:nvPr>
            <p:ph type="sldNum" sz="quarter" idx="12"/>
          </p:nvPr>
        </p:nvSpPr>
        <p:spPr>
          <a:xfrm>
            <a:off x="9244780" y="6397972"/>
            <a:ext cx="2743200" cy="365125"/>
          </a:xfrm>
        </p:spPr>
        <p:txBody>
          <a:bodyPr/>
          <a:lstStyle/>
          <a:p>
            <a:fld id="{6BCA73C5-4051-2D45-AC51-FD5A1C1C157A}" type="slidenum">
              <a:rPr lang="en-US" smtClean="0"/>
              <a:t>120</a:t>
            </a:fld>
            <a:endParaRPr lang="en-US" dirty="0"/>
          </a:p>
        </p:txBody>
      </p:sp>
    </p:spTree>
    <p:extLst>
      <p:ext uri="{BB962C8B-B14F-4D97-AF65-F5344CB8AC3E}">
        <p14:creationId xmlns:p14="http://schemas.microsoft.com/office/powerpoint/2010/main" val="29400918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err="1"/>
              <a:t>Bengio</a:t>
            </a:r>
            <a:r>
              <a:rPr lang="en-US" dirty="0"/>
              <a:t> (2003)</a:t>
            </a:r>
          </a:p>
        </p:txBody>
      </p:sp>
      <p:sp>
        <p:nvSpPr>
          <p:cNvPr id="7" name="Rectangle 6">
            <a:extLst>
              <a:ext uri="{FF2B5EF4-FFF2-40B4-BE49-F238E27FC236}">
                <a16:creationId xmlns:a16="http://schemas.microsoft.com/office/drawing/2014/main" id="{4A79A37E-FD95-E84D-82B2-73EA5DF52BE0}"/>
              </a:ext>
            </a:extLst>
          </p:cNvPr>
          <p:cNvSpPr/>
          <p:nvPr/>
        </p:nvSpPr>
        <p:spPr>
          <a:xfrm>
            <a:off x="756320" y="778816"/>
            <a:ext cx="2252351" cy="12083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BCBF8FF1-DEA5-2F40-84ED-D230E0CE5B67}"/>
              </a:ext>
            </a:extLst>
          </p:cNvPr>
          <p:cNvSpPr txBox="1">
            <a:spLocks/>
          </p:cNvSpPr>
          <p:nvPr/>
        </p:nvSpPr>
        <p:spPr>
          <a:xfrm>
            <a:off x="1396169" y="6464563"/>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i="1" dirty="0">
                <a:solidFill>
                  <a:srgbClr val="FF0000"/>
                </a:solidFill>
                <a:latin typeface="Avenir Light" panose="020B0402020203020204" pitchFamily="34" charset="77"/>
              </a:rPr>
              <a:t>A Neural Probabilistic Language Model. </a:t>
            </a:r>
            <a:r>
              <a:rPr lang="en-US" sz="1400" dirty="0" err="1">
                <a:solidFill>
                  <a:srgbClr val="FF0000"/>
                </a:solidFill>
                <a:latin typeface="Avenir Light" panose="020B0402020203020204" pitchFamily="34" charset="77"/>
              </a:rPr>
              <a:t>Bengio</a:t>
            </a:r>
            <a:r>
              <a:rPr lang="en-US" sz="1400" dirty="0">
                <a:solidFill>
                  <a:srgbClr val="FF0000"/>
                </a:solidFill>
                <a:latin typeface="Avenir Light" panose="020B0402020203020204" pitchFamily="34" charset="77"/>
              </a:rPr>
              <a:t> et al. JMLR (2003)</a:t>
            </a:r>
          </a:p>
        </p:txBody>
      </p:sp>
      <p:pic>
        <p:nvPicPr>
          <p:cNvPr id="4" name="Picture 3">
            <a:extLst>
              <a:ext uri="{FF2B5EF4-FFF2-40B4-BE49-F238E27FC236}">
                <a16:creationId xmlns:a16="http://schemas.microsoft.com/office/drawing/2014/main" id="{DBB39102-CAED-EC45-804E-792BD084B24E}"/>
              </a:ext>
            </a:extLst>
          </p:cNvPr>
          <p:cNvPicPr>
            <a:picLocks noChangeAspect="1"/>
          </p:cNvPicPr>
          <p:nvPr/>
        </p:nvPicPr>
        <p:blipFill>
          <a:blip r:embed="rId2"/>
          <a:stretch>
            <a:fillRect/>
          </a:stretch>
        </p:blipFill>
        <p:spPr>
          <a:xfrm>
            <a:off x="296345" y="1274741"/>
            <a:ext cx="11599310" cy="4632757"/>
          </a:xfrm>
          <a:prstGeom prst="rect">
            <a:avLst/>
          </a:prstGeom>
        </p:spPr>
      </p:pic>
      <p:sp>
        <p:nvSpPr>
          <p:cNvPr id="8" name="Rounded Rectangle 7">
            <a:extLst>
              <a:ext uri="{FF2B5EF4-FFF2-40B4-BE49-F238E27FC236}">
                <a16:creationId xmlns:a16="http://schemas.microsoft.com/office/drawing/2014/main" id="{23737854-9B7B-DD4D-ACA7-4643B32AC98A}"/>
              </a:ext>
            </a:extLst>
          </p:cNvPr>
          <p:cNvSpPr/>
          <p:nvPr/>
        </p:nvSpPr>
        <p:spPr>
          <a:xfrm>
            <a:off x="3918327" y="4654110"/>
            <a:ext cx="3101905" cy="598321"/>
          </a:xfrm>
          <a:prstGeom prst="roundRect">
            <a:avLst/>
          </a:prstGeom>
          <a:noFill/>
          <a:ln w="508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9988A7C-7389-E741-B50F-BA44E172C149}"/>
              </a:ext>
            </a:extLst>
          </p:cNvPr>
          <p:cNvSpPr/>
          <p:nvPr/>
        </p:nvSpPr>
        <p:spPr>
          <a:xfrm>
            <a:off x="10382865" y="4632980"/>
            <a:ext cx="1512790" cy="598321"/>
          </a:xfrm>
          <a:prstGeom prst="roundRect">
            <a:avLst/>
          </a:prstGeom>
          <a:noFill/>
          <a:ln w="508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9">
            <a:extLst>
              <a:ext uri="{FF2B5EF4-FFF2-40B4-BE49-F238E27FC236}">
                <a16:creationId xmlns:a16="http://schemas.microsoft.com/office/drawing/2014/main" id="{A03B7C0B-A049-F44C-B4F1-982F9320547E}"/>
              </a:ext>
            </a:extLst>
          </p:cNvPr>
          <p:cNvSpPr>
            <a:spLocks noGrp="1"/>
          </p:cNvSpPr>
          <p:nvPr>
            <p:ph type="sldNum" sz="quarter" idx="12"/>
          </p:nvPr>
        </p:nvSpPr>
        <p:spPr>
          <a:xfrm>
            <a:off x="9244780" y="6397972"/>
            <a:ext cx="2743200" cy="365125"/>
          </a:xfrm>
        </p:spPr>
        <p:txBody>
          <a:bodyPr/>
          <a:lstStyle/>
          <a:p>
            <a:fld id="{6BCA73C5-4051-2D45-AC51-FD5A1C1C157A}" type="slidenum">
              <a:rPr lang="en-US" smtClean="0"/>
              <a:t>121</a:t>
            </a:fld>
            <a:endParaRPr lang="en-US" dirty="0"/>
          </a:p>
        </p:txBody>
      </p:sp>
    </p:spTree>
    <p:extLst>
      <p:ext uri="{BB962C8B-B14F-4D97-AF65-F5344CB8AC3E}">
        <p14:creationId xmlns:p14="http://schemas.microsoft.com/office/powerpoint/2010/main" val="42743417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err="1"/>
              <a:t>Bengio</a:t>
            </a:r>
            <a:r>
              <a:rPr lang="en-US" dirty="0"/>
              <a:t> (2003)</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a:xfrm>
            <a:off x="9244780" y="6397972"/>
            <a:ext cx="2743200" cy="365125"/>
          </a:xfrm>
        </p:spPr>
        <p:txBody>
          <a:bodyPr/>
          <a:lstStyle/>
          <a:p>
            <a:fld id="{6BCA73C5-4051-2D45-AC51-FD5A1C1C157A}" type="slidenum">
              <a:rPr lang="en-US" smtClean="0"/>
              <a:t>122</a:t>
            </a:fld>
            <a:endParaRPr lang="en-US" dirty="0"/>
          </a:p>
        </p:txBody>
      </p:sp>
      <p:sp>
        <p:nvSpPr>
          <p:cNvPr id="7" name="Rectangle 6">
            <a:extLst>
              <a:ext uri="{FF2B5EF4-FFF2-40B4-BE49-F238E27FC236}">
                <a16:creationId xmlns:a16="http://schemas.microsoft.com/office/drawing/2014/main" id="{4A79A37E-FD95-E84D-82B2-73EA5DF52BE0}"/>
              </a:ext>
            </a:extLst>
          </p:cNvPr>
          <p:cNvSpPr/>
          <p:nvPr/>
        </p:nvSpPr>
        <p:spPr>
          <a:xfrm>
            <a:off x="756320" y="778816"/>
            <a:ext cx="2252351" cy="12083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42C1E9-99D0-7E44-8262-079B33D79F20}"/>
              </a:ext>
            </a:extLst>
          </p:cNvPr>
          <p:cNvSpPr/>
          <p:nvPr/>
        </p:nvSpPr>
        <p:spPr>
          <a:xfrm>
            <a:off x="978715" y="1146302"/>
            <a:ext cx="10234570" cy="844334"/>
          </a:xfrm>
          <a:prstGeom prst="rect">
            <a:avLst/>
          </a:prstGeom>
        </p:spPr>
        <p:txBody>
          <a:bodyPr wrap="square">
            <a:spAutoFit/>
          </a:bodyPr>
          <a:lstStyle/>
          <a:p>
            <a:pPr>
              <a:lnSpc>
                <a:spcPct val="200000"/>
              </a:lnSpc>
            </a:pPr>
            <a:r>
              <a:rPr lang="en-US" sz="2800" dirty="0">
                <a:latin typeface="Avenir Light" panose="020B0402020203020204" pitchFamily="34" charset="77"/>
              </a:rPr>
              <a:t>Simultaneously learn </a:t>
            </a:r>
            <a:r>
              <a:rPr lang="en-US" sz="2800" b="1" dirty="0">
                <a:solidFill>
                  <a:srgbClr val="C00000"/>
                </a:solidFill>
                <a:latin typeface="Avenir Light" panose="020B0402020203020204" pitchFamily="34" charset="77"/>
              </a:rPr>
              <a:t>the representation </a:t>
            </a:r>
            <a:r>
              <a:rPr lang="en-US" sz="2800" dirty="0">
                <a:latin typeface="Avenir Light" panose="020B0402020203020204" pitchFamily="34" charset="77"/>
              </a:rPr>
              <a:t>and do the </a:t>
            </a:r>
            <a:r>
              <a:rPr lang="en-US" sz="2800" b="1" dirty="0">
                <a:solidFill>
                  <a:srgbClr val="C00000"/>
                </a:solidFill>
                <a:latin typeface="Avenir Light" panose="020B0402020203020204" pitchFamily="34" charset="77"/>
              </a:rPr>
              <a:t>modelling</a:t>
            </a:r>
            <a:r>
              <a:rPr lang="en-US" sz="2800" dirty="0">
                <a:latin typeface="Avenir Light" panose="020B0402020203020204" pitchFamily="34" charset="77"/>
              </a:rPr>
              <a:t>!</a:t>
            </a:r>
          </a:p>
        </p:txBody>
      </p:sp>
      <p:sp>
        <p:nvSpPr>
          <p:cNvPr id="13" name="Rounded Rectangle 12">
            <a:extLst>
              <a:ext uri="{FF2B5EF4-FFF2-40B4-BE49-F238E27FC236}">
                <a16:creationId xmlns:a16="http://schemas.microsoft.com/office/drawing/2014/main" id="{E440AC33-29A1-BC46-B796-3ED132F7E2CF}"/>
              </a:ext>
            </a:extLst>
          </p:cNvPr>
          <p:cNvSpPr/>
          <p:nvPr/>
        </p:nvSpPr>
        <p:spPr>
          <a:xfrm>
            <a:off x="5085728" y="3281735"/>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8BAC10-C081-1344-AA7C-2D5D31BAA0AF}"/>
              </a:ext>
            </a:extLst>
          </p:cNvPr>
          <p:cNvSpPr/>
          <p:nvPr/>
        </p:nvSpPr>
        <p:spPr>
          <a:xfrm>
            <a:off x="5180980"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CB9D1DB-53D2-FA42-AC33-4D943C2C28BA}"/>
              </a:ext>
            </a:extLst>
          </p:cNvPr>
          <p:cNvSpPr/>
          <p:nvPr/>
        </p:nvSpPr>
        <p:spPr>
          <a:xfrm>
            <a:off x="5493946"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85B429E-907B-7443-B973-392E5E86D8FB}"/>
              </a:ext>
            </a:extLst>
          </p:cNvPr>
          <p:cNvSpPr/>
          <p:nvPr/>
        </p:nvSpPr>
        <p:spPr>
          <a:xfrm>
            <a:off x="5806912"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AFC292-AAA0-A54C-8DA2-B0897E1C7695}"/>
              </a:ext>
            </a:extLst>
          </p:cNvPr>
          <p:cNvSpPr/>
          <p:nvPr/>
        </p:nvSpPr>
        <p:spPr>
          <a:xfrm>
            <a:off x="6119878"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7C978D4-0E0B-6944-9F03-42BD7A8014B7}"/>
              </a:ext>
            </a:extLst>
          </p:cNvPr>
          <p:cNvSpPr/>
          <p:nvPr/>
        </p:nvSpPr>
        <p:spPr>
          <a:xfrm>
            <a:off x="6413799"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E5E458C-0AFA-BE40-868C-D5E6387706BD}"/>
              </a:ext>
            </a:extLst>
          </p:cNvPr>
          <p:cNvSpPr/>
          <p:nvPr/>
        </p:nvSpPr>
        <p:spPr>
          <a:xfrm>
            <a:off x="6726765"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760FCE66-4DF7-844F-A106-08BDA268D854}"/>
              </a:ext>
            </a:extLst>
          </p:cNvPr>
          <p:cNvSpPr txBox="1">
            <a:spLocks/>
          </p:cNvSpPr>
          <p:nvPr/>
        </p:nvSpPr>
        <p:spPr>
          <a:xfrm>
            <a:off x="4038666" y="3145810"/>
            <a:ext cx="82790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man</a:t>
            </a:r>
          </a:p>
        </p:txBody>
      </p:sp>
      <p:sp>
        <p:nvSpPr>
          <p:cNvPr id="21" name="Rounded Rectangle 20">
            <a:extLst>
              <a:ext uri="{FF2B5EF4-FFF2-40B4-BE49-F238E27FC236}">
                <a16:creationId xmlns:a16="http://schemas.microsoft.com/office/drawing/2014/main" id="{13125380-D4C2-D047-B6FC-F051D07F0A92}"/>
              </a:ext>
            </a:extLst>
          </p:cNvPr>
          <p:cNvSpPr/>
          <p:nvPr/>
        </p:nvSpPr>
        <p:spPr>
          <a:xfrm>
            <a:off x="5085728" y="3965476"/>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A002BE-816A-2049-B1C9-49937B2B44BE}"/>
              </a:ext>
            </a:extLst>
          </p:cNvPr>
          <p:cNvSpPr/>
          <p:nvPr/>
        </p:nvSpPr>
        <p:spPr>
          <a:xfrm>
            <a:off x="5180980"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AB49A54-4D50-CC40-8900-FAF1E8BD3321}"/>
              </a:ext>
            </a:extLst>
          </p:cNvPr>
          <p:cNvSpPr/>
          <p:nvPr/>
        </p:nvSpPr>
        <p:spPr>
          <a:xfrm>
            <a:off x="5493946"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6B67FE7-D315-E342-80ED-C20FACE44BFC}"/>
              </a:ext>
            </a:extLst>
          </p:cNvPr>
          <p:cNvSpPr/>
          <p:nvPr/>
        </p:nvSpPr>
        <p:spPr>
          <a:xfrm>
            <a:off x="5806912"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01049-6CCD-7741-BE58-26645D16BBF6}"/>
              </a:ext>
            </a:extLst>
          </p:cNvPr>
          <p:cNvSpPr/>
          <p:nvPr/>
        </p:nvSpPr>
        <p:spPr>
          <a:xfrm>
            <a:off x="6119878"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5C053E8-3993-4C4A-A60B-0E7BCBCE1824}"/>
              </a:ext>
            </a:extLst>
          </p:cNvPr>
          <p:cNvSpPr/>
          <p:nvPr/>
        </p:nvSpPr>
        <p:spPr>
          <a:xfrm>
            <a:off x="6413799"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6E558E0-FB83-3F4D-AB4D-8E4C2BDA8734}"/>
              </a:ext>
            </a:extLst>
          </p:cNvPr>
          <p:cNvSpPr/>
          <p:nvPr/>
        </p:nvSpPr>
        <p:spPr>
          <a:xfrm>
            <a:off x="6726765"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7817400-7F63-FB43-9A4F-9C9782C7ACB2}"/>
              </a:ext>
            </a:extLst>
          </p:cNvPr>
          <p:cNvSpPr txBox="1">
            <a:spLocks/>
          </p:cNvSpPr>
          <p:nvPr/>
        </p:nvSpPr>
        <p:spPr>
          <a:xfrm>
            <a:off x="3618536" y="3829551"/>
            <a:ext cx="124803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woman</a:t>
            </a:r>
          </a:p>
        </p:txBody>
      </p:sp>
      <p:sp>
        <p:nvSpPr>
          <p:cNvPr id="29" name="Rounded Rectangle 28">
            <a:extLst>
              <a:ext uri="{FF2B5EF4-FFF2-40B4-BE49-F238E27FC236}">
                <a16:creationId xmlns:a16="http://schemas.microsoft.com/office/drawing/2014/main" id="{DC3458AC-DCB3-5949-BFDB-B4D3A0F1598F}"/>
              </a:ext>
            </a:extLst>
          </p:cNvPr>
          <p:cNvSpPr/>
          <p:nvPr/>
        </p:nvSpPr>
        <p:spPr>
          <a:xfrm>
            <a:off x="5085728" y="4726026"/>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D784C4-39E8-244F-B2CD-5D4FFA809690}"/>
              </a:ext>
            </a:extLst>
          </p:cNvPr>
          <p:cNvSpPr/>
          <p:nvPr/>
        </p:nvSpPr>
        <p:spPr>
          <a:xfrm>
            <a:off x="5180980"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726216-6D69-E547-99F6-646A913E6CC1}"/>
              </a:ext>
            </a:extLst>
          </p:cNvPr>
          <p:cNvSpPr/>
          <p:nvPr/>
        </p:nvSpPr>
        <p:spPr>
          <a:xfrm>
            <a:off x="5493946"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1642012-0390-6543-ACC0-445C123C93C5}"/>
              </a:ext>
            </a:extLst>
          </p:cNvPr>
          <p:cNvSpPr/>
          <p:nvPr/>
        </p:nvSpPr>
        <p:spPr>
          <a:xfrm>
            <a:off x="5806912"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C8D7728-6D56-614C-9C52-B3B6087822C0}"/>
              </a:ext>
            </a:extLst>
          </p:cNvPr>
          <p:cNvSpPr/>
          <p:nvPr/>
        </p:nvSpPr>
        <p:spPr>
          <a:xfrm>
            <a:off x="6119878"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E619F60-9593-B042-8B01-9A449772F6B9}"/>
              </a:ext>
            </a:extLst>
          </p:cNvPr>
          <p:cNvSpPr/>
          <p:nvPr/>
        </p:nvSpPr>
        <p:spPr>
          <a:xfrm>
            <a:off x="6413799"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B331101-6DF4-D047-9686-ECBE7A09EE04}"/>
              </a:ext>
            </a:extLst>
          </p:cNvPr>
          <p:cNvSpPr/>
          <p:nvPr/>
        </p:nvSpPr>
        <p:spPr>
          <a:xfrm>
            <a:off x="6726765"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id="{F3C494AB-222E-3D49-B3A8-DC29E8E149B3}"/>
              </a:ext>
            </a:extLst>
          </p:cNvPr>
          <p:cNvSpPr txBox="1">
            <a:spLocks/>
          </p:cNvSpPr>
          <p:nvPr/>
        </p:nvSpPr>
        <p:spPr>
          <a:xfrm>
            <a:off x="3433185" y="4629991"/>
            <a:ext cx="1433385"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table</a:t>
            </a:r>
          </a:p>
        </p:txBody>
      </p:sp>
    </p:spTree>
    <p:extLst>
      <p:ext uri="{BB962C8B-B14F-4D97-AF65-F5344CB8AC3E}">
        <p14:creationId xmlns:p14="http://schemas.microsoft.com/office/powerpoint/2010/main" val="32667544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err="1"/>
              <a:t>Bengio</a:t>
            </a:r>
            <a:r>
              <a:rPr lang="en-US" dirty="0"/>
              <a:t> (2003)</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a:xfrm>
            <a:off x="9244780" y="6397972"/>
            <a:ext cx="2743200" cy="365125"/>
          </a:xfrm>
        </p:spPr>
        <p:txBody>
          <a:bodyPr/>
          <a:lstStyle/>
          <a:p>
            <a:fld id="{6BCA73C5-4051-2D45-AC51-FD5A1C1C157A}" type="slidenum">
              <a:rPr lang="en-US" smtClean="0"/>
              <a:t>123</a:t>
            </a:fld>
            <a:endParaRPr lang="en-US" dirty="0"/>
          </a:p>
        </p:txBody>
      </p:sp>
      <p:sp>
        <p:nvSpPr>
          <p:cNvPr id="7" name="Rectangle 6">
            <a:extLst>
              <a:ext uri="{FF2B5EF4-FFF2-40B4-BE49-F238E27FC236}">
                <a16:creationId xmlns:a16="http://schemas.microsoft.com/office/drawing/2014/main" id="{4A79A37E-FD95-E84D-82B2-73EA5DF52BE0}"/>
              </a:ext>
            </a:extLst>
          </p:cNvPr>
          <p:cNvSpPr/>
          <p:nvPr/>
        </p:nvSpPr>
        <p:spPr>
          <a:xfrm>
            <a:off x="756320" y="778816"/>
            <a:ext cx="2252351" cy="12083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42C1E9-99D0-7E44-8262-079B33D79F20}"/>
              </a:ext>
            </a:extLst>
          </p:cNvPr>
          <p:cNvSpPr/>
          <p:nvPr/>
        </p:nvSpPr>
        <p:spPr>
          <a:xfrm>
            <a:off x="978715" y="1146302"/>
            <a:ext cx="10234570" cy="844334"/>
          </a:xfrm>
          <a:prstGeom prst="rect">
            <a:avLst/>
          </a:prstGeom>
        </p:spPr>
        <p:txBody>
          <a:bodyPr wrap="square">
            <a:spAutoFit/>
          </a:bodyPr>
          <a:lstStyle/>
          <a:p>
            <a:pPr>
              <a:lnSpc>
                <a:spcPct val="200000"/>
              </a:lnSpc>
            </a:pPr>
            <a:r>
              <a:rPr lang="en-US" sz="2800" dirty="0">
                <a:latin typeface="Avenir Light" panose="020B0402020203020204" pitchFamily="34" charset="77"/>
              </a:rPr>
              <a:t>Simultaneously learn </a:t>
            </a:r>
            <a:r>
              <a:rPr lang="en-US" sz="2800" b="1" dirty="0">
                <a:solidFill>
                  <a:srgbClr val="C00000"/>
                </a:solidFill>
                <a:latin typeface="Avenir Light" panose="020B0402020203020204" pitchFamily="34" charset="77"/>
              </a:rPr>
              <a:t>the representation </a:t>
            </a:r>
            <a:r>
              <a:rPr lang="en-US" sz="2800" dirty="0">
                <a:latin typeface="Avenir Light" panose="020B0402020203020204" pitchFamily="34" charset="77"/>
              </a:rPr>
              <a:t>and do the </a:t>
            </a:r>
            <a:r>
              <a:rPr lang="en-US" sz="2800" b="1" dirty="0">
                <a:solidFill>
                  <a:srgbClr val="C00000"/>
                </a:solidFill>
                <a:latin typeface="Avenir Light" panose="020B0402020203020204" pitchFamily="34" charset="77"/>
              </a:rPr>
              <a:t>modelling</a:t>
            </a:r>
            <a:r>
              <a:rPr lang="en-US" sz="2800" dirty="0">
                <a:latin typeface="Avenir Light" panose="020B0402020203020204" pitchFamily="34" charset="77"/>
              </a:rPr>
              <a:t>!</a:t>
            </a:r>
          </a:p>
        </p:txBody>
      </p:sp>
      <p:sp>
        <p:nvSpPr>
          <p:cNvPr id="13" name="Rounded Rectangle 12">
            <a:extLst>
              <a:ext uri="{FF2B5EF4-FFF2-40B4-BE49-F238E27FC236}">
                <a16:creationId xmlns:a16="http://schemas.microsoft.com/office/drawing/2014/main" id="{E440AC33-29A1-BC46-B796-3ED132F7E2CF}"/>
              </a:ext>
            </a:extLst>
          </p:cNvPr>
          <p:cNvSpPr/>
          <p:nvPr/>
        </p:nvSpPr>
        <p:spPr>
          <a:xfrm>
            <a:off x="5085728" y="3281735"/>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8BAC10-C081-1344-AA7C-2D5D31BAA0AF}"/>
              </a:ext>
            </a:extLst>
          </p:cNvPr>
          <p:cNvSpPr/>
          <p:nvPr/>
        </p:nvSpPr>
        <p:spPr>
          <a:xfrm>
            <a:off x="5180980"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CB9D1DB-53D2-FA42-AC33-4D943C2C28BA}"/>
              </a:ext>
            </a:extLst>
          </p:cNvPr>
          <p:cNvSpPr/>
          <p:nvPr/>
        </p:nvSpPr>
        <p:spPr>
          <a:xfrm>
            <a:off x="5493946"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85B429E-907B-7443-B973-392E5E86D8FB}"/>
              </a:ext>
            </a:extLst>
          </p:cNvPr>
          <p:cNvSpPr/>
          <p:nvPr/>
        </p:nvSpPr>
        <p:spPr>
          <a:xfrm>
            <a:off x="5806912"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AFC292-AAA0-A54C-8DA2-B0897E1C7695}"/>
              </a:ext>
            </a:extLst>
          </p:cNvPr>
          <p:cNvSpPr/>
          <p:nvPr/>
        </p:nvSpPr>
        <p:spPr>
          <a:xfrm>
            <a:off x="6119878"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7C978D4-0E0B-6944-9F03-42BD7A8014B7}"/>
              </a:ext>
            </a:extLst>
          </p:cNvPr>
          <p:cNvSpPr/>
          <p:nvPr/>
        </p:nvSpPr>
        <p:spPr>
          <a:xfrm>
            <a:off x="6413799"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E5E458C-0AFA-BE40-868C-D5E6387706BD}"/>
              </a:ext>
            </a:extLst>
          </p:cNvPr>
          <p:cNvSpPr/>
          <p:nvPr/>
        </p:nvSpPr>
        <p:spPr>
          <a:xfrm>
            <a:off x="6726765" y="3338885"/>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760FCE66-4DF7-844F-A106-08BDA268D854}"/>
              </a:ext>
            </a:extLst>
          </p:cNvPr>
          <p:cNvSpPr txBox="1">
            <a:spLocks/>
          </p:cNvSpPr>
          <p:nvPr/>
        </p:nvSpPr>
        <p:spPr>
          <a:xfrm>
            <a:off x="4038666" y="3145810"/>
            <a:ext cx="82790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man</a:t>
            </a:r>
          </a:p>
        </p:txBody>
      </p:sp>
      <p:sp>
        <p:nvSpPr>
          <p:cNvPr id="21" name="Rounded Rectangle 20">
            <a:extLst>
              <a:ext uri="{FF2B5EF4-FFF2-40B4-BE49-F238E27FC236}">
                <a16:creationId xmlns:a16="http://schemas.microsoft.com/office/drawing/2014/main" id="{13125380-D4C2-D047-B6FC-F051D07F0A92}"/>
              </a:ext>
            </a:extLst>
          </p:cNvPr>
          <p:cNvSpPr/>
          <p:nvPr/>
        </p:nvSpPr>
        <p:spPr>
          <a:xfrm>
            <a:off x="5085728" y="3965476"/>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A002BE-816A-2049-B1C9-49937B2B44BE}"/>
              </a:ext>
            </a:extLst>
          </p:cNvPr>
          <p:cNvSpPr/>
          <p:nvPr/>
        </p:nvSpPr>
        <p:spPr>
          <a:xfrm>
            <a:off x="5180980"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AB49A54-4D50-CC40-8900-FAF1E8BD3321}"/>
              </a:ext>
            </a:extLst>
          </p:cNvPr>
          <p:cNvSpPr/>
          <p:nvPr/>
        </p:nvSpPr>
        <p:spPr>
          <a:xfrm>
            <a:off x="5493946"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6B67FE7-D315-E342-80ED-C20FACE44BFC}"/>
              </a:ext>
            </a:extLst>
          </p:cNvPr>
          <p:cNvSpPr/>
          <p:nvPr/>
        </p:nvSpPr>
        <p:spPr>
          <a:xfrm>
            <a:off x="5806912"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01049-6CCD-7741-BE58-26645D16BBF6}"/>
              </a:ext>
            </a:extLst>
          </p:cNvPr>
          <p:cNvSpPr/>
          <p:nvPr/>
        </p:nvSpPr>
        <p:spPr>
          <a:xfrm>
            <a:off x="6119878"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5C053E8-3993-4C4A-A60B-0E7BCBCE1824}"/>
              </a:ext>
            </a:extLst>
          </p:cNvPr>
          <p:cNvSpPr/>
          <p:nvPr/>
        </p:nvSpPr>
        <p:spPr>
          <a:xfrm>
            <a:off x="6413799"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6E558E0-FB83-3F4D-AB4D-8E4C2BDA8734}"/>
              </a:ext>
            </a:extLst>
          </p:cNvPr>
          <p:cNvSpPr/>
          <p:nvPr/>
        </p:nvSpPr>
        <p:spPr>
          <a:xfrm>
            <a:off x="6726765" y="402262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7817400-7F63-FB43-9A4F-9C9782C7ACB2}"/>
              </a:ext>
            </a:extLst>
          </p:cNvPr>
          <p:cNvSpPr txBox="1">
            <a:spLocks/>
          </p:cNvSpPr>
          <p:nvPr/>
        </p:nvSpPr>
        <p:spPr>
          <a:xfrm>
            <a:off x="3618536" y="3829551"/>
            <a:ext cx="124803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woman</a:t>
            </a:r>
          </a:p>
        </p:txBody>
      </p:sp>
      <p:sp>
        <p:nvSpPr>
          <p:cNvPr id="29" name="Rounded Rectangle 28">
            <a:extLst>
              <a:ext uri="{FF2B5EF4-FFF2-40B4-BE49-F238E27FC236}">
                <a16:creationId xmlns:a16="http://schemas.microsoft.com/office/drawing/2014/main" id="{DC3458AC-DCB3-5949-BFDB-B4D3A0F1598F}"/>
              </a:ext>
            </a:extLst>
          </p:cNvPr>
          <p:cNvSpPr/>
          <p:nvPr/>
        </p:nvSpPr>
        <p:spPr>
          <a:xfrm>
            <a:off x="5085728" y="4726026"/>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D784C4-39E8-244F-B2CD-5D4FFA809690}"/>
              </a:ext>
            </a:extLst>
          </p:cNvPr>
          <p:cNvSpPr/>
          <p:nvPr/>
        </p:nvSpPr>
        <p:spPr>
          <a:xfrm>
            <a:off x="5180980"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726216-6D69-E547-99F6-646A913E6CC1}"/>
              </a:ext>
            </a:extLst>
          </p:cNvPr>
          <p:cNvSpPr/>
          <p:nvPr/>
        </p:nvSpPr>
        <p:spPr>
          <a:xfrm>
            <a:off x="5493946"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1642012-0390-6543-ACC0-445C123C93C5}"/>
              </a:ext>
            </a:extLst>
          </p:cNvPr>
          <p:cNvSpPr/>
          <p:nvPr/>
        </p:nvSpPr>
        <p:spPr>
          <a:xfrm>
            <a:off x="5806912"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C8D7728-6D56-614C-9C52-B3B6087822C0}"/>
              </a:ext>
            </a:extLst>
          </p:cNvPr>
          <p:cNvSpPr/>
          <p:nvPr/>
        </p:nvSpPr>
        <p:spPr>
          <a:xfrm>
            <a:off x="6119878"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E619F60-9593-B042-8B01-9A449772F6B9}"/>
              </a:ext>
            </a:extLst>
          </p:cNvPr>
          <p:cNvSpPr/>
          <p:nvPr/>
        </p:nvSpPr>
        <p:spPr>
          <a:xfrm>
            <a:off x="6413799"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B331101-6DF4-D047-9686-ECBE7A09EE04}"/>
              </a:ext>
            </a:extLst>
          </p:cNvPr>
          <p:cNvSpPr/>
          <p:nvPr/>
        </p:nvSpPr>
        <p:spPr>
          <a:xfrm>
            <a:off x="6726765" y="478317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id="{F3C494AB-222E-3D49-B3A8-DC29E8E149B3}"/>
              </a:ext>
            </a:extLst>
          </p:cNvPr>
          <p:cNvSpPr txBox="1">
            <a:spLocks/>
          </p:cNvSpPr>
          <p:nvPr/>
        </p:nvSpPr>
        <p:spPr>
          <a:xfrm>
            <a:off x="3433185" y="4629991"/>
            <a:ext cx="1433385"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table</a:t>
            </a:r>
          </a:p>
        </p:txBody>
      </p:sp>
      <p:sp>
        <p:nvSpPr>
          <p:cNvPr id="37" name="Rectangular Callout 36">
            <a:extLst>
              <a:ext uri="{FF2B5EF4-FFF2-40B4-BE49-F238E27FC236}">
                <a16:creationId xmlns:a16="http://schemas.microsoft.com/office/drawing/2014/main" id="{6C18D89C-1188-6748-837E-15672005A703}"/>
              </a:ext>
            </a:extLst>
          </p:cNvPr>
          <p:cNvSpPr/>
          <p:nvPr/>
        </p:nvSpPr>
        <p:spPr>
          <a:xfrm flipH="1">
            <a:off x="1292557" y="1768489"/>
            <a:ext cx="7362285" cy="2923209"/>
          </a:xfrm>
          <a:custGeom>
            <a:avLst/>
            <a:gdLst>
              <a:gd name="connsiteX0" fmla="*/ 0 w 6193355"/>
              <a:gd name="connsiteY0" fmla="*/ 0 h 2026003"/>
              <a:gd name="connsiteX1" fmla="*/ 1032226 w 6193355"/>
              <a:gd name="connsiteY1" fmla="*/ 0 h 2026003"/>
              <a:gd name="connsiteX2" fmla="*/ 1032226 w 6193355"/>
              <a:gd name="connsiteY2" fmla="*/ 0 h 2026003"/>
              <a:gd name="connsiteX3" fmla="*/ 2580565 w 6193355"/>
              <a:gd name="connsiteY3" fmla="*/ 0 h 2026003"/>
              <a:gd name="connsiteX4" fmla="*/ 6193355 w 6193355"/>
              <a:gd name="connsiteY4" fmla="*/ 0 h 2026003"/>
              <a:gd name="connsiteX5" fmla="*/ 6193355 w 6193355"/>
              <a:gd name="connsiteY5" fmla="*/ 1181835 h 2026003"/>
              <a:gd name="connsiteX6" fmla="*/ 6193355 w 6193355"/>
              <a:gd name="connsiteY6" fmla="*/ 1181835 h 2026003"/>
              <a:gd name="connsiteX7" fmla="*/ 6193355 w 6193355"/>
              <a:gd name="connsiteY7" fmla="*/ 1688336 h 2026003"/>
              <a:gd name="connsiteX8" fmla="*/ 6193355 w 6193355"/>
              <a:gd name="connsiteY8" fmla="*/ 2026003 h 2026003"/>
              <a:gd name="connsiteX9" fmla="*/ 2580565 w 6193355"/>
              <a:gd name="connsiteY9" fmla="*/ 2026003 h 2026003"/>
              <a:gd name="connsiteX10" fmla="*/ 1806416 w 6193355"/>
              <a:gd name="connsiteY10" fmla="*/ 2279253 h 2026003"/>
              <a:gd name="connsiteX11" fmla="*/ 1032226 w 6193355"/>
              <a:gd name="connsiteY11" fmla="*/ 2026003 h 2026003"/>
              <a:gd name="connsiteX12" fmla="*/ 0 w 6193355"/>
              <a:gd name="connsiteY12" fmla="*/ 2026003 h 2026003"/>
              <a:gd name="connsiteX13" fmla="*/ 0 w 6193355"/>
              <a:gd name="connsiteY13" fmla="*/ 1688336 h 2026003"/>
              <a:gd name="connsiteX14" fmla="*/ 0 w 6193355"/>
              <a:gd name="connsiteY14" fmla="*/ 1181835 h 2026003"/>
              <a:gd name="connsiteX15" fmla="*/ 0 w 6193355"/>
              <a:gd name="connsiteY15" fmla="*/ 1181835 h 2026003"/>
              <a:gd name="connsiteX16" fmla="*/ 0 w 6193355"/>
              <a:gd name="connsiteY16" fmla="*/ 0 h 2026003"/>
              <a:gd name="connsiteX0" fmla="*/ 0 w 6193355"/>
              <a:gd name="connsiteY0" fmla="*/ 0 h 2279253"/>
              <a:gd name="connsiteX1" fmla="*/ 1032226 w 6193355"/>
              <a:gd name="connsiteY1" fmla="*/ 0 h 2279253"/>
              <a:gd name="connsiteX2" fmla="*/ 1032226 w 6193355"/>
              <a:gd name="connsiteY2" fmla="*/ 0 h 2279253"/>
              <a:gd name="connsiteX3" fmla="*/ 2580565 w 6193355"/>
              <a:gd name="connsiteY3" fmla="*/ 0 h 2279253"/>
              <a:gd name="connsiteX4" fmla="*/ 6193355 w 6193355"/>
              <a:gd name="connsiteY4" fmla="*/ 0 h 2279253"/>
              <a:gd name="connsiteX5" fmla="*/ 6193355 w 6193355"/>
              <a:gd name="connsiteY5" fmla="*/ 1181835 h 2279253"/>
              <a:gd name="connsiteX6" fmla="*/ 6193355 w 6193355"/>
              <a:gd name="connsiteY6" fmla="*/ 1181835 h 2279253"/>
              <a:gd name="connsiteX7" fmla="*/ 6193355 w 6193355"/>
              <a:gd name="connsiteY7" fmla="*/ 1688336 h 2279253"/>
              <a:gd name="connsiteX8" fmla="*/ 6193355 w 6193355"/>
              <a:gd name="connsiteY8" fmla="*/ 2026003 h 2279253"/>
              <a:gd name="connsiteX9" fmla="*/ 2580565 w 6193355"/>
              <a:gd name="connsiteY9" fmla="*/ 2026003 h 2279253"/>
              <a:gd name="connsiteX10" fmla="*/ 1806416 w 6193355"/>
              <a:gd name="connsiteY10" fmla="*/ 2279253 h 2279253"/>
              <a:gd name="connsiteX11" fmla="*/ 1563168 w 6193355"/>
              <a:gd name="connsiteY11" fmla="*/ 2011255 h 2279253"/>
              <a:gd name="connsiteX12" fmla="*/ 0 w 6193355"/>
              <a:gd name="connsiteY12" fmla="*/ 2026003 h 2279253"/>
              <a:gd name="connsiteX13" fmla="*/ 0 w 6193355"/>
              <a:gd name="connsiteY13" fmla="*/ 1688336 h 2279253"/>
              <a:gd name="connsiteX14" fmla="*/ 0 w 6193355"/>
              <a:gd name="connsiteY14" fmla="*/ 1181835 h 2279253"/>
              <a:gd name="connsiteX15" fmla="*/ 0 w 6193355"/>
              <a:gd name="connsiteY15" fmla="*/ 1181835 h 2279253"/>
              <a:gd name="connsiteX16" fmla="*/ 0 w 6193355"/>
              <a:gd name="connsiteY16" fmla="*/ 0 h 2279253"/>
              <a:gd name="connsiteX0" fmla="*/ 0 w 6193355"/>
              <a:gd name="connsiteY0" fmla="*/ 0 h 2279253"/>
              <a:gd name="connsiteX1" fmla="*/ 1032226 w 6193355"/>
              <a:gd name="connsiteY1" fmla="*/ 0 h 2279253"/>
              <a:gd name="connsiteX2" fmla="*/ 1032226 w 6193355"/>
              <a:gd name="connsiteY2" fmla="*/ 0 h 2279253"/>
              <a:gd name="connsiteX3" fmla="*/ 2580565 w 6193355"/>
              <a:gd name="connsiteY3" fmla="*/ 0 h 2279253"/>
              <a:gd name="connsiteX4" fmla="*/ 6193355 w 6193355"/>
              <a:gd name="connsiteY4" fmla="*/ 0 h 2279253"/>
              <a:gd name="connsiteX5" fmla="*/ 6193355 w 6193355"/>
              <a:gd name="connsiteY5" fmla="*/ 1181835 h 2279253"/>
              <a:gd name="connsiteX6" fmla="*/ 6193355 w 6193355"/>
              <a:gd name="connsiteY6" fmla="*/ 1181835 h 2279253"/>
              <a:gd name="connsiteX7" fmla="*/ 6193355 w 6193355"/>
              <a:gd name="connsiteY7" fmla="*/ 1688336 h 2279253"/>
              <a:gd name="connsiteX8" fmla="*/ 6193355 w 6193355"/>
              <a:gd name="connsiteY8" fmla="*/ 2026003 h 2279253"/>
              <a:gd name="connsiteX9" fmla="*/ 2049623 w 6193355"/>
              <a:gd name="connsiteY9" fmla="*/ 2055500 h 2279253"/>
              <a:gd name="connsiteX10" fmla="*/ 1806416 w 6193355"/>
              <a:gd name="connsiteY10" fmla="*/ 2279253 h 2279253"/>
              <a:gd name="connsiteX11" fmla="*/ 1563168 w 6193355"/>
              <a:gd name="connsiteY11" fmla="*/ 2011255 h 2279253"/>
              <a:gd name="connsiteX12" fmla="*/ 0 w 6193355"/>
              <a:gd name="connsiteY12" fmla="*/ 2026003 h 2279253"/>
              <a:gd name="connsiteX13" fmla="*/ 0 w 6193355"/>
              <a:gd name="connsiteY13" fmla="*/ 1688336 h 2279253"/>
              <a:gd name="connsiteX14" fmla="*/ 0 w 6193355"/>
              <a:gd name="connsiteY14" fmla="*/ 1181835 h 2279253"/>
              <a:gd name="connsiteX15" fmla="*/ 0 w 6193355"/>
              <a:gd name="connsiteY15" fmla="*/ 1181835 h 2279253"/>
              <a:gd name="connsiteX16" fmla="*/ 0 w 6193355"/>
              <a:gd name="connsiteY16" fmla="*/ 0 h 2279253"/>
              <a:gd name="connsiteX0" fmla="*/ 0 w 6193355"/>
              <a:gd name="connsiteY0" fmla="*/ 0 h 2529976"/>
              <a:gd name="connsiteX1" fmla="*/ 1032226 w 6193355"/>
              <a:gd name="connsiteY1" fmla="*/ 0 h 2529976"/>
              <a:gd name="connsiteX2" fmla="*/ 1032226 w 6193355"/>
              <a:gd name="connsiteY2" fmla="*/ 0 h 2529976"/>
              <a:gd name="connsiteX3" fmla="*/ 2580565 w 6193355"/>
              <a:gd name="connsiteY3" fmla="*/ 0 h 2529976"/>
              <a:gd name="connsiteX4" fmla="*/ 6193355 w 6193355"/>
              <a:gd name="connsiteY4" fmla="*/ 0 h 2529976"/>
              <a:gd name="connsiteX5" fmla="*/ 6193355 w 6193355"/>
              <a:gd name="connsiteY5" fmla="*/ 1181835 h 2529976"/>
              <a:gd name="connsiteX6" fmla="*/ 6193355 w 6193355"/>
              <a:gd name="connsiteY6" fmla="*/ 1181835 h 2529976"/>
              <a:gd name="connsiteX7" fmla="*/ 6193355 w 6193355"/>
              <a:gd name="connsiteY7" fmla="*/ 1688336 h 2529976"/>
              <a:gd name="connsiteX8" fmla="*/ 6193355 w 6193355"/>
              <a:gd name="connsiteY8" fmla="*/ 2026003 h 2529976"/>
              <a:gd name="connsiteX9" fmla="*/ 2049623 w 6193355"/>
              <a:gd name="connsiteY9" fmla="*/ 2055500 h 2529976"/>
              <a:gd name="connsiteX10" fmla="*/ 1791668 w 6193355"/>
              <a:gd name="connsiteY10" fmla="*/ 2529976 h 2529976"/>
              <a:gd name="connsiteX11" fmla="*/ 1563168 w 6193355"/>
              <a:gd name="connsiteY11" fmla="*/ 2011255 h 2529976"/>
              <a:gd name="connsiteX12" fmla="*/ 0 w 6193355"/>
              <a:gd name="connsiteY12" fmla="*/ 2026003 h 2529976"/>
              <a:gd name="connsiteX13" fmla="*/ 0 w 6193355"/>
              <a:gd name="connsiteY13" fmla="*/ 1688336 h 2529976"/>
              <a:gd name="connsiteX14" fmla="*/ 0 w 6193355"/>
              <a:gd name="connsiteY14" fmla="*/ 1181835 h 2529976"/>
              <a:gd name="connsiteX15" fmla="*/ 0 w 6193355"/>
              <a:gd name="connsiteY15" fmla="*/ 1181835 h 2529976"/>
              <a:gd name="connsiteX16" fmla="*/ 0 w 6193355"/>
              <a:gd name="connsiteY16" fmla="*/ 0 h 252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3355" h="2529976">
                <a:moveTo>
                  <a:pt x="0" y="0"/>
                </a:moveTo>
                <a:lnTo>
                  <a:pt x="1032226" y="0"/>
                </a:lnTo>
                <a:lnTo>
                  <a:pt x="1032226" y="0"/>
                </a:lnTo>
                <a:lnTo>
                  <a:pt x="2580565" y="0"/>
                </a:lnTo>
                <a:lnTo>
                  <a:pt x="6193355" y="0"/>
                </a:lnTo>
                <a:lnTo>
                  <a:pt x="6193355" y="1181835"/>
                </a:lnTo>
                <a:lnTo>
                  <a:pt x="6193355" y="1181835"/>
                </a:lnTo>
                <a:lnTo>
                  <a:pt x="6193355" y="1688336"/>
                </a:lnTo>
                <a:lnTo>
                  <a:pt x="6193355" y="2026003"/>
                </a:lnTo>
                <a:lnTo>
                  <a:pt x="2049623" y="2055500"/>
                </a:lnTo>
                <a:lnTo>
                  <a:pt x="1791668" y="2529976"/>
                </a:lnTo>
                <a:lnTo>
                  <a:pt x="1563168" y="2011255"/>
                </a:lnTo>
                <a:lnTo>
                  <a:pt x="0" y="2026003"/>
                </a:lnTo>
                <a:lnTo>
                  <a:pt x="0" y="1688336"/>
                </a:lnTo>
                <a:lnTo>
                  <a:pt x="0" y="1181835"/>
                </a:lnTo>
                <a:lnTo>
                  <a:pt x="0" y="1181835"/>
                </a:lnTo>
                <a:lnTo>
                  <a:pt x="0" y="0"/>
                </a:lnTo>
                <a:close/>
              </a:path>
            </a:pathLst>
          </a:custGeom>
          <a:solidFill>
            <a:srgbClr val="FFF2CC"/>
          </a:solidFill>
          <a:ln w="44450">
            <a:solidFill>
              <a:schemeClr val="tx1"/>
            </a:solidFill>
          </a:ln>
          <a:effectLst>
            <a:outerShdw blurRad="225276" dist="38100" dir="2700000" sx="101000" sy="101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20F4D5FD-3DDE-E447-8730-5E621FAE7701}"/>
              </a:ext>
            </a:extLst>
          </p:cNvPr>
          <p:cNvSpPr txBox="1">
            <a:spLocks/>
          </p:cNvSpPr>
          <p:nvPr/>
        </p:nvSpPr>
        <p:spPr>
          <a:xfrm>
            <a:off x="1556499" y="1981426"/>
            <a:ext cx="6864830" cy="1926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dirty="0">
                <a:latin typeface="Avenir Light" panose="020B0402020203020204" pitchFamily="34" charset="77"/>
              </a:rPr>
              <a:t>Each circle is a specific floating point scalar</a:t>
            </a:r>
          </a:p>
          <a:p>
            <a:pPr>
              <a:lnSpc>
                <a:spcPct val="120000"/>
              </a:lnSpc>
            </a:pPr>
            <a:r>
              <a:rPr lang="en-US" sz="2400" dirty="0">
                <a:solidFill>
                  <a:schemeClr val="tx1">
                    <a:lumMod val="95000"/>
                    <a:lumOff val="5000"/>
                  </a:schemeClr>
                </a:solidFill>
                <a:latin typeface="Avenir Light" panose="020B0402020203020204" pitchFamily="34" charset="77"/>
              </a:rPr>
              <a:t>Words that are more </a:t>
            </a:r>
            <a:r>
              <a:rPr lang="en-US" sz="2400" u="sng" dirty="0">
                <a:solidFill>
                  <a:schemeClr val="tx1">
                    <a:lumMod val="95000"/>
                    <a:lumOff val="5000"/>
                  </a:schemeClr>
                </a:solidFill>
                <a:latin typeface="Avenir Light" panose="020B0402020203020204" pitchFamily="34" charset="77"/>
              </a:rPr>
              <a:t>semantically similar</a:t>
            </a:r>
            <a:r>
              <a:rPr lang="en-US" sz="2400" dirty="0">
                <a:solidFill>
                  <a:schemeClr val="tx1">
                    <a:lumMod val="95000"/>
                    <a:lumOff val="5000"/>
                  </a:schemeClr>
                </a:solidFill>
                <a:latin typeface="Avenir Light" panose="020B0402020203020204" pitchFamily="34" charset="77"/>
              </a:rPr>
              <a:t> to one another will have embeddings that are proportionally similar, too</a:t>
            </a:r>
          </a:p>
          <a:p>
            <a:pPr>
              <a:lnSpc>
                <a:spcPct val="120000"/>
              </a:lnSpc>
            </a:pPr>
            <a:endParaRPr lang="en-US" sz="2400" dirty="0">
              <a:latin typeface="Avenir Light" panose="020B0402020203020204" pitchFamily="34" charset="77"/>
            </a:endParaRPr>
          </a:p>
        </p:txBody>
      </p:sp>
    </p:spTree>
    <p:extLst>
      <p:ext uri="{BB962C8B-B14F-4D97-AF65-F5344CB8AC3E}">
        <p14:creationId xmlns:p14="http://schemas.microsoft.com/office/powerpoint/2010/main" val="1835290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err="1"/>
              <a:t>Bengio</a:t>
            </a:r>
            <a:r>
              <a:rPr lang="en-US" dirty="0"/>
              <a:t> (2003)</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a:xfrm>
            <a:off x="9244780" y="6397972"/>
            <a:ext cx="2743200" cy="365125"/>
          </a:xfrm>
        </p:spPr>
        <p:txBody>
          <a:bodyPr/>
          <a:lstStyle/>
          <a:p>
            <a:fld id="{6BCA73C5-4051-2D45-AC51-FD5A1C1C157A}" type="slidenum">
              <a:rPr lang="en-US" smtClean="0"/>
              <a:t>124</a:t>
            </a:fld>
            <a:endParaRPr lang="en-US" dirty="0"/>
          </a:p>
        </p:txBody>
      </p:sp>
      <p:sp>
        <p:nvSpPr>
          <p:cNvPr id="7" name="Rectangle 6">
            <a:extLst>
              <a:ext uri="{FF2B5EF4-FFF2-40B4-BE49-F238E27FC236}">
                <a16:creationId xmlns:a16="http://schemas.microsoft.com/office/drawing/2014/main" id="{4A79A37E-FD95-E84D-82B2-73EA5DF52BE0}"/>
              </a:ext>
            </a:extLst>
          </p:cNvPr>
          <p:cNvSpPr/>
          <p:nvPr/>
        </p:nvSpPr>
        <p:spPr>
          <a:xfrm>
            <a:off x="756320" y="778816"/>
            <a:ext cx="2252351" cy="12083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C08A38-B35D-2F4B-9778-92D8E543A6F9}"/>
              </a:ext>
            </a:extLst>
          </p:cNvPr>
          <p:cNvPicPr>
            <a:picLocks noChangeAspect="1"/>
          </p:cNvPicPr>
          <p:nvPr/>
        </p:nvPicPr>
        <p:blipFill>
          <a:blip r:embed="rId2"/>
          <a:stretch>
            <a:fillRect/>
          </a:stretch>
        </p:blipFill>
        <p:spPr>
          <a:xfrm>
            <a:off x="4452390" y="277465"/>
            <a:ext cx="6871156" cy="600836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83DAD9-F3AB-9A4D-8F0F-3240E9626F6A}"/>
                  </a:ext>
                </a:extLst>
              </p:cNvPr>
              <p:cNvSpPr txBox="1"/>
              <p:nvPr/>
            </p:nvSpPr>
            <p:spPr>
              <a:xfrm>
                <a:off x="436303" y="1506648"/>
                <a:ext cx="40722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𝑊</m:t>
                      </m:r>
                      <m:r>
                        <a:rPr lang="en-US" sz="2400" b="0" i="1" smtClean="0">
                          <a:latin typeface="Cambria Math" panose="02040503050406030204" pitchFamily="18" charset="0"/>
                        </a:rPr>
                        <m:t>𝑥</m:t>
                      </m:r>
                      <m:r>
                        <m:rPr>
                          <m:nor/>
                        </m:rPr>
                        <a:rPr lang="en-US" sz="2400" b="0" i="0" smtClean="0">
                          <a:latin typeface="Cambria Math" panose="02040503050406030204" pitchFamily="18" charset="0"/>
                        </a:rPr>
                        <m:t> +</m:t>
                      </m:r>
                      <m:r>
                        <a:rPr lang="en-US" sz="2400" i="1" smtClean="0">
                          <a:solidFill>
                            <a:srgbClr val="00B0F0"/>
                          </a:solidFill>
                          <a:latin typeface="Cambria Math" panose="02040503050406030204" pitchFamily="18" charset="0"/>
                        </a:rPr>
                        <m:t>𝑈</m:t>
                      </m:r>
                      <m:r>
                        <m:rPr>
                          <m:nor/>
                        </m:rPr>
                        <a:rPr lang="en-US" sz="2400" b="0" i="0" dirty="0" smtClean="0">
                          <a:latin typeface="Cambria Math" panose="02040503050406030204" pitchFamily="18" charset="0"/>
                        </a:rPr>
                        <m:t>tanh</m:t>
                      </m:r>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𝐻</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8183DAD9-F3AB-9A4D-8F0F-3240E9626F6A}"/>
                  </a:ext>
                </a:extLst>
              </p:cNvPr>
              <p:cNvSpPr txBox="1">
                <a:spLocks noRot="1" noChangeAspect="1" noMove="1" noResize="1" noEditPoints="1" noAdjustHandles="1" noChangeArrowheads="1" noChangeShapeType="1" noTextEdit="1"/>
              </p:cNvSpPr>
              <p:nvPr/>
            </p:nvSpPr>
            <p:spPr>
              <a:xfrm>
                <a:off x="436303" y="1506648"/>
                <a:ext cx="4072256" cy="369332"/>
              </a:xfrm>
              <a:prstGeom prst="rect">
                <a:avLst/>
              </a:prstGeom>
              <a:blipFill>
                <a:blip r:embed="rId3"/>
                <a:stretch>
                  <a:fillRect t="-6667" r="-621"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A55CC4-A70C-1340-86EC-CDEE0AA5370F}"/>
                  </a:ext>
                </a:extLst>
              </p:cNvPr>
              <p:cNvSpPr txBox="1"/>
              <p:nvPr/>
            </p:nvSpPr>
            <p:spPr>
              <a:xfrm>
                <a:off x="126587" y="2776392"/>
                <a:ext cx="345282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𝜃</m:t>
                      </m:r>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𝑏</m:t>
                      </m:r>
                      <m:r>
                        <a:rPr lang="en-US" sz="2400" b="0" i="1" smtClean="0">
                          <a:solidFill>
                            <a:schemeClr val="tx1"/>
                          </a:solidFill>
                          <a:latin typeface="Cambria Math" panose="02040503050406030204" pitchFamily="18" charset="0"/>
                        </a:rPr>
                        <m:t>, </m:t>
                      </m:r>
                      <m:r>
                        <a:rPr lang="en-US" sz="2400" b="0" i="1" smtClean="0">
                          <a:solidFill>
                            <a:srgbClr val="00B0F0"/>
                          </a:solidFill>
                          <a:latin typeface="Cambria Math" panose="02040503050406030204" pitchFamily="18" charset="0"/>
                        </a:rPr>
                        <m:t>𝑊</m:t>
                      </m:r>
                      <m:r>
                        <a:rPr lang="en-US" sz="2400" i="1">
                          <a:latin typeface="Cambria Math" panose="02040503050406030204" pitchFamily="18" charset="0"/>
                        </a:rPr>
                        <m:t>,</m:t>
                      </m:r>
                      <m:r>
                        <a:rPr lang="en-US" sz="2400" i="1" smtClean="0">
                          <a:solidFill>
                            <a:srgbClr val="00B0F0"/>
                          </a:solidFill>
                          <a:latin typeface="Cambria Math" panose="02040503050406030204" pitchFamily="18" charset="0"/>
                        </a:rPr>
                        <m:t>𝑈</m:t>
                      </m:r>
                      <m:r>
                        <a:rPr lang="en-US" sz="2400" i="1">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i="1">
                          <a:latin typeface="Cambria Math" panose="02040503050406030204" pitchFamily="18" charset="0"/>
                        </a:rPr>
                        <m:t>,</m:t>
                      </m:r>
                      <m:r>
                        <a:rPr lang="en-US" sz="2400" b="0" i="1" smtClean="0">
                          <a:solidFill>
                            <a:srgbClr val="00B0F0"/>
                          </a:solidFill>
                          <a:latin typeface="Cambria Math" panose="02040503050406030204" pitchFamily="18" charset="0"/>
                        </a:rPr>
                        <m:t>𝐻</m:t>
                      </m:r>
                      <m:r>
                        <a:rPr lang="en-US" sz="2400" i="1">
                          <a:latin typeface="Cambria Math" panose="02040503050406030204" pitchFamily="18" charset="0"/>
                        </a:rPr>
                        <m:t>,</m:t>
                      </m:r>
                      <m:r>
                        <a:rPr lang="en-US" sz="2400" b="0" i="1" smtClean="0">
                          <a:solidFill>
                            <a:srgbClr val="00B0F0"/>
                          </a:solidFill>
                          <a:latin typeface="Cambria Math" panose="02040503050406030204" pitchFamily="18" charset="0"/>
                        </a:rPr>
                        <m:t>𝐶</m:t>
                      </m:r>
                      <m:r>
                        <a:rPr lang="en-US" sz="2400" b="0" i="1" smtClean="0">
                          <a:solidFill>
                            <a:srgbClr val="00B0F0"/>
                          </a:solidFill>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26A55CC4-A70C-1340-86EC-CDEE0AA5370F}"/>
                  </a:ext>
                </a:extLst>
              </p:cNvPr>
              <p:cNvSpPr txBox="1">
                <a:spLocks noRot="1" noChangeAspect="1" noMove="1" noResize="1" noEditPoints="1" noAdjustHandles="1" noChangeArrowheads="1" noChangeShapeType="1" noTextEdit="1"/>
              </p:cNvSpPr>
              <p:nvPr/>
            </p:nvSpPr>
            <p:spPr>
              <a:xfrm>
                <a:off x="126587" y="2776392"/>
                <a:ext cx="3452824" cy="369332"/>
              </a:xfrm>
              <a:prstGeom prst="rect">
                <a:avLst/>
              </a:prstGeom>
              <a:blipFill>
                <a:blip r:embed="rId4"/>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098E42-D358-7E44-A6B6-6423639CB4D6}"/>
                  </a:ext>
                </a:extLst>
              </p:cNvPr>
              <p:cNvSpPr txBox="1"/>
              <p:nvPr/>
            </p:nvSpPr>
            <p:spPr>
              <a:xfrm>
                <a:off x="436303" y="2141520"/>
                <a:ext cx="440116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solidFill>
                            <a:srgbClr val="00B0F0"/>
                          </a:solidFill>
                          <a:latin typeface="Cambria Math" panose="02040503050406030204" pitchFamily="18" charset="0"/>
                        </a:rPr>
                        <m:t>𝐶</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r>
                                <a:rPr lang="en-US" sz="2400" b="0" i="1" smtClean="0">
                                  <a:latin typeface="Cambria Math" panose="02040503050406030204" pitchFamily="18" charset="0"/>
                                </a:rPr>
                                <m:t>−3</m:t>
                              </m:r>
                            </m:sub>
                          </m:sSub>
                        </m:e>
                      </m:d>
                      <m:r>
                        <a:rPr lang="en-US" sz="2400" b="0" i="1" smtClean="0">
                          <a:latin typeface="Cambria Math" panose="02040503050406030204" pitchFamily="18" charset="0"/>
                        </a:rPr>
                        <m:t>,</m:t>
                      </m:r>
                      <m:r>
                        <a:rPr lang="en-US" sz="2400" i="1">
                          <a:solidFill>
                            <a:srgbClr val="00B0F0"/>
                          </a:solidFill>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r>
                                <a:rPr lang="en-US" sz="2400" i="1">
                                  <a:latin typeface="Cambria Math" panose="02040503050406030204" pitchFamily="18" charset="0"/>
                                </a:rPr>
                                <m:t>−2</m:t>
                              </m:r>
                            </m:sub>
                          </m:sSub>
                        </m:e>
                      </m:d>
                      <m:r>
                        <a:rPr lang="en-US" sz="2400" b="0" i="1" smtClean="0">
                          <a:latin typeface="Cambria Math" panose="02040503050406030204" pitchFamily="18" charset="0"/>
                        </a:rPr>
                        <m:t>,</m:t>
                      </m:r>
                      <m:r>
                        <a:rPr lang="en-US" sz="2400" i="1">
                          <a:solidFill>
                            <a:srgbClr val="00B0F0"/>
                          </a:solidFill>
                          <a:latin typeface="Cambria Math" panose="02040503050406030204" pitchFamily="18" charset="0"/>
                        </a:rPr>
                        <m:t>𝐶</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52098E42-D358-7E44-A6B6-6423639CB4D6}"/>
                  </a:ext>
                </a:extLst>
              </p:cNvPr>
              <p:cNvSpPr txBox="1">
                <a:spLocks noRot="1" noChangeAspect="1" noMove="1" noResize="1" noEditPoints="1" noAdjustHandles="1" noChangeArrowheads="1" noChangeShapeType="1" noTextEdit="1"/>
              </p:cNvSpPr>
              <p:nvPr/>
            </p:nvSpPr>
            <p:spPr>
              <a:xfrm>
                <a:off x="436303" y="2141520"/>
                <a:ext cx="4401168" cy="369332"/>
              </a:xfrm>
              <a:prstGeom prst="rect">
                <a:avLst/>
              </a:prstGeom>
              <a:blipFill>
                <a:blip r:embed="rId5"/>
                <a:stretch>
                  <a:fillRect r="-862" b="-3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136FCB5-B293-A949-B2D3-B00A49FD0F6B}"/>
              </a:ext>
            </a:extLst>
          </p:cNvPr>
          <p:cNvPicPr>
            <a:picLocks noChangeAspect="1"/>
          </p:cNvPicPr>
          <p:nvPr/>
        </p:nvPicPr>
        <p:blipFill>
          <a:blip r:embed="rId6"/>
          <a:stretch>
            <a:fillRect/>
          </a:stretch>
        </p:blipFill>
        <p:spPr>
          <a:xfrm>
            <a:off x="436303" y="3704062"/>
            <a:ext cx="3884974" cy="865928"/>
          </a:xfrm>
          <a:prstGeom prst="rect">
            <a:avLst/>
          </a:prstGeom>
        </p:spPr>
      </p:pic>
      <p:sp>
        <p:nvSpPr>
          <p:cNvPr id="11" name="Rectangle 10">
            <a:extLst>
              <a:ext uri="{FF2B5EF4-FFF2-40B4-BE49-F238E27FC236}">
                <a16:creationId xmlns:a16="http://schemas.microsoft.com/office/drawing/2014/main" id="{D588F6BD-50CC-464F-8CDE-9810DEEDF4A2}"/>
              </a:ext>
            </a:extLst>
          </p:cNvPr>
          <p:cNvSpPr/>
          <p:nvPr/>
        </p:nvSpPr>
        <p:spPr>
          <a:xfrm>
            <a:off x="436303" y="4240362"/>
            <a:ext cx="1274510" cy="55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46A77F-BEC8-1945-88B3-7D928490B697}"/>
              </a:ext>
            </a:extLst>
          </p:cNvPr>
          <p:cNvSpPr/>
          <p:nvPr/>
        </p:nvSpPr>
        <p:spPr>
          <a:xfrm>
            <a:off x="1059280" y="4569990"/>
            <a:ext cx="2639020" cy="646331"/>
          </a:xfrm>
          <a:prstGeom prst="rect">
            <a:avLst/>
          </a:prstGeom>
        </p:spPr>
        <p:txBody>
          <a:bodyPr wrap="square">
            <a:spAutoFit/>
          </a:bodyPr>
          <a:lstStyle/>
          <a:p>
            <a:r>
              <a:rPr lang="en-US" b="1" dirty="0">
                <a:solidFill>
                  <a:srgbClr val="C00000"/>
                </a:solidFill>
                <a:latin typeface="Avenir Light" panose="020B0402020203020204" pitchFamily="34" charset="77"/>
              </a:rPr>
              <a:t>predict the most likely word </a:t>
            </a:r>
            <a:r>
              <a:rPr lang="en-US" b="1" dirty="0">
                <a:latin typeface="Avenir Light" panose="020B0402020203020204" pitchFamily="34" charset="77"/>
              </a:rPr>
              <a:t>w</a:t>
            </a:r>
            <a:r>
              <a:rPr lang="en-US" b="1" dirty="0">
                <a:solidFill>
                  <a:srgbClr val="C00000"/>
                </a:solidFill>
                <a:latin typeface="Avenir Light" panose="020B0402020203020204" pitchFamily="34" charset="77"/>
              </a:rPr>
              <a:t>, via </a:t>
            </a:r>
            <a:r>
              <a:rPr lang="en-US" b="1" dirty="0" err="1">
                <a:solidFill>
                  <a:srgbClr val="C00000"/>
                </a:solidFill>
                <a:latin typeface="Avenir Light" panose="020B0402020203020204" pitchFamily="34" charset="77"/>
              </a:rPr>
              <a:t>softmax</a:t>
            </a:r>
            <a:endParaRPr lang="en-US" b="1" dirty="0">
              <a:solidFill>
                <a:srgbClr val="C00000"/>
              </a:solidFill>
            </a:endParaRPr>
          </a:p>
        </p:txBody>
      </p:sp>
    </p:spTree>
    <p:extLst>
      <p:ext uri="{BB962C8B-B14F-4D97-AF65-F5344CB8AC3E}">
        <p14:creationId xmlns:p14="http://schemas.microsoft.com/office/powerpoint/2010/main" val="41552975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err="1"/>
              <a:t>Bengio</a:t>
            </a:r>
            <a:r>
              <a:rPr lang="en-US" dirty="0"/>
              <a:t> (2003)</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a:xfrm>
            <a:off x="9244780" y="6397972"/>
            <a:ext cx="2743200" cy="365125"/>
          </a:xfrm>
        </p:spPr>
        <p:txBody>
          <a:bodyPr/>
          <a:lstStyle/>
          <a:p>
            <a:fld id="{6BCA73C5-4051-2D45-AC51-FD5A1C1C157A}" type="slidenum">
              <a:rPr lang="en-US" smtClean="0"/>
              <a:t>125</a:t>
            </a:fld>
            <a:endParaRPr lang="en-US" dirty="0"/>
          </a:p>
        </p:txBody>
      </p:sp>
      <p:sp>
        <p:nvSpPr>
          <p:cNvPr id="7" name="Rectangle 6">
            <a:extLst>
              <a:ext uri="{FF2B5EF4-FFF2-40B4-BE49-F238E27FC236}">
                <a16:creationId xmlns:a16="http://schemas.microsoft.com/office/drawing/2014/main" id="{4A79A37E-FD95-E84D-82B2-73EA5DF52BE0}"/>
              </a:ext>
            </a:extLst>
          </p:cNvPr>
          <p:cNvSpPr/>
          <p:nvPr/>
        </p:nvSpPr>
        <p:spPr>
          <a:xfrm>
            <a:off x="756320" y="778816"/>
            <a:ext cx="2252351" cy="12083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7F244E-CF06-D948-B428-11A03DD14BB3}"/>
              </a:ext>
            </a:extLst>
          </p:cNvPr>
          <p:cNvSpPr/>
          <p:nvPr/>
        </p:nvSpPr>
        <p:spPr>
          <a:xfrm>
            <a:off x="2194248" y="5617519"/>
            <a:ext cx="7387127" cy="461665"/>
          </a:xfrm>
          <a:prstGeom prst="rect">
            <a:avLst/>
          </a:prstGeom>
        </p:spPr>
        <p:txBody>
          <a:bodyPr wrap="square">
            <a:spAutoFit/>
          </a:bodyPr>
          <a:lstStyle/>
          <a:p>
            <a:r>
              <a:rPr lang="en-US" sz="2400" b="1" dirty="0">
                <a:solidFill>
                  <a:srgbClr val="C00000"/>
                </a:solidFill>
                <a:latin typeface="Avenir Light" panose="020B0402020203020204" pitchFamily="34" charset="77"/>
              </a:rPr>
              <a:t>SAME AS WE DO FOR ALL OF OUR NEURAL NETS</a:t>
            </a:r>
            <a:endParaRPr lang="en-US" sz="2400" dirty="0"/>
          </a:p>
        </p:txBody>
      </p:sp>
      <p:sp>
        <p:nvSpPr>
          <p:cNvPr id="8" name="Content Placeholder 2">
            <a:extLst>
              <a:ext uri="{FF2B5EF4-FFF2-40B4-BE49-F238E27FC236}">
                <a16:creationId xmlns:a16="http://schemas.microsoft.com/office/drawing/2014/main" id="{EEB54545-BC7E-6748-B725-90140C18771D}"/>
              </a:ext>
            </a:extLst>
          </p:cNvPr>
          <p:cNvSpPr txBox="1">
            <a:spLocks/>
          </p:cNvSpPr>
          <p:nvPr/>
        </p:nvSpPr>
        <p:spPr>
          <a:xfrm>
            <a:off x="2659082" y="1353068"/>
            <a:ext cx="6922293" cy="3763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latin typeface="Avenir Light" panose="020B0402020203020204" pitchFamily="34" charset="77"/>
              </a:rPr>
              <a:t>Train the model using gradient descent:</a:t>
            </a:r>
          </a:p>
          <a:p>
            <a:pPr>
              <a:lnSpc>
                <a:spcPct val="150000"/>
              </a:lnSpc>
            </a:pPr>
            <a:r>
              <a:rPr lang="en-US" sz="2400" dirty="0">
                <a:latin typeface="Avenir Light" panose="020B0402020203020204" pitchFamily="34" charset="77"/>
              </a:rPr>
              <a:t>Use our output probabilities</a:t>
            </a:r>
          </a:p>
          <a:p>
            <a:pPr>
              <a:lnSpc>
                <a:spcPct val="150000"/>
              </a:lnSpc>
            </a:pPr>
            <a:r>
              <a:rPr lang="en-US" sz="2400" dirty="0">
                <a:latin typeface="Avenir Light" panose="020B0402020203020204" pitchFamily="34" charset="77"/>
              </a:rPr>
              <a:t>Calculate the cross-entropy loss</a:t>
            </a:r>
          </a:p>
          <a:p>
            <a:pPr>
              <a:lnSpc>
                <a:spcPct val="150000"/>
              </a:lnSpc>
            </a:pPr>
            <a:r>
              <a:rPr lang="en-US" sz="2400" dirty="0">
                <a:latin typeface="Avenir Light" panose="020B0402020203020204" pitchFamily="34" charset="77"/>
              </a:rPr>
              <a:t>Use backprop to calculate gradients</a:t>
            </a:r>
          </a:p>
          <a:p>
            <a:pPr>
              <a:lnSpc>
                <a:spcPct val="150000"/>
              </a:lnSpc>
            </a:pPr>
            <a:r>
              <a:rPr lang="en-US" sz="2400" dirty="0">
                <a:latin typeface="Avenir Light" panose="020B0402020203020204" pitchFamily="34" charset="77"/>
              </a:rPr>
              <a:t>Update all weight matrices and bias via GD</a:t>
            </a:r>
          </a:p>
          <a:p>
            <a:pPr>
              <a:lnSpc>
                <a:spcPct val="150000"/>
              </a:lnSpc>
            </a:pPr>
            <a:endParaRPr lang="en-US" sz="2400" dirty="0">
              <a:latin typeface="Avenir Light" panose="020B0402020203020204" pitchFamily="34" charset="77"/>
            </a:endParaRPr>
          </a:p>
        </p:txBody>
      </p:sp>
    </p:spTree>
    <p:extLst>
      <p:ext uri="{BB962C8B-B14F-4D97-AF65-F5344CB8AC3E}">
        <p14:creationId xmlns:p14="http://schemas.microsoft.com/office/powerpoint/2010/main" val="14208904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err="1"/>
              <a:t>Bengio</a:t>
            </a:r>
            <a:r>
              <a:rPr lang="en-US" dirty="0"/>
              <a:t> (2003) Remaining Issues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a:xfrm>
            <a:off x="9244780" y="6397972"/>
            <a:ext cx="2743200" cy="365125"/>
          </a:xfrm>
        </p:spPr>
        <p:txBody>
          <a:bodyPr/>
          <a:lstStyle/>
          <a:p>
            <a:fld id="{6BCA73C5-4051-2D45-AC51-FD5A1C1C157A}" type="slidenum">
              <a:rPr lang="en-US" smtClean="0"/>
              <a:t>126</a:t>
            </a:fld>
            <a:endParaRPr lang="en-US" dirty="0"/>
          </a:p>
        </p:txBody>
      </p:sp>
      <p:sp>
        <p:nvSpPr>
          <p:cNvPr id="7" name="Rectangle 6">
            <a:extLst>
              <a:ext uri="{FF2B5EF4-FFF2-40B4-BE49-F238E27FC236}">
                <a16:creationId xmlns:a16="http://schemas.microsoft.com/office/drawing/2014/main" id="{4A79A37E-FD95-E84D-82B2-73EA5DF52BE0}"/>
              </a:ext>
            </a:extLst>
          </p:cNvPr>
          <p:cNvSpPr/>
          <p:nvPr/>
        </p:nvSpPr>
        <p:spPr>
          <a:xfrm>
            <a:off x="756320" y="778816"/>
            <a:ext cx="5418264" cy="12414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9E5918DC-D133-D84F-84D8-3ECFA7FAA7E9}"/>
              </a:ext>
            </a:extLst>
          </p:cNvPr>
          <p:cNvSpPr txBox="1">
            <a:spLocks/>
          </p:cNvSpPr>
          <p:nvPr/>
        </p:nvSpPr>
        <p:spPr>
          <a:xfrm>
            <a:off x="1074600" y="1927016"/>
            <a:ext cx="1004280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400" b="1" dirty="0">
                <a:latin typeface="Avenir Light" panose="020B0402020203020204" pitchFamily="34" charset="77"/>
              </a:rPr>
              <a:t>This was </a:t>
            </a:r>
            <a:r>
              <a:rPr lang="en-US" sz="2400" b="1" dirty="0">
                <a:solidFill>
                  <a:srgbClr val="C00000"/>
                </a:solidFill>
                <a:latin typeface="Avenir Light" panose="020B0402020203020204" pitchFamily="34" charset="77"/>
              </a:rPr>
              <a:t>not the first neural language model</a:t>
            </a:r>
            <a:r>
              <a:rPr lang="en-US" sz="2400" b="1" dirty="0">
                <a:latin typeface="Avenir Light" panose="020B0402020203020204" pitchFamily="34" charset="77"/>
              </a:rPr>
              <a:t>, but it was the first, highly compelling model with great results (e.g., beating n-grams)</a:t>
            </a:r>
            <a:endParaRPr lang="en-US" sz="2400" dirty="0">
              <a:latin typeface="Avenir Light" panose="020B0402020203020204" pitchFamily="34" charset="77"/>
            </a:endParaRPr>
          </a:p>
        </p:txBody>
      </p:sp>
      <p:sp>
        <p:nvSpPr>
          <p:cNvPr id="28" name="Content Placeholder 2">
            <a:extLst>
              <a:ext uri="{FF2B5EF4-FFF2-40B4-BE49-F238E27FC236}">
                <a16:creationId xmlns:a16="http://schemas.microsoft.com/office/drawing/2014/main" id="{84AD441A-C14C-8745-8C14-572EEAD3EFCE}"/>
              </a:ext>
            </a:extLst>
          </p:cNvPr>
          <p:cNvSpPr txBox="1">
            <a:spLocks/>
          </p:cNvSpPr>
          <p:nvPr/>
        </p:nvSpPr>
        <p:spPr>
          <a:xfrm>
            <a:off x="846000" y="3981798"/>
            <a:ext cx="1004280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400" b="1" dirty="0">
                <a:latin typeface="Avenir Light" panose="020B0402020203020204" pitchFamily="34" charset="77"/>
              </a:rPr>
              <a:t>The </a:t>
            </a:r>
            <a:r>
              <a:rPr lang="en-US" sz="2400" b="1" dirty="0" err="1">
                <a:latin typeface="Avenir Light" panose="020B0402020203020204" pitchFamily="34" charset="77"/>
              </a:rPr>
              <a:t>softmax</a:t>
            </a:r>
            <a:r>
              <a:rPr lang="en-US" sz="2400" b="1" dirty="0">
                <a:latin typeface="Avenir Light" panose="020B0402020203020204" pitchFamily="34" charset="77"/>
              </a:rPr>
              <a:t> output layer is </a:t>
            </a:r>
            <a:r>
              <a:rPr lang="en-US" sz="2400" b="1" dirty="0">
                <a:solidFill>
                  <a:srgbClr val="C00000"/>
                </a:solidFill>
                <a:latin typeface="Avenir Light" panose="020B0402020203020204" pitchFamily="34" charset="77"/>
              </a:rPr>
              <a:t>annoyingly slow</a:t>
            </a:r>
            <a:endParaRPr lang="en-US" sz="2400" dirty="0">
              <a:solidFill>
                <a:srgbClr val="C00000"/>
              </a:solidFill>
              <a:latin typeface="Avenir Light" panose="020B0402020203020204" pitchFamily="34" charset="77"/>
            </a:endParaRPr>
          </a:p>
        </p:txBody>
      </p:sp>
    </p:spTree>
    <p:extLst>
      <p:ext uri="{BB962C8B-B14F-4D97-AF65-F5344CB8AC3E}">
        <p14:creationId xmlns:p14="http://schemas.microsoft.com/office/powerpoint/2010/main" val="27149371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127</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Distributional Semantics</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3992661" cy="11417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EEB54545-BC7E-6748-B725-90140C18771D}"/>
              </a:ext>
            </a:extLst>
          </p:cNvPr>
          <p:cNvSpPr txBox="1">
            <a:spLocks/>
          </p:cNvSpPr>
          <p:nvPr/>
        </p:nvSpPr>
        <p:spPr>
          <a:xfrm>
            <a:off x="908050" y="1265437"/>
            <a:ext cx="10375900" cy="861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Distributional</a:t>
            </a:r>
            <a:r>
              <a:rPr lang="en-US" sz="2400" b="1" dirty="0">
                <a:latin typeface="Avenir Light" panose="020B0402020203020204" pitchFamily="34" charset="77"/>
              </a:rPr>
              <a:t>: meaning is represented by the contexts in which its used</a:t>
            </a:r>
            <a:endParaRPr lang="en-US" sz="2400" dirty="0">
              <a:latin typeface="Avenir Light" panose="020B0402020203020204" pitchFamily="34" charset="77"/>
            </a:endParaRPr>
          </a:p>
        </p:txBody>
      </p:sp>
      <p:sp>
        <p:nvSpPr>
          <p:cNvPr id="9" name="Subtitle 2">
            <a:extLst>
              <a:ext uri="{FF2B5EF4-FFF2-40B4-BE49-F238E27FC236}">
                <a16:creationId xmlns:a16="http://schemas.microsoft.com/office/drawing/2014/main" id="{2D7C8628-A455-7248-8593-02529B3B3BF8}"/>
              </a:ext>
            </a:extLst>
          </p:cNvPr>
          <p:cNvSpPr txBox="1">
            <a:spLocks/>
          </p:cNvSpPr>
          <p:nvPr/>
        </p:nvSpPr>
        <p:spPr>
          <a:xfrm>
            <a:off x="754392" y="2170306"/>
            <a:ext cx="10116808" cy="131723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400" dirty="0">
                <a:latin typeface="Avenir Medium" panose="02000503020000020003" pitchFamily="2" charset="0"/>
              </a:rPr>
              <a:t>“Distributional statements can cover all of the material of a language without requiring support from other types of information”</a:t>
            </a:r>
          </a:p>
        </p:txBody>
      </p:sp>
      <p:sp>
        <p:nvSpPr>
          <p:cNvPr id="11" name="Subtitle 2">
            <a:extLst>
              <a:ext uri="{FF2B5EF4-FFF2-40B4-BE49-F238E27FC236}">
                <a16:creationId xmlns:a16="http://schemas.microsoft.com/office/drawing/2014/main" id="{FECD7091-06E1-5343-A0FC-4CF5A3A9BB7D}"/>
              </a:ext>
            </a:extLst>
          </p:cNvPr>
          <p:cNvSpPr txBox="1">
            <a:spLocks/>
          </p:cNvSpPr>
          <p:nvPr/>
        </p:nvSpPr>
        <p:spPr>
          <a:xfrm>
            <a:off x="5867400" y="3668708"/>
            <a:ext cx="5003800" cy="673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solidFill>
                  <a:srgbClr val="C00000"/>
                </a:solidFill>
                <a:latin typeface="Avenir Medium" panose="02000503020000020003" pitchFamily="2" charset="0"/>
              </a:rPr>
              <a:t>-- </a:t>
            </a:r>
            <a:r>
              <a:rPr lang="en-US" sz="1800" b="1" dirty="0" err="1">
                <a:solidFill>
                  <a:srgbClr val="C00000"/>
                </a:solidFill>
                <a:latin typeface="Avenir Medium" panose="02000503020000020003" pitchFamily="2" charset="0"/>
              </a:rPr>
              <a:t>Zellig</a:t>
            </a:r>
            <a:r>
              <a:rPr lang="en-US" sz="1800" b="1" dirty="0">
                <a:solidFill>
                  <a:srgbClr val="C00000"/>
                </a:solidFill>
                <a:latin typeface="Avenir Medium" panose="02000503020000020003" pitchFamily="2" charset="0"/>
              </a:rPr>
              <a:t> Harris. </a:t>
            </a:r>
            <a:r>
              <a:rPr lang="en-US" sz="1800" b="1" i="1" dirty="0">
                <a:solidFill>
                  <a:srgbClr val="C00000"/>
                </a:solidFill>
                <a:latin typeface="Avenir Medium" panose="02000503020000020003" pitchFamily="2" charset="0"/>
              </a:rPr>
              <a:t>Distributional Structure</a:t>
            </a:r>
            <a:r>
              <a:rPr lang="en-US" sz="1800" b="1" dirty="0">
                <a:solidFill>
                  <a:srgbClr val="C00000"/>
                </a:solidFill>
                <a:latin typeface="Avenir Medium" panose="02000503020000020003" pitchFamily="2" charset="0"/>
              </a:rPr>
              <a:t>. (1954)</a:t>
            </a:r>
          </a:p>
        </p:txBody>
      </p:sp>
      <p:sp>
        <p:nvSpPr>
          <p:cNvPr id="12" name="Subtitle 2">
            <a:extLst>
              <a:ext uri="{FF2B5EF4-FFF2-40B4-BE49-F238E27FC236}">
                <a16:creationId xmlns:a16="http://schemas.microsoft.com/office/drawing/2014/main" id="{98EFE1ED-DAFF-B149-B283-90F0B9BC3B52}"/>
              </a:ext>
            </a:extLst>
          </p:cNvPr>
          <p:cNvSpPr txBox="1">
            <a:spLocks/>
          </p:cNvSpPr>
          <p:nvPr/>
        </p:nvSpPr>
        <p:spPr>
          <a:xfrm>
            <a:off x="754392" y="4593167"/>
            <a:ext cx="10116808" cy="81623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400" dirty="0">
                <a:latin typeface="Avenir Medium" panose="02000503020000020003" pitchFamily="2" charset="0"/>
              </a:rPr>
              <a:t>“You shall know a word by the company it keeps”</a:t>
            </a:r>
          </a:p>
        </p:txBody>
      </p:sp>
      <p:sp>
        <p:nvSpPr>
          <p:cNvPr id="13" name="Subtitle 2">
            <a:extLst>
              <a:ext uri="{FF2B5EF4-FFF2-40B4-BE49-F238E27FC236}">
                <a16:creationId xmlns:a16="http://schemas.microsoft.com/office/drawing/2014/main" id="{94B23455-8A3B-E84A-8983-6BDC548952ED}"/>
              </a:ext>
            </a:extLst>
          </p:cNvPr>
          <p:cNvSpPr txBox="1">
            <a:spLocks/>
          </p:cNvSpPr>
          <p:nvPr/>
        </p:nvSpPr>
        <p:spPr>
          <a:xfrm>
            <a:off x="4483100" y="5602221"/>
            <a:ext cx="6515100" cy="673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1800" b="1" dirty="0">
                <a:solidFill>
                  <a:srgbClr val="C00000"/>
                </a:solidFill>
                <a:latin typeface="Avenir Medium" panose="02000503020000020003" pitchFamily="2" charset="0"/>
              </a:rPr>
              <a:t>-- John Rupert Firth. </a:t>
            </a:r>
            <a:r>
              <a:rPr lang="en-US" sz="1800" b="1" i="1" dirty="0">
                <a:solidFill>
                  <a:srgbClr val="C00000"/>
                </a:solidFill>
                <a:latin typeface="Avenir Medium" panose="02000503020000020003" pitchFamily="2" charset="0"/>
              </a:rPr>
              <a:t>A Synopsis of Linguistics Theory</a:t>
            </a:r>
            <a:r>
              <a:rPr lang="en-US" sz="1800" b="1" dirty="0">
                <a:solidFill>
                  <a:srgbClr val="C00000"/>
                </a:solidFill>
                <a:latin typeface="Avenir Medium" panose="02000503020000020003" pitchFamily="2" charset="0"/>
              </a:rPr>
              <a:t>. (1957)</a:t>
            </a:r>
          </a:p>
        </p:txBody>
      </p:sp>
    </p:spTree>
    <p:extLst>
      <p:ext uri="{BB962C8B-B14F-4D97-AF65-F5344CB8AC3E}">
        <p14:creationId xmlns:p14="http://schemas.microsoft.com/office/powerpoint/2010/main" val="38304270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128</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Auto-regressive language models</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5432432" cy="1066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EEB54545-BC7E-6748-B725-90140C18771D}"/>
              </a:ext>
            </a:extLst>
          </p:cNvPr>
          <p:cNvSpPr txBox="1">
            <a:spLocks/>
          </p:cNvSpPr>
          <p:nvPr/>
        </p:nvSpPr>
        <p:spPr>
          <a:xfrm>
            <a:off x="2138359" y="3089062"/>
            <a:ext cx="5359330" cy="861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Good morning, _____</a:t>
            </a:r>
            <a:endParaRPr lang="en-US" sz="2400" dirty="0">
              <a:latin typeface="Avenir Light" panose="020B0402020203020204" pitchFamily="34" charset="77"/>
            </a:endParaRPr>
          </a:p>
        </p:txBody>
      </p:sp>
      <p:sp>
        <p:nvSpPr>
          <p:cNvPr id="14" name="Content Placeholder 2">
            <a:extLst>
              <a:ext uri="{FF2B5EF4-FFF2-40B4-BE49-F238E27FC236}">
                <a16:creationId xmlns:a16="http://schemas.microsoft.com/office/drawing/2014/main" id="{705D7998-80E4-994A-8A98-DAD3151C63DE}"/>
              </a:ext>
            </a:extLst>
          </p:cNvPr>
          <p:cNvSpPr txBox="1">
            <a:spLocks/>
          </p:cNvSpPr>
          <p:nvPr/>
        </p:nvSpPr>
        <p:spPr>
          <a:xfrm>
            <a:off x="2138359" y="2092221"/>
            <a:ext cx="3168650" cy="861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I bought a _____</a:t>
            </a:r>
            <a:endParaRPr lang="en-US" sz="2400" dirty="0">
              <a:latin typeface="Avenir Light" panose="020B0402020203020204" pitchFamily="34" charset="77"/>
            </a:endParaRPr>
          </a:p>
        </p:txBody>
      </p:sp>
      <p:sp>
        <p:nvSpPr>
          <p:cNvPr id="15" name="Content Placeholder 2">
            <a:extLst>
              <a:ext uri="{FF2B5EF4-FFF2-40B4-BE49-F238E27FC236}">
                <a16:creationId xmlns:a16="http://schemas.microsoft.com/office/drawing/2014/main" id="{04870D07-5D26-C841-AF69-7922ED4BBDFA}"/>
              </a:ext>
            </a:extLst>
          </p:cNvPr>
          <p:cNvSpPr txBox="1">
            <a:spLocks/>
          </p:cNvSpPr>
          <p:nvPr/>
        </p:nvSpPr>
        <p:spPr>
          <a:xfrm>
            <a:off x="2138359" y="3950614"/>
            <a:ext cx="5359330" cy="861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I got my ______</a:t>
            </a:r>
            <a:endParaRPr lang="en-US" sz="2400" dirty="0">
              <a:latin typeface="Avenir Light" panose="020B0402020203020204" pitchFamily="34" charset="77"/>
            </a:endParaRPr>
          </a:p>
        </p:txBody>
      </p:sp>
    </p:spTree>
    <p:extLst>
      <p:ext uri="{BB962C8B-B14F-4D97-AF65-F5344CB8AC3E}">
        <p14:creationId xmlns:p14="http://schemas.microsoft.com/office/powerpoint/2010/main" val="1830317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129</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Masked language models</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4200532" cy="1066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EEB54545-BC7E-6748-B725-90140C18771D}"/>
              </a:ext>
            </a:extLst>
          </p:cNvPr>
          <p:cNvSpPr txBox="1">
            <a:spLocks/>
          </p:cNvSpPr>
          <p:nvPr/>
        </p:nvSpPr>
        <p:spPr>
          <a:xfrm>
            <a:off x="2138358" y="3089062"/>
            <a:ext cx="6929441" cy="861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Good morning, _____. Rise and shine!</a:t>
            </a:r>
            <a:endParaRPr lang="en-US" sz="2400" dirty="0">
              <a:latin typeface="Avenir Light" panose="020B0402020203020204" pitchFamily="34" charset="77"/>
            </a:endParaRPr>
          </a:p>
        </p:txBody>
      </p:sp>
      <p:sp>
        <p:nvSpPr>
          <p:cNvPr id="14" name="Content Placeholder 2">
            <a:extLst>
              <a:ext uri="{FF2B5EF4-FFF2-40B4-BE49-F238E27FC236}">
                <a16:creationId xmlns:a16="http://schemas.microsoft.com/office/drawing/2014/main" id="{705D7998-80E4-994A-8A98-DAD3151C63DE}"/>
              </a:ext>
            </a:extLst>
          </p:cNvPr>
          <p:cNvSpPr txBox="1">
            <a:spLocks/>
          </p:cNvSpPr>
          <p:nvPr/>
        </p:nvSpPr>
        <p:spPr>
          <a:xfrm>
            <a:off x="2138358" y="2092221"/>
            <a:ext cx="5359329" cy="861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I bought a _____ from the bakery</a:t>
            </a:r>
            <a:endParaRPr lang="en-US" sz="2400" dirty="0">
              <a:latin typeface="Avenir Light" panose="020B0402020203020204" pitchFamily="34" charset="77"/>
            </a:endParaRPr>
          </a:p>
        </p:txBody>
      </p:sp>
      <p:sp>
        <p:nvSpPr>
          <p:cNvPr id="15" name="Content Placeholder 2">
            <a:extLst>
              <a:ext uri="{FF2B5EF4-FFF2-40B4-BE49-F238E27FC236}">
                <a16:creationId xmlns:a16="http://schemas.microsoft.com/office/drawing/2014/main" id="{04870D07-5D26-C841-AF69-7922ED4BBDFA}"/>
              </a:ext>
            </a:extLst>
          </p:cNvPr>
          <p:cNvSpPr txBox="1">
            <a:spLocks/>
          </p:cNvSpPr>
          <p:nvPr/>
        </p:nvSpPr>
        <p:spPr>
          <a:xfrm>
            <a:off x="2138359" y="3950614"/>
            <a:ext cx="5359330" cy="861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I got my ______ license last week</a:t>
            </a:r>
            <a:endParaRPr lang="en-US" sz="2400" dirty="0">
              <a:latin typeface="Avenir Light" panose="020B0402020203020204" pitchFamily="34" charset="77"/>
            </a:endParaRPr>
          </a:p>
        </p:txBody>
      </p:sp>
    </p:spTree>
    <p:extLst>
      <p:ext uri="{BB962C8B-B14F-4D97-AF65-F5344CB8AC3E}">
        <p14:creationId xmlns:p14="http://schemas.microsoft.com/office/powerpoint/2010/main" val="261972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NLP Successes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892021"/>
            <a:ext cx="11189209" cy="1461451"/>
          </a:xfrm>
        </p:spPr>
        <p:txBody>
          <a:bodyPr>
            <a:noAutofit/>
          </a:bodyPr>
          <a:lstStyle/>
          <a:p>
            <a:pPr marL="0" indent="0">
              <a:lnSpc>
                <a:spcPct val="150000"/>
              </a:lnSpc>
              <a:buNone/>
            </a:pPr>
            <a:r>
              <a:rPr lang="en-US" sz="2400" dirty="0">
                <a:latin typeface="Avenir Light" panose="020B0402020203020204" pitchFamily="34" charset="77"/>
              </a:rPr>
              <a:t>NLP has been around since the 1960s, but the progress in the past 10 years has been astronomical. Models are becoming effective enough for consumer use.</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a:p>
        </p:txBody>
      </p:sp>
      <p:sp>
        <p:nvSpPr>
          <p:cNvPr id="22" name="Rectangle 21">
            <a:extLst>
              <a:ext uri="{FF2B5EF4-FFF2-40B4-BE49-F238E27FC236}">
                <a16:creationId xmlns:a16="http://schemas.microsoft.com/office/drawing/2014/main" id="{A269210B-B601-3E44-9BC0-555BE8BC322B}"/>
              </a:ext>
            </a:extLst>
          </p:cNvPr>
          <p:cNvSpPr/>
          <p:nvPr/>
        </p:nvSpPr>
        <p:spPr>
          <a:xfrm>
            <a:off x="1393173" y="3557889"/>
            <a:ext cx="2605200" cy="523220"/>
          </a:xfrm>
          <a:prstGeom prst="rect">
            <a:avLst/>
          </a:prstGeom>
        </p:spPr>
        <p:txBody>
          <a:bodyPr wrap="none">
            <a:spAutoFit/>
          </a:bodyPr>
          <a:lstStyle/>
          <a:p>
            <a:r>
              <a:rPr lang="en-US" sz="2800" b="1" dirty="0">
                <a:solidFill>
                  <a:srgbClr val="C00000"/>
                </a:solidFill>
                <a:latin typeface="Avenir Light" panose="020B0402020203020204" pitchFamily="34" charset="77"/>
              </a:rPr>
              <a:t>Auto-complete</a:t>
            </a:r>
            <a:endParaRPr lang="en-US" sz="2800" b="1" dirty="0">
              <a:solidFill>
                <a:srgbClr val="C00000"/>
              </a:solidFill>
            </a:endParaRPr>
          </a:p>
        </p:txBody>
      </p:sp>
      <p:pic>
        <p:nvPicPr>
          <p:cNvPr id="8" name="Picture 7">
            <a:extLst>
              <a:ext uri="{FF2B5EF4-FFF2-40B4-BE49-F238E27FC236}">
                <a16:creationId xmlns:a16="http://schemas.microsoft.com/office/drawing/2014/main" id="{69E91B68-77FA-4D48-A519-0AEFF45DE9FD}"/>
              </a:ext>
            </a:extLst>
          </p:cNvPr>
          <p:cNvPicPr>
            <a:picLocks noChangeAspect="1"/>
          </p:cNvPicPr>
          <p:nvPr/>
        </p:nvPicPr>
        <p:blipFill>
          <a:blip r:embed="rId2"/>
          <a:stretch>
            <a:fillRect/>
          </a:stretch>
        </p:blipFill>
        <p:spPr>
          <a:xfrm>
            <a:off x="4471416" y="2723822"/>
            <a:ext cx="7233394" cy="2714573"/>
          </a:xfrm>
          <a:prstGeom prst="rect">
            <a:avLst/>
          </a:prstGeom>
        </p:spPr>
      </p:pic>
    </p:spTree>
    <p:extLst>
      <p:ext uri="{BB962C8B-B14F-4D97-AF65-F5344CB8AC3E}">
        <p14:creationId xmlns:p14="http://schemas.microsoft.com/office/powerpoint/2010/main" val="21810978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How does CBOW work?</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130</a:t>
            </a:fld>
            <a:endParaRPr lang="en-US"/>
          </a:p>
        </p:txBody>
      </p:sp>
    </p:spTree>
    <p:extLst>
      <p:ext uri="{BB962C8B-B14F-4D97-AF65-F5344CB8AC3E}">
        <p14:creationId xmlns:p14="http://schemas.microsoft.com/office/powerpoint/2010/main" val="2384150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131</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word2vec</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1685932" cy="939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D56A43B-2649-1449-837A-5D58CFADD95A}"/>
              </a:ext>
            </a:extLst>
          </p:cNvPr>
          <p:cNvSpPr txBox="1">
            <a:spLocks/>
          </p:cNvSpPr>
          <p:nvPr/>
        </p:nvSpPr>
        <p:spPr>
          <a:xfrm>
            <a:off x="1697034" y="1139721"/>
            <a:ext cx="6065842" cy="2581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Two approaches:</a:t>
            </a:r>
          </a:p>
          <a:p>
            <a:pPr marL="457200" indent="-457200">
              <a:lnSpc>
                <a:spcPct val="150000"/>
              </a:lnSpc>
              <a:buFont typeface="+mj-lt"/>
              <a:buAutoNum type="arabicPeriod"/>
            </a:pPr>
            <a:r>
              <a:rPr lang="en-US" sz="2400" b="1" dirty="0">
                <a:latin typeface="Avenir Light" panose="020B0402020203020204" pitchFamily="34" charset="77"/>
              </a:rPr>
              <a:t>Continuous Bag-of-Words (CBOW)</a:t>
            </a:r>
          </a:p>
          <a:p>
            <a:pPr marL="457200" indent="-457200">
              <a:lnSpc>
                <a:spcPct val="150000"/>
              </a:lnSpc>
              <a:buFont typeface="+mj-lt"/>
              <a:buAutoNum type="arabicPeriod"/>
            </a:pPr>
            <a:r>
              <a:rPr lang="en-US" sz="2400" b="1" dirty="0">
                <a:latin typeface="Avenir Light" panose="020B0402020203020204" pitchFamily="34" charset="77"/>
              </a:rPr>
              <a:t>Skip-gram w/ negative sampling</a:t>
            </a:r>
          </a:p>
          <a:p>
            <a:pPr marL="0" indent="0">
              <a:lnSpc>
                <a:spcPct val="150000"/>
              </a:lnSpc>
              <a:buNone/>
            </a:pPr>
            <a:endParaRPr lang="en-US" sz="2400" dirty="0">
              <a:latin typeface="Avenir Light" panose="020B0402020203020204" pitchFamily="34" charset="77"/>
            </a:endParaRPr>
          </a:p>
        </p:txBody>
      </p:sp>
    </p:spTree>
    <p:extLst>
      <p:ext uri="{BB962C8B-B14F-4D97-AF65-F5344CB8AC3E}">
        <p14:creationId xmlns:p14="http://schemas.microsoft.com/office/powerpoint/2010/main" val="36199229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132</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word2vec: CBOW</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2867032" cy="939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D56A43B-2649-1449-837A-5D58CFADD95A}"/>
                  </a:ext>
                </a:extLst>
              </p:cNvPr>
              <p:cNvSpPr txBox="1">
                <a:spLocks/>
              </p:cNvSpPr>
              <p:nvPr/>
            </p:nvSpPr>
            <p:spPr>
              <a:xfrm>
                <a:off x="1747834" y="1378832"/>
                <a:ext cx="8805866" cy="48038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000"/>
                  </a:spcBef>
                  <a:buNone/>
                </a:pPr>
                <a:r>
                  <a:rPr lang="en-US" sz="2400" b="1" dirty="0">
                    <a:solidFill>
                      <a:srgbClr val="0070C0"/>
                    </a:solidFill>
                    <a:latin typeface="Avenir Light" panose="020B0402020203020204" pitchFamily="34" charset="77"/>
                  </a:rPr>
                  <a:t>Step 1</a:t>
                </a:r>
                <a:r>
                  <a:rPr lang="en-US" sz="2400" dirty="0">
                    <a:latin typeface="Avenir Light" panose="020B0402020203020204" pitchFamily="34" charset="77"/>
                  </a:rPr>
                  <a:t>: Iterate through your entire corpus, with sliding context windows of size </a:t>
                </a:r>
                <a14:m>
                  <m:oMath xmlns:m="http://schemas.openxmlformats.org/officeDocument/2006/math">
                    <m:r>
                      <a:rPr lang="en-US" sz="2400" b="1" i="1" dirty="0" smtClean="0">
                        <a:solidFill>
                          <a:srgbClr val="C00000"/>
                        </a:solidFill>
                        <a:latin typeface="Cambria Math" panose="02040503050406030204" pitchFamily="18" charset="0"/>
                      </a:rPr>
                      <m:t>𝑵</m:t>
                    </m:r>
                  </m:oMath>
                </a14:m>
                <a:r>
                  <a:rPr lang="en-US" sz="2400" dirty="0">
                    <a:latin typeface="Avenir Light" panose="020B0402020203020204" pitchFamily="34" charset="77"/>
                  </a:rPr>
                  <a:t> and step size </a:t>
                </a:r>
                <a14:m>
                  <m:oMath xmlns:m="http://schemas.openxmlformats.org/officeDocument/2006/math">
                    <m:r>
                      <a:rPr lang="en-US" sz="2400" b="1" i="1" dirty="0" smtClean="0">
                        <a:solidFill>
                          <a:srgbClr val="C00000"/>
                        </a:solidFill>
                        <a:latin typeface="Cambria Math" panose="02040503050406030204" pitchFamily="18" charset="0"/>
                      </a:rPr>
                      <m:t>𝟏</m:t>
                    </m:r>
                  </m:oMath>
                </a14:m>
                <a:endParaRPr lang="en-US" sz="2400" b="1" dirty="0">
                  <a:solidFill>
                    <a:srgbClr val="C00000"/>
                  </a:solidFill>
                  <a:latin typeface="Avenir Light" panose="020B0402020203020204" pitchFamily="34" charset="77"/>
                </a:endParaRPr>
              </a:p>
              <a:p>
                <a:pPr marL="0" indent="0">
                  <a:lnSpc>
                    <a:spcPct val="150000"/>
                  </a:lnSpc>
                  <a:spcBef>
                    <a:spcPts val="4000"/>
                  </a:spcBef>
                  <a:buNone/>
                </a:pPr>
                <a:r>
                  <a:rPr lang="en-US" sz="2400" b="1" dirty="0">
                    <a:solidFill>
                      <a:srgbClr val="0070C0"/>
                    </a:solidFill>
                    <a:latin typeface="Avenir Light" panose="020B0402020203020204" pitchFamily="34" charset="77"/>
                  </a:rPr>
                  <a:t>Step 2</a:t>
                </a:r>
                <a:r>
                  <a:rPr lang="en-US" sz="2400" dirty="0">
                    <a:latin typeface="Avenir Light" panose="020B0402020203020204" pitchFamily="34" charset="77"/>
                  </a:rPr>
                  <a:t>: Using all </a:t>
                </a:r>
                <a14:m>
                  <m:oMath xmlns:m="http://schemas.openxmlformats.org/officeDocument/2006/math">
                    <m:r>
                      <a:rPr lang="en-US" sz="2400" b="0" i="0" dirty="0" smtClean="0">
                        <a:solidFill>
                          <a:srgbClr val="C00000"/>
                        </a:solidFill>
                        <a:latin typeface="Cambria Math" panose="02040503050406030204" pitchFamily="18" charset="0"/>
                      </a:rPr>
                      <m:t>2</m:t>
                    </m:r>
                    <m:r>
                      <m:rPr>
                        <m:sty m:val="p"/>
                      </m:rPr>
                      <a:rPr lang="en-US" sz="2400" b="0" i="0" dirty="0" smtClean="0">
                        <a:solidFill>
                          <a:srgbClr val="C00000"/>
                        </a:solidFill>
                        <a:latin typeface="Cambria Math" panose="02040503050406030204" pitchFamily="18" charset="0"/>
                      </a:rPr>
                      <m:t>N</m:t>
                    </m:r>
                  </m:oMath>
                </a14:m>
                <a:r>
                  <a:rPr lang="en-US" sz="2400" dirty="0">
                    <a:latin typeface="Avenir Light" panose="020B0402020203020204" pitchFamily="34" charset="77"/>
                  </a:rPr>
                  <a:t> context words, </a:t>
                </a:r>
                <a:r>
                  <a:rPr lang="en-US" sz="2400" u="sng" dirty="0">
                    <a:latin typeface="Avenir Light" panose="020B0402020203020204" pitchFamily="34" charset="77"/>
                  </a:rPr>
                  <a:t>except the center word</a:t>
                </a:r>
                <a:r>
                  <a:rPr lang="en-US" sz="2400" dirty="0">
                    <a:latin typeface="Avenir Light" panose="020B0402020203020204" pitchFamily="34" charset="77"/>
                  </a:rPr>
                  <a:t>, try to predict the center word.</a:t>
                </a:r>
              </a:p>
              <a:p>
                <a:pPr marL="0" indent="0">
                  <a:lnSpc>
                    <a:spcPct val="150000"/>
                  </a:lnSpc>
                  <a:spcBef>
                    <a:spcPts val="4000"/>
                  </a:spcBef>
                  <a:buNone/>
                </a:pPr>
                <a:r>
                  <a:rPr lang="en-US" sz="2400" b="1" dirty="0">
                    <a:solidFill>
                      <a:srgbClr val="0070C0"/>
                    </a:solidFill>
                    <a:latin typeface="Avenir Light" panose="020B0402020203020204" pitchFamily="34" charset="77"/>
                  </a:rPr>
                  <a:t>Step 3</a:t>
                </a:r>
                <a:r>
                  <a:rPr lang="en-US" sz="2400" dirty="0">
                    <a:latin typeface="Avenir Light" panose="020B0402020203020204" pitchFamily="34" charset="77"/>
                  </a:rPr>
                  <a:t>: Calculate your loss and update parameters (like always)</a:t>
                </a:r>
              </a:p>
            </p:txBody>
          </p:sp>
        </mc:Choice>
        <mc:Fallback xmlns="">
          <p:sp>
            <p:nvSpPr>
              <p:cNvPr id="9" name="Content Placeholder 2">
                <a:extLst>
                  <a:ext uri="{FF2B5EF4-FFF2-40B4-BE49-F238E27FC236}">
                    <a16:creationId xmlns:a16="http://schemas.microsoft.com/office/drawing/2014/main" id="{BD56A43B-2649-1449-837A-5D58CFADD95A}"/>
                  </a:ext>
                </a:extLst>
              </p:cNvPr>
              <p:cNvSpPr txBox="1">
                <a:spLocks noRot="1" noChangeAspect="1" noMove="1" noResize="1" noEditPoints="1" noAdjustHandles="1" noChangeArrowheads="1" noChangeShapeType="1" noTextEdit="1"/>
              </p:cNvSpPr>
              <p:nvPr/>
            </p:nvSpPr>
            <p:spPr>
              <a:xfrm>
                <a:off x="1747834" y="1378832"/>
                <a:ext cx="8805866" cy="4803879"/>
              </a:xfrm>
              <a:prstGeom prst="rect">
                <a:avLst/>
              </a:prstGeom>
              <a:blipFill>
                <a:blip r:embed="rId2"/>
                <a:stretch>
                  <a:fillRect l="-1009"/>
                </a:stretch>
              </a:blipFill>
            </p:spPr>
            <p:txBody>
              <a:bodyPr/>
              <a:lstStyle/>
              <a:p>
                <a:r>
                  <a:rPr lang="en-US">
                    <a:noFill/>
                  </a:rPr>
                  <a:t> </a:t>
                </a:r>
              </a:p>
            </p:txBody>
          </p:sp>
        </mc:Fallback>
      </mc:AlternateContent>
    </p:spTree>
    <p:extLst>
      <p:ext uri="{BB962C8B-B14F-4D97-AF65-F5344CB8AC3E}">
        <p14:creationId xmlns:p14="http://schemas.microsoft.com/office/powerpoint/2010/main" val="39279268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133</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word2vec: CBOW</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2867032" cy="939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0B1CD14-7FB2-F34D-8C99-6AA0C0EB6A4B}"/>
              </a:ext>
            </a:extLst>
          </p:cNvPr>
          <p:cNvPicPr>
            <a:picLocks noChangeAspect="1"/>
          </p:cNvPicPr>
          <p:nvPr/>
        </p:nvPicPr>
        <p:blipFill>
          <a:blip r:embed="rId2"/>
          <a:stretch>
            <a:fillRect/>
          </a:stretch>
        </p:blipFill>
        <p:spPr>
          <a:xfrm>
            <a:off x="5567227" y="311583"/>
            <a:ext cx="4486087" cy="5373835"/>
          </a:xfrm>
          <a:prstGeom prst="rect">
            <a:avLst/>
          </a:prstGeom>
        </p:spPr>
      </p:pic>
      <p:pic>
        <p:nvPicPr>
          <p:cNvPr id="4" name="Picture 3">
            <a:extLst>
              <a:ext uri="{FF2B5EF4-FFF2-40B4-BE49-F238E27FC236}">
                <a16:creationId xmlns:a16="http://schemas.microsoft.com/office/drawing/2014/main" id="{9EC88397-EEE5-C74F-B221-276306843CE6}"/>
              </a:ext>
            </a:extLst>
          </p:cNvPr>
          <p:cNvPicPr>
            <a:picLocks noChangeAspect="1"/>
          </p:cNvPicPr>
          <p:nvPr/>
        </p:nvPicPr>
        <p:blipFill>
          <a:blip r:embed="rId3"/>
          <a:stretch>
            <a:fillRect/>
          </a:stretch>
        </p:blipFill>
        <p:spPr>
          <a:xfrm>
            <a:off x="895350" y="5675645"/>
            <a:ext cx="10401300" cy="774700"/>
          </a:xfrm>
          <a:prstGeom prst="rect">
            <a:avLst/>
          </a:prstGeom>
        </p:spPr>
      </p:pic>
      <p:sp>
        <p:nvSpPr>
          <p:cNvPr id="9" name="Rectangle 8">
            <a:extLst>
              <a:ext uri="{FF2B5EF4-FFF2-40B4-BE49-F238E27FC236}">
                <a16:creationId xmlns:a16="http://schemas.microsoft.com/office/drawing/2014/main" id="{96B934C0-DF6B-7F49-9CE9-95BC97BCD85F}"/>
              </a:ext>
            </a:extLst>
          </p:cNvPr>
          <p:cNvSpPr/>
          <p:nvPr/>
        </p:nvSpPr>
        <p:spPr>
          <a:xfrm>
            <a:off x="6905362" y="4489027"/>
            <a:ext cx="954107" cy="400110"/>
          </a:xfrm>
          <a:prstGeom prst="rect">
            <a:avLst/>
          </a:prstGeom>
          <a:solidFill>
            <a:srgbClr val="FFFF00"/>
          </a:solidFill>
          <a:ln w="25400">
            <a:solidFill>
              <a:schemeClr val="tx1"/>
            </a:solidFill>
          </a:ln>
        </p:spPr>
        <p:txBody>
          <a:bodyPr wrap="none">
            <a:spAutoFit/>
          </a:bodyPr>
          <a:lstStyle/>
          <a:p>
            <a:r>
              <a:rPr lang="en-US" sz="2000" dirty="0">
                <a:solidFill>
                  <a:srgbClr val="7030A0"/>
                </a:solidFill>
                <a:latin typeface="Courier" pitchFamily="2" charset="0"/>
              </a:rPr>
              <a:t>D x V</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B93F3AD-2863-BD41-AE26-6F70D8F892E3}"/>
                  </a:ext>
                </a:extLst>
              </p:cNvPr>
              <p:cNvSpPr txBox="1"/>
              <p:nvPr/>
            </p:nvSpPr>
            <p:spPr>
              <a:xfrm>
                <a:off x="854068" y="1203149"/>
                <a:ext cx="4072256"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i="1" smtClean="0">
                        <a:solidFill>
                          <a:srgbClr val="00B0F0"/>
                        </a:solidFill>
                        <a:latin typeface="Cambria Math" panose="02040503050406030204" pitchFamily="18" charset="0"/>
                      </a:rPr>
                      <m:t>𝑈</m:t>
                    </m:r>
                    <m:r>
                      <a:rPr lang="en-US" sz="2400" b="0" i="1" smtClean="0">
                        <a:solidFill>
                          <a:schemeClr val="tx1"/>
                        </a:solidFill>
                        <a:latin typeface="Cambria Math" panose="02040503050406030204" pitchFamily="18" charset="0"/>
                      </a:rPr>
                      <m:t>∗</m:t>
                    </m:r>
                  </m:oMath>
                </a14:m>
                <a:r>
                  <a:rPr lang="en-US" sz="2400" b="0" i="0" dirty="0">
                    <a:latin typeface="+mj-lt"/>
                  </a:rPr>
                  <a:t>sum(</a:t>
                </a:r>
                <a14:m>
                  <m:oMath xmlns:m="http://schemas.openxmlformats.org/officeDocument/2006/math">
                    <m:r>
                      <a:rPr lang="en-US" sz="2400" b="0" i="1" smtClean="0">
                        <a:solidFill>
                          <a:srgbClr val="00B0F0"/>
                        </a:solidFill>
                        <a:latin typeface="Cambria Math" panose="02040503050406030204" pitchFamily="18" charset="0"/>
                      </a:rPr>
                      <m:t>𝐻</m:t>
                    </m:r>
                    <m:r>
                      <a:rPr lang="en-US" sz="2400" b="0" i="1" smtClean="0">
                        <a:latin typeface="Cambria Math" panose="02040503050406030204" pitchFamily="18" charset="0"/>
                      </a:rPr>
                      <m:t>𝑥</m:t>
                    </m:r>
                    <m:r>
                      <m:rPr>
                        <m:nor/>
                      </m:rPr>
                      <a:rPr lang="en-US" sz="2400" i="0" dirty="0" smtClean="0">
                        <a:latin typeface="Cambria Math" panose="02040503050406030204" pitchFamily="18" charset="0"/>
                      </a:rPr>
                      <m:t>)</m:t>
                    </m:r>
                  </m:oMath>
                </a14:m>
                <a:endParaRPr lang="en-US" sz="2400" dirty="0"/>
              </a:p>
            </p:txBody>
          </p:sp>
        </mc:Choice>
        <mc:Fallback xmlns="">
          <p:sp>
            <p:nvSpPr>
              <p:cNvPr id="11" name="TextBox 10">
                <a:extLst>
                  <a:ext uri="{FF2B5EF4-FFF2-40B4-BE49-F238E27FC236}">
                    <a16:creationId xmlns:a16="http://schemas.microsoft.com/office/drawing/2014/main" id="{DB93F3AD-2863-BD41-AE26-6F70D8F892E3}"/>
                  </a:ext>
                </a:extLst>
              </p:cNvPr>
              <p:cNvSpPr txBox="1">
                <a:spLocks noRot="1" noChangeAspect="1" noMove="1" noResize="1" noEditPoints="1" noAdjustHandles="1" noChangeArrowheads="1" noChangeShapeType="1" noTextEdit="1"/>
              </p:cNvSpPr>
              <p:nvPr/>
            </p:nvSpPr>
            <p:spPr>
              <a:xfrm>
                <a:off x="854068" y="1203149"/>
                <a:ext cx="4072256" cy="369332"/>
              </a:xfrm>
              <a:prstGeom prst="rect">
                <a:avLst/>
              </a:prstGeom>
              <a:blipFill>
                <a:blip r:embed="rId4"/>
                <a:stretch>
                  <a:fillRect l="-2492" t="-20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558A67-9B6D-0044-8E90-FEF51BB1403F}"/>
                  </a:ext>
                </a:extLst>
              </p:cNvPr>
              <p:cNvSpPr txBox="1"/>
              <p:nvPr/>
            </p:nvSpPr>
            <p:spPr>
              <a:xfrm>
                <a:off x="806211" y="1930061"/>
                <a:ext cx="4401168"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C00000"/>
                          </a:solidFill>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r>
                                <a:rPr lang="en-US" sz="2400" i="1">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r>
                                <a:rPr lang="en-US" sz="2400" b="0" i="1" smtClean="0">
                                  <a:latin typeface="Cambria Math" panose="02040503050406030204" pitchFamily="18" charset="0"/>
                                </a:rPr>
                                <m:t>+</m:t>
                              </m:r>
                              <m:r>
                                <a:rPr lang="en-US" sz="2400" i="1">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r>
                                <a:rPr lang="en-US" sz="2400" b="0" i="1" smtClean="0">
                                  <a:latin typeface="Cambria Math" panose="02040503050406030204" pitchFamily="18" charset="0"/>
                                </a:rPr>
                                <m:t>+2</m:t>
                              </m:r>
                            </m:sub>
                          </m:sSub>
                        </m:e>
                      </m:d>
                    </m:oMath>
                  </m:oMathPara>
                </a14:m>
                <a:endParaRPr lang="en-US" sz="2400" dirty="0"/>
              </a:p>
            </p:txBody>
          </p:sp>
        </mc:Choice>
        <mc:Fallback xmlns="">
          <p:sp>
            <p:nvSpPr>
              <p:cNvPr id="13" name="TextBox 12">
                <a:extLst>
                  <a:ext uri="{FF2B5EF4-FFF2-40B4-BE49-F238E27FC236}">
                    <a16:creationId xmlns:a16="http://schemas.microsoft.com/office/drawing/2014/main" id="{34558A67-9B6D-0044-8E90-FEF51BB1403F}"/>
                  </a:ext>
                </a:extLst>
              </p:cNvPr>
              <p:cNvSpPr txBox="1">
                <a:spLocks noRot="1" noChangeAspect="1" noMove="1" noResize="1" noEditPoints="1" noAdjustHandles="1" noChangeArrowheads="1" noChangeShapeType="1" noTextEdit="1"/>
              </p:cNvSpPr>
              <p:nvPr/>
            </p:nvSpPr>
            <p:spPr>
              <a:xfrm>
                <a:off x="806211" y="1930061"/>
                <a:ext cx="4401168" cy="369332"/>
              </a:xfrm>
              <a:prstGeom prst="rect">
                <a:avLst/>
              </a:prstGeom>
              <a:blipFill>
                <a:blip r:embed="rId5"/>
                <a:stretch>
                  <a:fillRect l="-1729" t="-6897" b="-413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B51087-CDF5-3641-B9D6-7641421346A6}"/>
                  </a:ext>
                </a:extLst>
              </p:cNvPr>
              <p:cNvSpPr txBox="1"/>
              <p:nvPr/>
            </p:nvSpPr>
            <p:spPr>
              <a:xfrm>
                <a:off x="806211" y="3122708"/>
                <a:ext cx="4401168"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𝑁</m:t>
                    </m:r>
                    <m:r>
                      <a:rPr lang="en-US" sz="2400" b="0" i="1" smtClean="0">
                        <a:latin typeface="Cambria Math" panose="02040503050406030204" pitchFamily="18" charset="0"/>
                      </a:rPr>
                      <m:t>= </m:t>
                    </m:r>
                  </m:oMath>
                </a14:m>
                <a:r>
                  <a:rPr lang="en-US" sz="2400" dirty="0">
                    <a:latin typeface="Avenir Book" panose="02000503020000020003" pitchFamily="2" charset="0"/>
                  </a:rPr>
                  <a:t># total context words</a:t>
                </a:r>
              </a:p>
            </p:txBody>
          </p:sp>
        </mc:Choice>
        <mc:Fallback xmlns="">
          <p:sp>
            <p:nvSpPr>
              <p:cNvPr id="14" name="TextBox 13">
                <a:extLst>
                  <a:ext uri="{FF2B5EF4-FFF2-40B4-BE49-F238E27FC236}">
                    <a16:creationId xmlns:a16="http://schemas.microsoft.com/office/drawing/2014/main" id="{5AB51087-CDF5-3641-B9D6-7641421346A6}"/>
                  </a:ext>
                </a:extLst>
              </p:cNvPr>
              <p:cNvSpPr txBox="1">
                <a:spLocks noRot="1" noChangeAspect="1" noMove="1" noResize="1" noEditPoints="1" noAdjustHandles="1" noChangeArrowheads="1" noChangeShapeType="1" noTextEdit="1"/>
              </p:cNvSpPr>
              <p:nvPr/>
            </p:nvSpPr>
            <p:spPr>
              <a:xfrm>
                <a:off x="806211" y="3122708"/>
                <a:ext cx="4401168" cy="369332"/>
              </a:xfrm>
              <a:prstGeom prst="rect">
                <a:avLst/>
              </a:prstGeom>
              <a:blipFill>
                <a:blip r:embed="rId6"/>
                <a:stretch>
                  <a:fillRect l="-2305" t="-22581" b="-451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790B7C-9B84-7B49-A0DD-5054176CD8E4}"/>
                  </a:ext>
                </a:extLst>
              </p:cNvPr>
              <p:cNvSpPr txBox="1"/>
              <p:nvPr/>
            </p:nvSpPr>
            <p:spPr>
              <a:xfrm>
                <a:off x="780949" y="4195454"/>
                <a:ext cx="2609951"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 </m:t>
                    </m:r>
                  </m:oMath>
                </a14:m>
                <a:r>
                  <a:rPr lang="en-US" sz="2400" dirty="0">
                    <a:latin typeface="Avenir Book" panose="02000503020000020003" pitchFamily="2" charset="0"/>
                  </a:rPr>
                  <a:t># word types</a:t>
                </a:r>
              </a:p>
            </p:txBody>
          </p:sp>
        </mc:Choice>
        <mc:Fallback xmlns="">
          <p:sp>
            <p:nvSpPr>
              <p:cNvPr id="15" name="TextBox 14">
                <a:extLst>
                  <a:ext uri="{FF2B5EF4-FFF2-40B4-BE49-F238E27FC236}">
                    <a16:creationId xmlns:a16="http://schemas.microsoft.com/office/drawing/2014/main" id="{21790B7C-9B84-7B49-A0DD-5054176CD8E4}"/>
                  </a:ext>
                </a:extLst>
              </p:cNvPr>
              <p:cNvSpPr txBox="1">
                <a:spLocks noRot="1" noChangeAspect="1" noMove="1" noResize="1" noEditPoints="1" noAdjustHandles="1" noChangeArrowheads="1" noChangeShapeType="1" noTextEdit="1"/>
              </p:cNvSpPr>
              <p:nvPr/>
            </p:nvSpPr>
            <p:spPr>
              <a:xfrm>
                <a:off x="780949" y="4195454"/>
                <a:ext cx="2609951" cy="369332"/>
              </a:xfrm>
              <a:prstGeom prst="rect">
                <a:avLst/>
              </a:prstGeom>
              <a:blipFill>
                <a:blip r:embed="rId7"/>
                <a:stretch>
                  <a:fillRect l="-3883" t="-23333"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ADB8E81-A428-7A4E-93D6-9B255A4FDA11}"/>
                  </a:ext>
                </a:extLst>
              </p:cNvPr>
              <p:cNvSpPr/>
              <p:nvPr/>
            </p:nvSpPr>
            <p:spPr>
              <a:xfrm>
                <a:off x="6411774" y="4786581"/>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𝑥</m:t>
                      </m:r>
                    </m:oMath>
                  </m:oMathPara>
                </a14:m>
                <a:endParaRPr lang="en-US" sz="2400" dirty="0"/>
              </a:p>
            </p:txBody>
          </p:sp>
        </mc:Choice>
        <mc:Fallback xmlns="">
          <p:sp>
            <p:nvSpPr>
              <p:cNvPr id="5" name="Rectangle 4">
                <a:extLst>
                  <a:ext uri="{FF2B5EF4-FFF2-40B4-BE49-F238E27FC236}">
                    <a16:creationId xmlns:a16="http://schemas.microsoft.com/office/drawing/2014/main" id="{DADB8E81-A428-7A4E-93D6-9B255A4FDA11}"/>
                  </a:ext>
                </a:extLst>
              </p:cNvPr>
              <p:cNvSpPr>
                <a:spLocks noRot="1" noChangeAspect="1" noMove="1" noResize="1" noEditPoints="1" noAdjustHandles="1" noChangeArrowheads="1" noChangeShapeType="1" noTextEdit="1"/>
              </p:cNvSpPr>
              <p:nvPr/>
            </p:nvSpPr>
            <p:spPr>
              <a:xfrm>
                <a:off x="6411774" y="4786581"/>
                <a:ext cx="42639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5C1813E-9E21-3B4B-BF59-E01E3FB3EAE2}"/>
                  </a:ext>
                </a:extLst>
              </p:cNvPr>
              <p:cNvSpPr/>
              <p:nvPr/>
            </p:nvSpPr>
            <p:spPr>
              <a:xfrm>
                <a:off x="7702468" y="3295022"/>
                <a:ext cx="4518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16" name="Rectangle 15">
                <a:extLst>
                  <a:ext uri="{FF2B5EF4-FFF2-40B4-BE49-F238E27FC236}">
                    <a16:creationId xmlns:a16="http://schemas.microsoft.com/office/drawing/2014/main" id="{25C1813E-9E21-3B4B-BF59-E01E3FB3EAE2}"/>
                  </a:ext>
                </a:extLst>
              </p:cNvPr>
              <p:cNvSpPr>
                <a:spLocks noRot="1" noChangeAspect="1" noMove="1" noResize="1" noEditPoints="1" noAdjustHandles="1" noChangeArrowheads="1" noChangeShapeType="1" noTextEdit="1"/>
              </p:cNvSpPr>
              <p:nvPr/>
            </p:nvSpPr>
            <p:spPr>
              <a:xfrm>
                <a:off x="7702468" y="3295022"/>
                <a:ext cx="451855" cy="461665"/>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C946B8C0-8C23-2548-A7C8-E776C0B195E1}"/>
              </a:ext>
            </a:extLst>
          </p:cNvPr>
          <p:cNvSpPr/>
          <p:nvPr/>
        </p:nvSpPr>
        <p:spPr>
          <a:xfrm>
            <a:off x="7451341" y="3835269"/>
            <a:ext cx="954107" cy="400110"/>
          </a:xfrm>
          <a:prstGeom prst="rect">
            <a:avLst/>
          </a:prstGeom>
          <a:solidFill>
            <a:schemeClr val="bg2">
              <a:lumMod val="90000"/>
            </a:schemeClr>
          </a:solidFill>
          <a:ln w="25400">
            <a:solidFill>
              <a:schemeClr val="tx1"/>
            </a:solidFill>
          </a:ln>
        </p:spPr>
        <p:txBody>
          <a:bodyPr wrap="none">
            <a:spAutoFit/>
          </a:bodyPr>
          <a:lstStyle/>
          <a:p>
            <a:r>
              <a:rPr lang="en-US" sz="2000" dirty="0">
                <a:solidFill>
                  <a:srgbClr val="7030A0"/>
                </a:solidFill>
                <a:latin typeface="Courier" pitchFamily="2" charset="0"/>
              </a:rPr>
              <a:t>D x 1</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059EC4C-DD5C-7046-8510-C31ECC8160EC}"/>
                  </a:ext>
                </a:extLst>
              </p:cNvPr>
              <p:cNvSpPr/>
              <p:nvPr/>
            </p:nvSpPr>
            <p:spPr>
              <a:xfrm>
                <a:off x="6936352" y="4034997"/>
                <a:ext cx="50550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00B0F0"/>
                          </a:solidFill>
                          <a:latin typeface="Cambria Math" panose="02040503050406030204" pitchFamily="18" charset="0"/>
                        </a:rPr>
                        <m:t>𝐻</m:t>
                      </m:r>
                    </m:oMath>
                  </m:oMathPara>
                </a14:m>
                <a:endParaRPr lang="en-US" sz="2400" dirty="0"/>
              </a:p>
            </p:txBody>
          </p:sp>
        </mc:Choice>
        <mc:Fallback xmlns="">
          <p:sp>
            <p:nvSpPr>
              <p:cNvPr id="6" name="Rectangle 5">
                <a:extLst>
                  <a:ext uri="{FF2B5EF4-FFF2-40B4-BE49-F238E27FC236}">
                    <a16:creationId xmlns:a16="http://schemas.microsoft.com/office/drawing/2014/main" id="{A059EC4C-DD5C-7046-8510-C31ECC8160EC}"/>
                  </a:ext>
                </a:extLst>
              </p:cNvPr>
              <p:cNvSpPr>
                <a:spLocks noRot="1" noChangeAspect="1" noMove="1" noResize="1" noEditPoints="1" noAdjustHandles="1" noChangeArrowheads="1" noChangeShapeType="1" noTextEdit="1"/>
              </p:cNvSpPr>
              <p:nvPr/>
            </p:nvSpPr>
            <p:spPr>
              <a:xfrm>
                <a:off x="6936352" y="4034997"/>
                <a:ext cx="505509" cy="461665"/>
              </a:xfrm>
              <a:prstGeom prst="rect">
                <a:avLst/>
              </a:prstGeom>
              <a:blipFill>
                <a:blip r:embed="rId10"/>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95DB1DD-304C-124D-A315-CC46965BC2AA}"/>
              </a:ext>
            </a:extLst>
          </p:cNvPr>
          <p:cNvSpPr/>
          <p:nvPr/>
        </p:nvSpPr>
        <p:spPr>
          <a:xfrm>
            <a:off x="8138750" y="3356577"/>
            <a:ext cx="954107" cy="400110"/>
          </a:xfrm>
          <a:prstGeom prst="rect">
            <a:avLst/>
          </a:prstGeom>
          <a:solidFill>
            <a:srgbClr val="FFFF00"/>
          </a:solidFill>
          <a:ln w="25400">
            <a:solidFill>
              <a:schemeClr val="tx1"/>
            </a:solidFill>
          </a:ln>
        </p:spPr>
        <p:txBody>
          <a:bodyPr wrap="none">
            <a:spAutoFit/>
          </a:bodyPr>
          <a:lstStyle/>
          <a:p>
            <a:r>
              <a:rPr lang="en-US" sz="2000" dirty="0">
                <a:solidFill>
                  <a:srgbClr val="7030A0"/>
                </a:solidFill>
                <a:latin typeface="Courier" pitchFamily="2" charset="0"/>
              </a:rPr>
              <a:t>V x 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0BB0F2-39CE-BB4F-9161-97E8ED77BAE7}"/>
                  </a:ext>
                </a:extLst>
              </p:cNvPr>
              <p:cNvSpPr txBox="1"/>
              <p:nvPr/>
            </p:nvSpPr>
            <p:spPr>
              <a:xfrm>
                <a:off x="780949" y="3650603"/>
                <a:ext cx="4401168"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m:t>
                    </m:r>
                  </m:oMath>
                </a14:m>
                <a:r>
                  <a:rPr lang="en-US" sz="2400" dirty="0">
                    <a:latin typeface="Avenir Book" panose="02000503020000020003" pitchFamily="2" charset="0"/>
                  </a:rPr>
                  <a:t> embedding size</a:t>
                </a:r>
              </a:p>
            </p:txBody>
          </p:sp>
        </mc:Choice>
        <mc:Fallback xmlns="">
          <p:sp>
            <p:nvSpPr>
              <p:cNvPr id="19" name="TextBox 18">
                <a:extLst>
                  <a:ext uri="{FF2B5EF4-FFF2-40B4-BE49-F238E27FC236}">
                    <a16:creationId xmlns:a16="http://schemas.microsoft.com/office/drawing/2014/main" id="{5C0BB0F2-39CE-BB4F-9161-97E8ED77BAE7}"/>
                  </a:ext>
                </a:extLst>
              </p:cNvPr>
              <p:cNvSpPr txBox="1">
                <a:spLocks noRot="1" noChangeAspect="1" noMove="1" noResize="1" noEditPoints="1" noAdjustHandles="1" noChangeArrowheads="1" noChangeShapeType="1" noTextEdit="1"/>
              </p:cNvSpPr>
              <p:nvPr/>
            </p:nvSpPr>
            <p:spPr>
              <a:xfrm>
                <a:off x="780949" y="3650603"/>
                <a:ext cx="4401168" cy="369332"/>
              </a:xfrm>
              <a:prstGeom prst="rect">
                <a:avLst/>
              </a:prstGeom>
              <a:blipFill>
                <a:blip r:embed="rId11"/>
                <a:stretch>
                  <a:fillRect l="-2299" t="-2666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5BE1CB9-21DA-FD4E-B226-259C537CE94C}"/>
                  </a:ext>
                </a:extLst>
              </p:cNvPr>
              <p:cNvSpPr/>
              <p:nvPr/>
            </p:nvSpPr>
            <p:spPr>
              <a:xfrm>
                <a:off x="8303824" y="2903011"/>
                <a:ext cx="4712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00B0F0"/>
                          </a:solidFill>
                          <a:latin typeface="Cambria Math" panose="02040503050406030204" pitchFamily="18" charset="0"/>
                        </a:rPr>
                        <m:t>𝑈</m:t>
                      </m:r>
                    </m:oMath>
                  </m:oMathPara>
                </a14:m>
                <a:endParaRPr lang="en-US" sz="2400" dirty="0"/>
              </a:p>
            </p:txBody>
          </p:sp>
        </mc:Choice>
        <mc:Fallback xmlns="">
          <p:sp>
            <p:nvSpPr>
              <p:cNvPr id="20" name="Rectangle 19">
                <a:extLst>
                  <a:ext uri="{FF2B5EF4-FFF2-40B4-BE49-F238E27FC236}">
                    <a16:creationId xmlns:a16="http://schemas.microsoft.com/office/drawing/2014/main" id="{95BE1CB9-21DA-FD4E-B226-259C537CE94C}"/>
                  </a:ext>
                </a:extLst>
              </p:cNvPr>
              <p:cNvSpPr>
                <a:spLocks noRot="1" noChangeAspect="1" noMove="1" noResize="1" noEditPoints="1" noAdjustHandles="1" noChangeArrowheads="1" noChangeShapeType="1" noTextEdit="1"/>
              </p:cNvSpPr>
              <p:nvPr/>
            </p:nvSpPr>
            <p:spPr>
              <a:xfrm>
                <a:off x="8303824" y="2903011"/>
                <a:ext cx="471218" cy="461665"/>
              </a:xfrm>
              <a:prstGeom prst="rect">
                <a:avLst/>
              </a:prstGeom>
              <a:blipFill>
                <a:blip r:embed="rId12"/>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8199987-3F72-9D4E-8A2B-65EF1AFC2CE9}"/>
              </a:ext>
            </a:extLst>
          </p:cNvPr>
          <p:cNvSpPr/>
          <p:nvPr/>
        </p:nvSpPr>
        <p:spPr>
          <a:xfrm>
            <a:off x="9182100" y="3311545"/>
            <a:ext cx="954107" cy="400110"/>
          </a:xfrm>
          <a:prstGeom prst="rect">
            <a:avLst/>
          </a:prstGeom>
          <a:solidFill>
            <a:schemeClr val="bg2">
              <a:lumMod val="90000"/>
            </a:schemeClr>
          </a:solidFill>
          <a:ln w="25400">
            <a:solidFill>
              <a:schemeClr val="tx1"/>
            </a:solidFill>
          </a:ln>
        </p:spPr>
        <p:txBody>
          <a:bodyPr wrap="none">
            <a:spAutoFit/>
          </a:bodyPr>
          <a:lstStyle/>
          <a:p>
            <a:r>
              <a:rPr lang="en-US" sz="2000" dirty="0">
                <a:solidFill>
                  <a:srgbClr val="7030A0"/>
                </a:solidFill>
                <a:latin typeface="Courier" pitchFamily="2" charset="0"/>
              </a:rPr>
              <a:t>V x 1</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46D5B9-CD6A-194E-9719-A98AD7A1E87B}"/>
                  </a:ext>
                </a:extLst>
              </p:cNvPr>
              <p:cNvSpPr/>
              <p:nvPr/>
            </p:nvSpPr>
            <p:spPr>
              <a:xfrm>
                <a:off x="9096894" y="2189266"/>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oMath>
                  </m:oMathPara>
                </a14:m>
                <a:endParaRPr lang="en-US" dirty="0"/>
              </a:p>
            </p:txBody>
          </p:sp>
        </mc:Choice>
        <mc:Fallback xmlns="">
          <p:sp>
            <p:nvSpPr>
              <p:cNvPr id="22" name="Rectangle 21">
                <a:extLst>
                  <a:ext uri="{FF2B5EF4-FFF2-40B4-BE49-F238E27FC236}">
                    <a16:creationId xmlns:a16="http://schemas.microsoft.com/office/drawing/2014/main" id="{7546D5B9-CD6A-194E-9719-A98AD7A1E87B}"/>
                  </a:ext>
                </a:extLst>
              </p:cNvPr>
              <p:cNvSpPr>
                <a:spLocks noRot="1" noChangeAspect="1" noMove="1" noResize="1" noEditPoints="1" noAdjustHandles="1" noChangeArrowheads="1" noChangeShapeType="1" noTextEdit="1"/>
              </p:cNvSpPr>
              <p:nvPr/>
            </p:nvSpPr>
            <p:spPr>
              <a:xfrm>
                <a:off x="9096894" y="2189266"/>
                <a:ext cx="371384" cy="369332"/>
              </a:xfrm>
              <a:prstGeom prst="rect">
                <a:avLst/>
              </a:prstGeom>
              <a:blipFill>
                <a:blip r:embed="rId13"/>
                <a:stretch>
                  <a:fillRect b="-6667"/>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A139021C-3D96-9745-B3B7-3B5D4C1DF9A3}"/>
              </a:ext>
            </a:extLst>
          </p:cNvPr>
          <p:cNvSpPr/>
          <p:nvPr/>
        </p:nvSpPr>
        <p:spPr>
          <a:xfrm>
            <a:off x="6263993" y="5183601"/>
            <a:ext cx="954107" cy="400110"/>
          </a:xfrm>
          <a:prstGeom prst="rect">
            <a:avLst/>
          </a:prstGeom>
          <a:solidFill>
            <a:schemeClr val="bg2">
              <a:lumMod val="90000"/>
            </a:schemeClr>
          </a:solidFill>
          <a:ln w="25400">
            <a:solidFill>
              <a:schemeClr val="tx1"/>
            </a:solidFill>
          </a:ln>
        </p:spPr>
        <p:txBody>
          <a:bodyPr wrap="none">
            <a:spAutoFit/>
          </a:bodyPr>
          <a:lstStyle/>
          <a:p>
            <a:r>
              <a:rPr lang="en-US" sz="2000" dirty="0">
                <a:solidFill>
                  <a:srgbClr val="7030A0"/>
                </a:solidFill>
                <a:latin typeface="Courier" pitchFamily="2" charset="0"/>
              </a:rPr>
              <a:t>V x 1</a:t>
            </a:r>
          </a:p>
        </p:txBody>
      </p:sp>
    </p:spTree>
    <p:extLst>
      <p:ext uri="{BB962C8B-B14F-4D97-AF65-F5344CB8AC3E}">
        <p14:creationId xmlns:p14="http://schemas.microsoft.com/office/powerpoint/2010/main" val="21276495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134</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word2vec: CBOW</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2867032" cy="939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D56A43B-2649-1449-837A-5D58CFADD95A}"/>
              </a:ext>
            </a:extLst>
          </p:cNvPr>
          <p:cNvSpPr txBox="1">
            <a:spLocks/>
          </p:cNvSpPr>
          <p:nvPr/>
        </p:nvSpPr>
        <p:spPr>
          <a:xfrm>
            <a:off x="1747834" y="1378832"/>
            <a:ext cx="8805866" cy="48038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4000"/>
              </a:spcBef>
            </a:pPr>
            <a:r>
              <a:rPr lang="en-US" sz="2400" b="1" dirty="0">
                <a:solidFill>
                  <a:srgbClr val="C00000"/>
                </a:solidFill>
                <a:latin typeface="Avenir Light" panose="020B0402020203020204" pitchFamily="34" charset="77"/>
              </a:rPr>
              <a:t>Linear</a:t>
            </a:r>
            <a:r>
              <a:rPr lang="en-US" sz="2400" b="1" dirty="0">
                <a:latin typeface="Avenir Light" panose="020B0402020203020204" pitchFamily="34" charset="77"/>
              </a:rPr>
              <a:t> projection layer</a:t>
            </a:r>
          </a:p>
          <a:p>
            <a:pPr>
              <a:lnSpc>
                <a:spcPct val="150000"/>
              </a:lnSpc>
              <a:spcBef>
                <a:spcPts val="4000"/>
              </a:spcBef>
            </a:pPr>
            <a:r>
              <a:rPr lang="en-US" sz="2400" b="1" dirty="0">
                <a:solidFill>
                  <a:srgbClr val="C00000"/>
                </a:solidFill>
                <a:latin typeface="Avenir Light" panose="020B0402020203020204" pitchFamily="34" charset="77"/>
              </a:rPr>
              <a:t>Non-linear</a:t>
            </a:r>
            <a:r>
              <a:rPr lang="en-US" sz="2400" b="1" dirty="0">
                <a:latin typeface="Avenir Light" panose="020B0402020203020204" pitchFamily="34" charset="77"/>
              </a:rPr>
              <a:t> output layer (</a:t>
            </a:r>
            <a:r>
              <a:rPr lang="en-US" sz="2400" b="1" dirty="0" err="1">
                <a:latin typeface="Avenir Light" panose="020B0402020203020204" pitchFamily="34" charset="77"/>
              </a:rPr>
              <a:t>softmax</a:t>
            </a:r>
            <a:r>
              <a:rPr lang="en-US" sz="2400" b="1" dirty="0">
                <a:latin typeface="Avenir Light" panose="020B0402020203020204" pitchFamily="34" charset="77"/>
              </a:rPr>
              <a:t>)</a:t>
            </a:r>
          </a:p>
          <a:p>
            <a:pPr>
              <a:lnSpc>
                <a:spcPct val="150000"/>
              </a:lnSpc>
              <a:spcBef>
                <a:spcPts val="4000"/>
              </a:spcBef>
            </a:pPr>
            <a:r>
              <a:rPr lang="en-US" sz="2400" b="1" dirty="0">
                <a:latin typeface="Avenir Light" panose="020B0402020203020204" pitchFamily="34" charset="77"/>
              </a:rPr>
              <a:t>Training in </a:t>
            </a:r>
            <a:r>
              <a:rPr lang="en-US" sz="2400" b="1" dirty="0">
                <a:solidFill>
                  <a:srgbClr val="C00000"/>
                </a:solidFill>
                <a:latin typeface="Avenir Light" panose="020B0402020203020204" pitchFamily="34" charset="77"/>
              </a:rPr>
              <a:t>batches</a:t>
            </a:r>
            <a:r>
              <a:rPr lang="en-US" sz="2400" b="1" dirty="0">
                <a:latin typeface="Avenir Light" panose="020B0402020203020204" pitchFamily="34" charset="77"/>
              </a:rPr>
              <a:t> helps a lot</a:t>
            </a:r>
            <a:endParaRPr lang="en-US" sz="2400" dirty="0">
              <a:latin typeface="Avenir Light" panose="020B0402020203020204" pitchFamily="34" charset="77"/>
            </a:endParaRPr>
          </a:p>
        </p:txBody>
      </p:sp>
    </p:spTree>
    <p:extLst>
      <p:ext uri="{BB962C8B-B14F-4D97-AF65-F5344CB8AC3E}">
        <p14:creationId xmlns:p14="http://schemas.microsoft.com/office/powerpoint/2010/main" val="34159953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135</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word2vec: results</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3362332" cy="939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D56A43B-2649-1449-837A-5D58CFADD95A}"/>
              </a:ext>
            </a:extLst>
          </p:cNvPr>
          <p:cNvSpPr txBox="1">
            <a:spLocks/>
          </p:cNvSpPr>
          <p:nvPr/>
        </p:nvSpPr>
        <p:spPr>
          <a:xfrm>
            <a:off x="1693067" y="1633044"/>
            <a:ext cx="8805866" cy="3591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500"/>
              </a:spcBef>
            </a:pPr>
            <a:r>
              <a:rPr lang="en-US" sz="2400" dirty="0"/>
              <a:t>Smaller window sizes yield embeddings such that high similarity scores indicates that the words are </a:t>
            </a:r>
            <a:r>
              <a:rPr lang="en-US" sz="2400" i="1" dirty="0"/>
              <a:t>interchangeable </a:t>
            </a:r>
          </a:p>
          <a:p>
            <a:pPr>
              <a:lnSpc>
                <a:spcPct val="150000"/>
              </a:lnSpc>
              <a:spcBef>
                <a:spcPts val="2500"/>
              </a:spcBef>
            </a:pPr>
            <a:r>
              <a:rPr lang="en-US" sz="2400" dirty="0"/>
              <a:t>Larger window sizes (e.g., 15+) yield embeddings such that high similarity is more indicative of </a:t>
            </a:r>
            <a:r>
              <a:rPr lang="en-US" sz="2400" i="1" dirty="0"/>
              <a:t>relatedness</a:t>
            </a:r>
            <a:r>
              <a:rPr lang="en-US" sz="2400" dirty="0"/>
              <a:t> of the words.</a:t>
            </a:r>
            <a:endParaRPr lang="en-US" sz="2400" b="1" dirty="0">
              <a:latin typeface="Avenir Light" panose="020B0402020203020204" pitchFamily="34" charset="77"/>
            </a:endParaRPr>
          </a:p>
        </p:txBody>
      </p:sp>
    </p:spTree>
    <p:extLst>
      <p:ext uri="{BB962C8B-B14F-4D97-AF65-F5344CB8AC3E}">
        <p14:creationId xmlns:p14="http://schemas.microsoft.com/office/powerpoint/2010/main" val="14966271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136</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word2vec: results</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3362332" cy="939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D56A43B-2649-1449-837A-5D58CFADD95A}"/>
              </a:ext>
            </a:extLst>
          </p:cNvPr>
          <p:cNvSpPr txBox="1">
            <a:spLocks/>
          </p:cNvSpPr>
          <p:nvPr/>
        </p:nvSpPr>
        <p:spPr>
          <a:xfrm>
            <a:off x="1604167" y="1239344"/>
            <a:ext cx="8805866" cy="5117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500"/>
              </a:spcBef>
            </a:pPr>
            <a:r>
              <a:rPr lang="en-US" sz="2400" b="1" dirty="0">
                <a:latin typeface="Avenir Light" panose="020B0402020203020204" pitchFamily="34" charset="77"/>
              </a:rPr>
              <a:t>Words that appear in the same contexts are forced to gravitate toward having the same embeddings as one another</a:t>
            </a:r>
          </a:p>
          <a:p>
            <a:pPr>
              <a:lnSpc>
                <a:spcPct val="150000"/>
              </a:lnSpc>
              <a:spcBef>
                <a:spcPts val="2500"/>
              </a:spcBef>
            </a:pPr>
            <a:r>
              <a:rPr lang="en-US" sz="2400" b="1" dirty="0">
                <a:latin typeface="Avenir Light" panose="020B0402020203020204" pitchFamily="34" charset="77"/>
              </a:rPr>
              <a:t>Imagine two words, </a:t>
            </a:r>
            <a:r>
              <a:rPr lang="en-US" sz="2400" b="1" dirty="0">
                <a:solidFill>
                  <a:srgbClr val="C00000"/>
                </a:solidFill>
                <a:latin typeface="Avenir Light" panose="020B0402020203020204" pitchFamily="34" charset="77"/>
              </a:rPr>
              <a:t>w</a:t>
            </a:r>
            <a:r>
              <a:rPr lang="en-US" sz="2400" b="1" baseline="-25000" dirty="0">
                <a:solidFill>
                  <a:srgbClr val="C00000"/>
                </a:solidFill>
                <a:latin typeface="Avenir Light" panose="020B0402020203020204" pitchFamily="34" charset="77"/>
              </a:rPr>
              <a:t>1</a:t>
            </a:r>
            <a:r>
              <a:rPr lang="en-US" sz="2400" b="1" dirty="0">
                <a:latin typeface="Avenir Light" panose="020B0402020203020204" pitchFamily="34" charset="77"/>
              </a:rPr>
              <a:t> and </a:t>
            </a:r>
            <a:r>
              <a:rPr lang="en-US" sz="2400" b="1" dirty="0">
                <a:solidFill>
                  <a:srgbClr val="C00000"/>
                </a:solidFill>
                <a:latin typeface="Avenir Light" panose="020B0402020203020204" pitchFamily="34" charset="77"/>
              </a:rPr>
              <a:t>w</a:t>
            </a:r>
            <a:r>
              <a:rPr lang="en-US" sz="2400" b="1" baseline="-25000" dirty="0">
                <a:solidFill>
                  <a:srgbClr val="C00000"/>
                </a:solidFill>
                <a:latin typeface="Avenir Light" panose="020B0402020203020204" pitchFamily="34" charset="77"/>
              </a:rPr>
              <a:t>2</a:t>
            </a:r>
            <a:r>
              <a:rPr lang="en-US" sz="2400" b="1" dirty="0">
                <a:latin typeface="Avenir Light" panose="020B0402020203020204" pitchFamily="34" charset="77"/>
              </a:rPr>
              <a:t>, that never appear together, but they each, individually have the </a:t>
            </a:r>
            <a:r>
              <a:rPr lang="en-US" sz="2400" b="1" u="sng" dirty="0">
                <a:latin typeface="Avenir Light" panose="020B0402020203020204" pitchFamily="34" charset="77"/>
              </a:rPr>
              <a:t>exact same contexts</a:t>
            </a:r>
            <a:r>
              <a:rPr lang="en-US" sz="2400" b="1" dirty="0">
                <a:latin typeface="Avenir Light" panose="020B0402020203020204" pitchFamily="34" charset="77"/>
              </a:rPr>
              <a:t> with </a:t>
            </a:r>
            <a:r>
              <a:rPr lang="en-US" sz="2400" b="1" i="1" dirty="0">
                <a:latin typeface="Avenir Light" panose="020B0402020203020204" pitchFamily="34" charset="77"/>
              </a:rPr>
              <a:t>other</a:t>
            </a:r>
            <a:r>
              <a:rPr lang="en-US" sz="2400" b="1" dirty="0">
                <a:latin typeface="Avenir Light" panose="020B0402020203020204" pitchFamily="34" charset="77"/>
              </a:rPr>
              <a:t> words. </a:t>
            </a:r>
            <a:r>
              <a:rPr lang="en-US" sz="2400" b="1" dirty="0">
                <a:solidFill>
                  <a:srgbClr val="C00000"/>
                </a:solidFill>
                <a:latin typeface="Avenir Light" panose="020B0402020203020204" pitchFamily="34" charset="77"/>
              </a:rPr>
              <a:t>w</a:t>
            </a:r>
            <a:r>
              <a:rPr lang="en-US" sz="2400" b="1" baseline="-25000" dirty="0">
                <a:solidFill>
                  <a:srgbClr val="C00000"/>
                </a:solidFill>
                <a:latin typeface="Avenir Light" panose="020B0402020203020204" pitchFamily="34" charset="77"/>
              </a:rPr>
              <a:t>1</a:t>
            </a:r>
            <a:r>
              <a:rPr lang="en-US" sz="2400" b="1" dirty="0">
                <a:latin typeface="Avenir Light" panose="020B0402020203020204" pitchFamily="34" charset="77"/>
              </a:rPr>
              <a:t> and </a:t>
            </a:r>
            <a:r>
              <a:rPr lang="en-US" sz="2400" b="1" dirty="0">
                <a:solidFill>
                  <a:srgbClr val="C00000"/>
                </a:solidFill>
                <a:latin typeface="Avenir Light" panose="020B0402020203020204" pitchFamily="34" charset="77"/>
              </a:rPr>
              <a:t>w</a:t>
            </a:r>
            <a:r>
              <a:rPr lang="en-US" sz="2400" b="1" baseline="-25000" dirty="0">
                <a:solidFill>
                  <a:srgbClr val="C00000"/>
                </a:solidFill>
                <a:latin typeface="Avenir Light" panose="020B0402020203020204" pitchFamily="34" charset="77"/>
              </a:rPr>
              <a:t>2</a:t>
            </a:r>
            <a:r>
              <a:rPr lang="en-US" sz="2400" b="1" dirty="0">
                <a:latin typeface="Avenir Light" panose="020B0402020203020204" pitchFamily="34" charset="77"/>
              </a:rPr>
              <a:t> </a:t>
            </a:r>
            <a:r>
              <a:rPr lang="en-US" sz="2400" b="1" dirty="0">
                <a:highlight>
                  <a:srgbClr val="FFFF00"/>
                </a:highlight>
                <a:latin typeface="Avenir Light" panose="020B0402020203020204" pitchFamily="34" charset="77"/>
              </a:rPr>
              <a:t>will have ~identical embeddings!</a:t>
            </a:r>
          </a:p>
          <a:p>
            <a:pPr>
              <a:lnSpc>
                <a:spcPct val="150000"/>
              </a:lnSpc>
              <a:spcBef>
                <a:spcPts val="2500"/>
              </a:spcBef>
            </a:pPr>
            <a:r>
              <a:rPr lang="en-US" sz="2400" b="1" dirty="0">
                <a:latin typeface="Avenir Light" panose="020B0402020203020204" pitchFamily="34" charset="77"/>
              </a:rPr>
              <a:t>“The” appears the most. What do you imagine its embedding is like?</a:t>
            </a:r>
          </a:p>
        </p:txBody>
      </p:sp>
    </p:spTree>
    <p:extLst>
      <p:ext uri="{BB962C8B-B14F-4D97-AF65-F5344CB8AC3E}">
        <p14:creationId xmlns:p14="http://schemas.microsoft.com/office/powerpoint/2010/main" val="36836327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137</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564911" y="248006"/>
            <a:ext cx="8941419" cy="1162592"/>
          </a:xfrm>
        </p:spPr>
        <p:txBody>
          <a:bodyPr/>
          <a:lstStyle/>
          <a:p>
            <a:r>
              <a:rPr lang="en-US" dirty="0"/>
              <a:t>word2vec results</a:t>
            </a:r>
          </a:p>
        </p:txBody>
      </p:sp>
      <p:sp>
        <p:nvSpPr>
          <p:cNvPr id="7" name="Rectangle 6">
            <a:extLst>
              <a:ext uri="{FF2B5EF4-FFF2-40B4-BE49-F238E27FC236}">
                <a16:creationId xmlns:a16="http://schemas.microsoft.com/office/drawing/2014/main" id="{4A79A37E-FD95-E84D-82B2-73EA5DF52BE0}"/>
              </a:ext>
            </a:extLst>
          </p:cNvPr>
          <p:cNvSpPr/>
          <p:nvPr/>
        </p:nvSpPr>
        <p:spPr>
          <a:xfrm>
            <a:off x="663568" y="726410"/>
            <a:ext cx="2689232" cy="685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F5F9DF-0BD8-0B4C-839A-9F8783D182EB}"/>
              </a:ext>
            </a:extLst>
          </p:cNvPr>
          <p:cNvPicPr>
            <a:picLocks noChangeAspect="1"/>
          </p:cNvPicPr>
          <p:nvPr/>
        </p:nvPicPr>
        <p:blipFill>
          <a:blip r:embed="rId2"/>
          <a:stretch>
            <a:fillRect/>
          </a:stretch>
        </p:blipFill>
        <p:spPr>
          <a:xfrm>
            <a:off x="2791352" y="795005"/>
            <a:ext cx="8594437" cy="5864826"/>
          </a:xfrm>
          <a:prstGeom prst="rect">
            <a:avLst/>
          </a:prstGeom>
        </p:spPr>
      </p:pic>
    </p:spTree>
    <p:extLst>
      <p:ext uri="{BB962C8B-B14F-4D97-AF65-F5344CB8AC3E}">
        <p14:creationId xmlns:p14="http://schemas.microsoft.com/office/powerpoint/2010/main" val="11367025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How can we evaluate word embeddings?</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138</a:t>
            </a:fld>
            <a:endParaRPr lang="en-US"/>
          </a:p>
        </p:txBody>
      </p:sp>
    </p:spTree>
    <p:extLst>
      <p:ext uri="{BB962C8B-B14F-4D97-AF65-F5344CB8AC3E}">
        <p14:creationId xmlns:p14="http://schemas.microsoft.com/office/powerpoint/2010/main" val="8488464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139</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854068" y="338739"/>
            <a:ext cx="2216150" cy="673100"/>
          </a:xfrm>
        </p:spPr>
        <p:txBody>
          <a:bodyPr/>
          <a:lstStyle/>
          <a:p>
            <a:r>
              <a:rPr lang="en-US" dirty="0"/>
              <a:t>Evaluation</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1724032" cy="939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D56A43B-2649-1449-837A-5D58CFADD95A}"/>
              </a:ext>
            </a:extLst>
          </p:cNvPr>
          <p:cNvSpPr txBox="1">
            <a:spLocks/>
          </p:cNvSpPr>
          <p:nvPr/>
        </p:nvSpPr>
        <p:spPr>
          <a:xfrm>
            <a:off x="1962143" y="1011839"/>
            <a:ext cx="8805866" cy="56302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latin typeface="Avenir Light" panose="020B0402020203020204" pitchFamily="34" charset="77"/>
              </a:rPr>
              <a:t>We cheated by looking ahead, so it’s unfair to measure perplexity against n-gram or other auto-regressive LM</a:t>
            </a:r>
          </a:p>
          <a:p>
            <a:pPr marL="0" indent="0">
              <a:lnSpc>
                <a:spcPct val="150000"/>
              </a:lnSpc>
              <a:buNone/>
            </a:pPr>
            <a:r>
              <a:rPr lang="en-US" sz="2400" b="1" dirty="0">
                <a:solidFill>
                  <a:srgbClr val="C00000"/>
                </a:solidFill>
                <a:latin typeface="Avenir Light" panose="020B0402020203020204" pitchFamily="34" charset="77"/>
              </a:rPr>
              <a:t>Intrinsic evaluation</a:t>
            </a:r>
            <a:r>
              <a:rPr lang="en-US" sz="2400" b="1" dirty="0">
                <a:latin typeface="Avenir Light" panose="020B0402020203020204" pitchFamily="34" charset="77"/>
              </a:rPr>
              <a:t>:</a:t>
            </a:r>
          </a:p>
          <a:p>
            <a:pPr lvl="1">
              <a:lnSpc>
                <a:spcPct val="100000"/>
              </a:lnSpc>
              <a:spcBef>
                <a:spcPts val="1000"/>
              </a:spcBef>
            </a:pPr>
            <a:r>
              <a:rPr lang="en-US" b="1" dirty="0">
                <a:latin typeface="Avenir Light" panose="020B0402020203020204" pitchFamily="34" charset="77"/>
              </a:rPr>
              <a:t>Word similarity tasks</a:t>
            </a:r>
          </a:p>
          <a:p>
            <a:pPr lvl="1">
              <a:lnSpc>
                <a:spcPct val="100000"/>
              </a:lnSpc>
              <a:spcBef>
                <a:spcPts val="1000"/>
              </a:spcBef>
            </a:pPr>
            <a:r>
              <a:rPr lang="en-US" b="1" dirty="0">
                <a:latin typeface="Avenir Light" panose="020B0402020203020204" pitchFamily="34" charset="77"/>
              </a:rPr>
              <a:t>Word analogy tasks</a:t>
            </a:r>
          </a:p>
          <a:p>
            <a:pPr marL="457200" lvl="1" indent="0">
              <a:lnSpc>
                <a:spcPct val="100000"/>
              </a:lnSpc>
              <a:spcBef>
                <a:spcPts val="1000"/>
              </a:spcBef>
              <a:buNone/>
            </a:pPr>
            <a:endParaRPr lang="en-US" b="1" dirty="0">
              <a:latin typeface="Avenir Light" panose="020B0402020203020204" pitchFamily="34" charset="77"/>
            </a:endParaRPr>
          </a:p>
          <a:p>
            <a:pPr marL="0" indent="0">
              <a:lnSpc>
                <a:spcPct val="150000"/>
              </a:lnSpc>
              <a:buNone/>
            </a:pPr>
            <a:r>
              <a:rPr lang="en-US" sz="2400" b="1" dirty="0">
                <a:solidFill>
                  <a:srgbClr val="C00000"/>
                </a:solidFill>
                <a:latin typeface="Avenir Light" panose="020B0402020203020204" pitchFamily="34" charset="77"/>
              </a:rPr>
              <a:t>Extrinsic evaluation</a:t>
            </a:r>
            <a:r>
              <a:rPr lang="en-US" sz="2400" b="1" dirty="0">
                <a:latin typeface="Avenir Light" panose="020B0402020203020204" pitchFamily="34" charset="77"/>
              </a:rPr>
              <a:t>:</a:t>
            </a:r>
          </a:p>
          <a:p>
            <a:pPr>
              <a:lnSpc>
                <a:spcPct val="100000"/>
              </a:lnSpc>
            </a:pPr>
            <a:r>
              <a:rPr lang="en-US" sz="2400" b="1" dirty="0">
                <a:latin typeface="Avenir Light" panose="020B0402020203020204" pitchFamily="34" charset="77"/>
              </a:rPr>
              <a:t>Apply to downstream tasks (e.g., Natural language inference, entailment, question answering, information retrieval)</a:t>
            </a:r>
          </a:p>
          <a:p>
            <a:pPr marL="0" indent="0">
              <a:lnSpc>
                <a:spcPct val="150000"/>
              </a:lnSpc>
              <a:buNone/>
            </a:pPr>
            <a:endParaRPr lang="en-US" sz="2400" b="1" dirty="0">
              <a:latin typeface="Avenir Light" panose="020B0402020203020204" pitchFamily="34" charset="77"/>
            </a:endParaRPr>
          </a:p>
        </p:txBody>
      </p:sp>
    </p:spTree>
    <p:extLst>
      <p:ext uri="{BB962C8B-B14F-4D97-AF65-F5344CB8AC3E}">
        <p14:creationId xmlns:p14="http://schemas.microsoft.com/office/powerpoint/2010/main" val="4238046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NLP Successes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838201" y="892021"/>
            <a:ext cx="11189209" cy="1461451"/>
          </a:xfrm>
        </p:spPr>
        <p:txBody>
          <a:bodyPr>
            <a:noAutofit/>
          </a:bodyPr>
          <a:lstStyle/>
          <a:p>
            <a:pPr marL="0" indent="0">
              <a:lnSpc>
                <a:spcPct val="150000"/>
              </a:lnSpc>
              <a:buNone/>
            </a:pPr>
            <a:r>
              <a:rPr lang="en-US" sz="2400" dirty="0">
                <a:latin typeface="Avenir Light" panose="020B0402020203020204" pitchFamily="34" charset="77"/>
              </a:rPr>
              <a:t>NLP has been around since the 1960s, but the progress in the past 10 years has been astronomical. Models are becoming effective enough for consumer use.</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14</a:t>
            </a:fld>
            <a:endParaRPr lang="en-US"/>
          </a:p>
        </p:txBody>
      </p:sp>
      <p:sp>
        <p:nvSpPr>
          <p:cNvPr id="22" name="Rectangle 21">
            <a:extLst>
              <a:ext uri="{FF2B5EF4-FFF2-40B4-BE49-F238E27FC236}">
                <a16:creationId xmlns:a16="http://schemas.microsoft.com/office/drawing/2014/main" id="{A269210B-B601-3E44-9BC0-555BE8BC322B}"/>
              </a:ext>
            </a:extLst>
          </p:cNvPr>
          <p:cNvSpPr/>
          <p:nvPr/>
        </p:nvSpPr>
        <p:spPr>
          <a:xfrm>
            <a:off x="1107513" y="3557888"/>
            <a:ext cx="3032177" cy="523220"/>
          </a:xfrm>
          <a:prstGeom prst="rect">
            <a:avLst/>
          </a:prstGeom>
        </p:spPr>
        <p:txBody>
          <a:bodyPr wrap="none">
            <a:spAutoFit/>
          </a:bodyPr>
          <a:lstStyle/>
          <a:p>
            <a:r>
              <a:rPr lang="en-US" sz="2800" b="1" dirty="0">
                <a:solidFill>
                  <a:srgbClr val="C00000"/>
                </a:solidFill>
                <a:latin typeface="Avenir Light" panose="020B0402020203020204" pitchFamily="34" charset="77"/>
              </a:rPr>
              <a:t>Text Classification</a:t>
            </a:r>
            <a:endParaRPr lang="en-US" sz="2800" b="1" dirty="0">
              <a:solidFill>
                <a:srgbClr val="C00000"/>
              </a:solidFill>
            </a:endParaRPr>
          </a:p>
        </p:txBody>
      </p:sp>
      <p:pic>
        <p:nvPicPr>
          <p:cNvPr id="9" name="Picture 8">
            <a:extLst>
              <a:ext uri="{FF2B5EF4-FFF2-40B4-BE49-F238E27FC236}">
                <a16:creationId xmlns:a16="http://schemas.microsoft.com/office/drawing/2014/main" id="{BACF2B70-AA0F-3544-B09A-E15844F31666}"/>
              </a:ext>
            </a:extLst>
          </p:cNvPr>
          <p:cNvPicPr>
            <a:picLocks noChangeAspect="1"/>
          </p:cNvPicPr>
          <p:nvPr/>
        </p:nvPicPr>
        <p:blipFill>
          <a:blip r:embed="rId2"/>
          <a:stretch>
            <a:fillRect/>
          </a:stretch>
        </p:blipFill>
        <p:spPr>
          <a:xfrm>
            <a:off x="4992317" y="3130261"/>
            <a:ext cx="5084676" cy="2121478"/>
          </a:xfrm>
          <a:prstGeom prst="rect">
            <a:avLst/>
          </a:prstGeom>
        </p:spPr>
      </p:pic>
    </p:spTree>
    <p:extLst>
      <p:ext uri="{BB962C8B-B14F-4D97-AF65-F5344CB8AC3E}">
        <p14:creationId xmlns:p14="http://schemas.microsoft.com/office/powerpoint/2010/main" val="27184207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140</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854068" y="338739"/>
            <a:ext cx="2216150" cy="673100"/>
          </a:xfrm>
        </p:spPr>
        <p:txBody>
          <a:bodyPr/>
          <a:lstStyle/>
          <a:p>
            <a:r>
              <a:rPr lang="en-US" dirty="0"/>
              <a:t>Evaluation</a:t>
            </a:r>
          </a:p>
        </p:txBody>
      </p:sp>
      <p:sp>
        <p:nvSpPr>
          <p:cNvPr id="7" name="Rectangle 6">
            <a:extLst>
              <a:ext uri="{FF2B5EF4-FFF2-40B4-BE49-F238E27FC236}">
                <a16:creationId xmlns:a16="http://schemas.microsoft.com/office/drawing/2014/main" id="{4A79A37E-FD95-E84D-82B2-73EA5DF52BE0}"/>
              </a:ext>
            </a:extLst>
          </p:cNvPr>
          <p:cNvSpPr/>
          <p:nvPr/>
        </p:nvSpPr>
        <p:spPr>
          <a:xfrm>
            <a:off x="854068" y="795005"/>
            <a:ext cx="1724032" cy="9399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D56A43B-2649-1449-837A-5D58CFADD95A}"/>
              </a:ext>
            </a:extLst>
          </p:cNvPr>
          <p:cNvSpPr txBox="1">
            <a:spLocks/>
          </p:cNvSpPr>
          <p:nvPr/>
        </p:nvSpPr>
        <p:spPr>
          <a:xfrm>
            <a:off x="5137143" y="338739"/>
            <a:ext cx="2533657" cy="684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latin typeface="Avenir Light" panose="020B0402020203020204" pitchFamily="34" charset="77"/>
              </a:rPr>
              <a:t>Word Analogy</a:t>
            </a:r>
          </a:p>
        </p:txBody>
      </p:sp>
      <p:sp>
        <p:nvSpPr>
          <p:cNvPr id="8" name="Content Placeholder 2">
            <a:extLst>
              <a:ext uri="{FF2B5EF4-FFF2-40B4-BE49-F238E27FC236}">
                <a16:creationId xmlns:a16="http://schemas.microsoft.com/office/drawing/2014/main" id="{B9EEBE14-BC44-8F43-A1CF-3E2CCEA4B7AE}"/>
              </a:ext>
            </a:extLst>
          </p:cNvPr>
          <p:cNvSpPr txBox="1">
            <a:spLocks/>
          </p:cNvSpPr>
          <p:nvPr/>
        </p:nvSpPr>
        <p:spPr>
          <a:xfrm>
            <a:off x="1396169" y="6464563"/>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Sam Bowman’s NYU NLP 2021</a:t>
            </a:r>
          </a:p>
        </p:txBody>
      </p:sp>
      <p:pic>
        <p:nvPicPr>
          <p:cNvPr id="4" name="Picture 3">
            <a:extLst>
              <a:ext uri="{FF2B5EF4-FFF2-40B4-BE49-F238E27FC236}">
                <a16:creationId xmlns:a16="http://schemas.microsoft.com/office/drawing/2014/main" id="{71BF56FB-6315-3E4F-BAD1-A11E5D920AB6}"/>
              </a:ext>
            </a:extLst>
          </p:cNvPr>
          <p:cNvPicPr>
            <a:picLocks noChangeAspect="1"/>
          </p:cNvPicPr>
          <p:nvPr/>
        </p:nvPicPr>
        <p:blipFill>
          <a:blip r:embed="rId2"/>
          <a:stretch>
            <a:fillRect/>
          </a:stretch>
        </p:blipFill>
        <p:spPr>
          <a:xfrm>
            <a:off x="1174750" y="1479871"/>
            <a:ext cx="10147300" cy="1066800"/>
          </a:xfrm>
          <a:prstGeom prst="rect">
            <a:avLst/>
          </a:prstGeom>
        </p:spPr>
      </p:pic>
      <p:pic>
        <p:nvPicPr>
          <p:cNvPr id="5" name="Picture 4">
            <a:extLst>
              <a:ext uri="{FF2B5EF4-FFF2-40B4-BE49-F238E27FC236}">
                <a16:creationId xmlns:a16="http://schemas.microsoft.com/office/drawing/2014/main" id="{0D1EA8A5-169F-9645-8276-721F246A4CEC}"/>
              </a:ext>
            </a:extLst>
          </p:cNvPr>
          <p:cNvPicPr>
            <a:picLocks noChangeAspect="1"/>
          </p:cNvPicPr>
          <p:nvPr/>
        </p:nvPicPr>
        <p:blipFill>
          <a:blip r:embed="rId3"/>
          <a:stretch>
            <a:fillRect/>
          </a:stretch>
        </p:blipFill>
        <p:spPr>
          <a:xfrm>
            <a:off x="1716084" y="2787810"/>
            <a:ext cx="9017000" cy="3327400"/>
          </a:xfrm>
          <a:prstGeom prst="rect">
            <a:avLst/>
          </a:prstGeom>
        </p:spPr>
      </p:pic>
    </p:spTree>
    <p:extLst>
      <p:ext uri="{BB962C8B-B14F-4D97-AF65-F5344CB8AC3E}">
        <p14:creationId xmlns:p14="http://schemas.microsoft.com/office/powerpoint/2010/main" val="5837136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normAutofit/>
          </a:bodyPr>
          <a:lstStyle/>
          <a:p>
            <a:r>
              <a:rPr lang="en-US" dirty="0"/>
              <a:t>Remaining Challenges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141</a:t>
            </a:fld>
            <a:endParaRPr lang="en-US" dirty="0"/>
          </a:p>
        </p:txBody>
      </p:sp>
      <p:sp>
        <p:nvSpPr>
          <p:cNvPr id="7" name="Rectangle 6">
            <a:extLst>
              <a:ext uri="{FF2B5EF4-FFF2-40B4-BE49-F238E27FC236}">
                <a16:creationId xmlns:a16="http://schemas.microsoft.com/office/drawing/2014/main" id="{4A79A37E-FD95-E84D-82B2-73EA5DF52BE0}"/>
              </a:ext>
            </a:extLst>
          </p:cNvPr>
          <p:cNvSpPr/>
          <p:nvPr/>
        </p:nvSpPr>
        <p:spPr>
          <a:xfrm>
            <a:off x="739768" y="791203"/>
            <a:ext cx="3540132" cy="9144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D56A43B-2649-1449-837A-5D58CFADD95A}"/>
              </a:ext>
            </a:extLst>
          </p:cNvPr>
          <p:cNvSpPr txBox="1">
            <a:spLocks/>
          </p:cNvSpPr>
          <p:nvPr/>
        </p:nvSpPr>
        <p:spPr>
          <a:xfrm>
            <a:off x="1962143" y="1638300"/>
            <a:ext cx="8805866" cy="3962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000"/>
              </a:spcBef>
            </a:pPr>
            <a:r>
              <a:rPr lang="en-US" sz="2400" b="1" dirty="0">
                <a:latin typeface="Avenir Light" panose="020B0402020203020204" pitchFamily="34" charset="77"/>
              </a:rPr>
              <a:t>Still can’t handle </a:t>
            </a:r>
            <a:r>
              <a:rPr lang="en-US" sz="2400" b="1" dirty="0">
                <a:solidFill>
                  <a:srgbClr val="C00000"/>
                </a:solidFill>
                <a:latin typeface="Avenir Light" panose="020B0402020203020204" pitchFamily="34" charset="77"/>
              </a:rPr>
              <a:t>long-range dependencies</a:t>
            </a:r>
            <a:r>
              <a:rPr lang="en-US" sz="2400" b="1" dirty="0">
                <a:latin typeface="Avenir Light" panose="020B0402020203020204" pitchFamily="34" charset="77"/>
              </a:rPr>
              <a:t>.</a:t>
            </a:r>
          </a:p>
          <a:p>
            <a:pPr>
              <a:lnSpc>
                <a:spcPct val="150000"/>
              </a:lnSpc>
              <a:spcBef>
                <a:spcPts val="2000"/>
              </a:spcBef>
            </a:pPr>
            <a:r>
              <a:rPr lang="en-US" sz="2400" b="1" dirty="0">
                <a:latin typeface="Avenir Light" panose="020B0402020203020204" pitchFamily="34" charset="77"/>
              </a:rPr>
              <a:t>Each decision is </a:t>
            </a:r>
            <a:r>
              <a:rPr lang="en-US" sz="2400" b="1" dirty="0">
                <a:solidFill>
                  <a:srgbClr val="C00000"/>
                </a:solidFill>
                <a:latin typeface="Avenir Light" panose="020B0402020203020204" pitchFamily="34" charset="77"/>
              </a:rPr>
              <a:t>independent of the previous</a:t>
            </a:r>
            <a:r>
              <a:rPr lang="en-US" sz="2400" b="1" dirty="0">
                <a:latin typeface="Avenir Light" panose="020B0402020203020204" pitchFamily="34" charset="77"/>
              </a:rPr>
              <a:t>!</a:t>
            </a:r>
          </a:p>
          <a:p>
            <a:pPr>
              <a:lnSpc>
                <a:spcPct val="150000"/>
              </a:lnSpc>
              <a:spcBef>
                <a:spcPts val="2000"/>
              </a:spcBef>
            </a:pPr>
            <a:r>
              <a:rPr lang="en-US" sz="2400" b="1" dirty="0">
                <a:latin typeface="Avenir Light" panose="020B0402020203020204" pitchFamily="34" charset="77"/>
              </a:rPr>
              <a:t>Having a </a:t>
            </a:r>
            <a:r>
              <a:rPr lang="en-US" sz="2400" b="1" dirty="0">
                <a:solidFill>
                  <a:srgbClr val="C00000"/>
                </a:solidFill>
                <a:latin typeface="Avenir Light" panose="020B0402020203020204" pitchFamily="34" charset="77"/>
              </a:rPr>
              <a:t>small, fixed window </a:t>
            </a:r>
            <a:r>
              <a:rPr lang="en-US" sz="2400" b="1" dirty="0">
                <a:latin typeface="Avenir Light" panose="020B0402020203020204" pitchFamily="34" charset="77"/>
              </a:rPr>
              <a:t>that repeats is a bit forced and awkward</a:t>
            </a:r>
          </a:p>
          <a:p>
            <a:pPr marL="0" indent="0">
              <a:lnSpc>
                <a:spcPct val="150000"/>
              </a:lnSpc>
              <a:spcBef>
                <a:spcPts val="2000"/>
              </a:spcBef>
              <a:buNone/>
            </a:pPr>
            <a:endParaRPr lang="en-US" sz="2400" b="1" dirty="0">
              <a:latin typeface="Avenir Light" panose="020B0402020203020204" pitchFamily="34" charset="77"/>
            </a:endParaRPr>
          </a:p>
        </p:txBody>
      </p:sp>
    </p:spTree>
    <p:extLst>
      <p:ext uri="{BB962C8B-B14F-4D97-AF65-F5344CB8AC3E}">
        <p14:creationId xmlns:p14="http://schemas.microsoft.com/office/powerpoint/2010/main" val="27248290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Contextualized, Token-based Representations</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5: Recurrent Neural Networks</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25138305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L4</a:t>
            </a:r>
          </a:p>
        </p:txBody>
      </p:sp>
      <p:sp>
        <p:nvSpPr>
          <p:cNvPr id="10" name="Content Placeholder 2">
            <a:extLst>
              <a:ext uri="{FF2B5EF4-FFF2-40B4-BE49-F238E27FC236}">
                <a16:creationId xmlns:a16="http://schemas.microsoft.com/office/drawing/2014/main" id="{D5F44EC8-2B40-0143-8A2A-67937AD44C36}"/>
              </a:ext>
            </a:extLst>
          </p:cNvPr>
          <p:cNvSpPr txBox="1">
            <a:spLocks/>
          </p:cNvSpPr>
          <p:nvPr/>
        </p:nvSpPr>
        <p:spPr>
          <a:xfrm>
            <a:off x="3858283" y="121935"/>
            <a:ext cx="6947858" cy="12550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latin typeface="Avenir Light" panose="020B0402020203020204" pitchFamily="34" charset="77"/>
              </a:rPr>
              <a:t>These are the learned </a:t>
            </a:r>
            <a:r>
              <a:rPr lang="en-US" sz="2400" b="1" dirty="0">
                <a:solidFill>
                  <a:srgbClr val="C00000"/>
                </a:solidFill>
                <a:latin typeface="Avenir Light" panose="020B0402020203020204" pitchFamily="34" charset="77"/>
              </a:rPr>
              <a:t>word embeddings</a:t>
            </a:r>
            <a:r>
              <a:rPr lang="en-US" sz="2400" b="1" dirty="0">
                <a:latin typeface="Avenir Light" panose="020B0402020203020204" pitchFamily="34" charset="77"/>
              </a:rPr>
              <a:t> that we want to extract and use</a:t>
            </a:r>
            <a:endParaRPr lang="en-US" sz="1800" dirty="0">
              <a:latin typeface="Avenir Light" panose="020B0402020203020204" pitchFamily="34" charset="77"/>
            </a:endParaRPr>
          </a:p>
        </p:txBody>
      </p:sp>
      <p:sp>
        <p:nvSpPr>
          <p:cNvPr id="11" name="Slide Number Placeholder 9">
            <a:extLst>
              <a:ext uri="{FF2B5EF4-FFF2-40B4-BE49-F238E27FC236}">
                <a16:creationId xmlns:a16="http://schemas.microsoft.com/office/drawing/2014/main" id="{F8AC2E6C-D570-244C-9805-794D8A1BE11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143</a:t>
            </a:fld>
            <a:endParaRPr lang="en-US" dirty="0"/>
          </a:p>
        </p:txBody>
      </p:sp>
      <p:pic>
        <p:nvPicPr>
          <p:cNvPr id="5" name="Picture 4">
            <a:extLst>
              <a:ext uri="{FF2B5EF4-FFF2-40B4-BE49-F238E27FC236}">
                <a16:creationId xmlns:a16="http://schemas.microsoft.com/office/drawing/2014/main" id="{034F815C-2628-934B-BA20-28F6E7AF9942}"/>
              </a:ext>
            </a:extLst>
          </p:cNvPr>
          <p:cNvPicPr>
            <a:picLocks noChangeAspect="1"/>
          </p:cNvPicPr>
          <p:nvPr/>
        </p:nvPicPr>
        <p:blipFill>
          <a:blip r:embed="rId3"/>
          <a:stretch>
            <a:fillRect/>
          </a:stretch>
        </p:blipFill>
        <p:spPr>
          <a:xfrm>
            <a:off x="6604004" y="1747087"/>
            <a:ext cx="3436566" cy="4492438"/>
          </a:xfrm>
          <a:prstGeom prst="rect">
            <a:avLst/>
          </a:prstGeom>
        </p:spPr>
      </p:pic>
      <p:pic>
        <p:nvPicPr>
          <p:cNvPr id="6" name="Picture 5">
            <a:extLst>
              <a:ext uri="{FF2B5EF4-FFF2-40B4-BE49-F238E27FC236}">
                <a16:creationId xmlns:a16="http://schemas.microsoft.com/office/drawing/2014/main" id="{01B81F88-259E-E646-9BE5-2E8A9E04C9D3}"/>
              </a:ext>
            </a:extLst>
          </p:cNvPr>
          <p:cNvPicPr>
            <a:picLocks noChangeAspect="1"/>
          </p:cNvPicPr>
          <p:nvPr/>
        </p:nvPicPr>
        <p:blipFill>
          <a:blip r:embed="rId4"/>
          <a:stretch>
            <a:fillRect/>
          </a:stretch>
        </p:blipFill>
        <p:spPr>
          <a:xfrm>
            <a:off x="1356234" y="1747087"/>
            <a:ext cx="3875503" cy="4642423"/>
          </a:xfrm>
          <a:prstGeom prst="rect">
            <a:avLst/>
          </a:prstGeom>
        </p:spPr>
      </p:pic>
      <p:sp>
        <p:nvSpPr>
          <p:cNvPr id="2" name="Rectangle 1">
            <a:extLst>
              <a:ext uri="{FF2B5EF4-FFF2-40B4-BE49-F238E27FC236}">
                <a16:creationId xmlns:a16="http://schemas.microsoft.com/office/drawing/2014/main" id="{D97B025A-9C42-F941-BC22-AF7A01C5A909}"/>
              </a:ext>
            </a:extLst>
          </p:cNvPr>
          <p:cNvSpPr/>
          <p:nvPr/>
        </p:nvSpPr>
        <p:spPr>
          <a:xfrm>
            <a:off x="2921330" y="3265714"/>
            <a:ext cx="936953" cy="1330037"/>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14E1A7-3816-2E4E-B8BA-390C8F16B6F4}"/>
              </a:ext>
            </a:extLst>
          </p:cNvPr>
          <p:cNvSpPr/>
          <p:nvPr/>
        </p:nvSpPr>
        <p:spPr>
          <a:xfrm>
            <a:off x="7853810" y="3263295"/>
            <a:ext cx="936953" cy="1330037"/>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3834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144</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word2vec training</a:t>
            </a:r>
          </a:p>
        </p:txBody>
      </p:sp>
      <p:sp>
        <p:nvSpPr>
          <p:cNvPr id="7" name="Rectangle 6">
            <a:extLst>
              <a:ext uri="{FF2B5EF4-FFF2-40B4-BE49-F238E27FC236}">
                <a16:creationId xmlns:a16="http://schemas.microsoft.com/office/drawing/2014/main" id="{4A79A37E-FD95-E84D-82B2-73EA5DF52BE0}"/>
              </a:ext>
            </a:extLst>
          </p:cNvPr>
          <p:cNvSpPr/>
          <p:nvPr/>
        </p:nvSpPr>
        <p:spPr>
          <a:xfrm>
            <a:off x="635000" y="778620"/>
            <a:ext cx="3090839" cy="984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C8F7A0F-B13B-1E4E-9267-477666768F97}"/>
              </a:ext>
            </a:extLst>
          </p:cNvPr>
          <p:cNvPicPr>
            <a:picLocks noChangeAspect="1"/>
          </p:cNvPicPr>
          <p:nvPr/>
        </p:nvPicPr>
        <p:blipFill>
          <a:blip r:embed="rId2"/>
          <a:stretch>
            <a:fillRect/>
          </a:stretch>
        </p:blipFill>
        <p:spPr>
          <a:xfrm>
            <a:off x="5358150" y="1385561"/>
            <a:ext cx="4487424" cy="3838641"/>
          </a:xfrm>
          <a:prstGeom prst="rect">
            <a:avLst/>
          </a:prstGeom>
        </p:spPr>
      </p:pic>
      <p:pic>
        <p:nvPicPr>
          <p:cNvPr id="9" name="Picture 2" descr="Best 500+ Library Pictures [HD] | Download Free Images on Unsplash">
            <a:extLst>
              <a:ext uri="{FF2B5EF4-FFF2-40B4-BE49-F238E27FC236}">
                <a16:creationId xmlns:a16="http://schemas.microsoft.com/office/drawing/2014/main" id="{B68E1521-1574-5F49-9A14-180FCE727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05" y="2126188"/>
            <a:ext cx="4022840" cy="235738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73AE4DA0-A579-0F41-93F9-3D175C279FC0}"/>
              </a:ext>
            </a:extLst>
          </p:cNvPr>
          <p:cNvSpPr txBox="1">
            <a:spLocks/>
          </p:cNvSpPr>
          <p:nvPr/>
        </p:nvSpPr>
        <p:spPr>
          <a:xfrm>
            <a:off x="994879" y="4658920"/>
            <a:ext cx="2265813"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000" b="1" dirty="0">
                <a:latin typeface="Avenir Light" panose="020B0402020203020204" pitchFamily="34" charset="77"/>
              </a:rPr>
              <a:t>millions of books</a:t>
            </a:r>
            <a:endParaRPr lang="en-US" sz="2000" dirty="0">
              <a:latin typeface="Avenir Black" panose="02000503020000020003" pitchFamily="2" charset="0"/>
            </a:endParaRPr>
          </a:p>
        </p:txBody>
      </p:sp>
      <p:sp>
        <p:nvSpPr>
          <p:cNvPr id="12" name="Right Arrow 11">
            <a:extLst>
              <a:ext uri="{FF2B5EF4-FFF2-40B4-BE49-F238E27FC236}">
                <a16:creationId xmlns:a16="http://schemas.microsoft.com/office/drawing/2014/main" id="{FB6DA563-7EED-7346-A047-9AF42DAF8AFB}"/>
              </a:ext>
            </a:extLst>
          </p:cNvPr>
          <p:cNvSpPr/>
          <p:nvPr/>
        </p:nvSpPr>
        <p:spPr>
          <a:xfrm>
            <a:off x="4435829" y="2987531"/>
            <a:ext cx="744348" cy="453399"/>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55B8A6B0-896A-3847-B58D-18A81DD8F758}"/>
              </a:ext>
            </a:extLst>
          </p:cNvPr>
          <p:cNvSpPr txBox="1">
            <a:spLocks/>
          </p:cNvSpPr>
          <p:nvPr/>
        </p:nvSpPr>
        <p:spPr>
          <a:xfrm>
            <a:off x="6364705" y="4672884"/>
            <a:ext cx="144703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000" b="1" dirty="0">
                <a:latin typeface="Avenir Light" panose="020B0402020203020204" pitchFamily="34" charset="77"/>
              </a:rPr>
              <a:t>word2vec</a:t>
            </a:r>
            <a:endParaRPr lang="en-US" sz="2000" dirty="0">
              <a:latin typeface="Avenir Black" panose="02000503020000020003" pitchFamily="2" charset="0"/>
            </a:endParaRPr>
          </a:p>
        </p:txBody>
      </p:sp>
      <p:sp>
        <p:nvSpPr>
          <p:cNvPr id="14" name="Content Placeholder 2">
            <a:extLst>
              <a:ext uri="{FF2B5EF4-FFF2-40B4-BE49-F238E27FC236}">
                <a16:creationId xmlns:a16="http://schemas.microsoft.com/office/drawing/2014/main" id="{811E7C5A-262B-9C4E-9BF2-C0B70A01A08C}"/>
              </a:ext>
            </a:extLst>
          </p:cNvPr>
          <p:cNvSpPr txBox="1">
            <a:spLocks/>
          </p:cNvSpPr>
          <p:nvPr/>
        </p:nvSpPr>
        <p:spPr>
          <a:xfrm>
            <a:off x="9220200" y="4658920"/>
            <a:ext cx="2423948"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000" b="1" dirty="0">
                <a:latin typeface="Avenir Light" panose="020B0402020203020204" pitchFamily="34" charset="77"/>
              </a:rPr>
              <a:t>word embeddings</a:t>
            </a:r>
            <a:endParaRPr lang="en-US" sz="2000" dirty="0">
              <a:latin typeface="Avenir Black" panose="02000503020000020003" pitchFamily="2" charset="0"/>
            </a:endParaRPr>
          </a:p>
        </p:txBody>
      </p:sp>
      <p:sp>
        <p:nvSpPr>
          <p:cNvPr id="15" name="Right Arrow 14">
            <a:extLst>
              <a:ext uri="{FF2B5EF4-FFF2-40B4-BE49-F238E27FC236}">
                <a16:creationId xmlns:a16="http://schemas.microsoft.com/office/drawing/2014/main" id="{CEA92594-5408-2349-BAF9-A86EA22A6E1D}"/>
              </a:ext>
            </a:extLst>
          </p:cNvPr>
          <p:cNvSpPr/>
          <p:nvPr/>
        </p:nvSpPr>
        <p:spPr>
          <a:xfrm>
            <a:off x="8354113" y="2894887"/>
            <a:ext cx="744348" cy="453399"/>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8C3BE76-E716-EF4A-B757-AC0F1FEF05A1}"/>
              </a:ext>
            </a:extLst>
          </p:cNvPr>
          <p:cNvGrpSpPr/>
          <p:nvPr/>
        </p:nvGrpSpPr>
        <p:grpSpPr>
          <a:xfrm>
            <a:off x="9628977" y="2268489"/>
            <a:ext cx="1364224" cy="311369"/>
            <a:chOff x="2297660" y="4140835"/>
            <a:chExt cx="1364224" cy="311369"/>
          </a:xfrm>
        </p:grpSpPr>
        <p:sp>
          <p:nvSpPr>
            <p:cNvPr id="17" name="Rounded Rectangle 16">
              <a:extLst>
                <a:ext uri="{FF2B5EF4-FFF2-40B4-BE49-F238E27FC236}">
                  <a16:creationId xmlns:a16="http://schemas.microsoft.com/office/drawing/2014/main" id="{43F81FC0-74DD-CA49-BCB6-FC62FEF0EB5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0FA2466-7214-0648-85AF-E0908BAD4D9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86F0935-B760-9B40-AF7D-E33FC4361E9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CBF33C-3B82-A84F-A522-D71E1BF7FAA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9A4B652-5453-8046-BAC7-BE469268577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4C6337-D187-7341-AF46-F258E4B3545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620D2F8D-758F-1F43-89E3-CD81CB8F5105}"/>
              </a:ext>
            </a:extLst>
          </p:cNvPr>
          <p:cNvGrpSpPr/>
          <p:nvPr/>
        </p:nvGrpSpPr>
        <p:grpSpPr>
          <a:xfrm>
            <a:off x="9632421" y="1755069"/>
            <a:ext cx="1364224" cy="311369"/>
            <a:chOff x="2297660" y="4140835"/>
            <a:chExt cx="1364224" cy="311369"/>
          </a:xfrm>
        </p:grpSpPr>
        <p:sp>
          <p:nvSpPr>
            <p:cNvPr id="24" name="Rounded Rectangle 23">
              <a:extLst>
                <a:ext uri="{FF2B5EF4-FFF2-40B4-BE49-F238E27FC236}">
                  <a16:creationId xmlns:a16="http://schemas.microsoft.com/office/drawing/2014/main" id="{FB3064E1-844C-6D4E-93A5-E924EFBDAF6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7DAF871-5736-9640-83B5-209765A6EA6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0C7A1D-8D32-6C46-8447-C4568004E004}"/>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D546696-867E-7C48-912B-F39C66E4502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6EAF8D2-C6FC-0747-AE68-96BD8E25484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08BE5D7-2BAB-004B-948F-1F9FA9D4A63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308B359F-5497-3249-8858-F8C7C7044297}"/>
              </a:ext>
            </a:extLst>
          </p:cNvPr>
          <p:cNvGrpSpPr/>
          <p:nvPr/>
        </p:nvGrpSpPr>
        <p:grpSpPr>
          <a:xfrm>
            <a:off x="9625533" y="2792957"/>
            <a:ext cx="1364224" cy="311369"/>
            <a:chOff x="2297660" y="4140835"/>
            <a:chExt cx="1364224" cy="311369"/>
          </a:xfrm>
        </p:grpSpPr>
        <p:sp>
          <p:nvSpPr>
            <p:cNvPr id="31" name="Rounded Rectangle 30">
              <a:extLst>
                <a:ext uri="{FF2B5EF4-FFF2-40B4-BE49-F238E27FC236}">
                  <a16:creationId xmlns:a16="http://schemas.microsoft.com/office/drawing/2014/main" id="{69970F91-6938-9847-9785-4D2BBAEDEF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BF7B4A5-E0FA-4B43-88F7-EE9D66C5178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7EFB743-F731-E74F-B64F-472A7A20EBC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451C7A0-0A09-D94A-85E3-ED684D281EF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439B75-6788-2C4D-A984-91354758D6D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5A5E321-9367-4349-9200-9703F817B9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A2F2312-1A50-704D-A434-A43C8A7E46F9}"/>
              </a:ext>
            </a:extLst>
          </p:cNvPr>
          <p:cNvGrpSpPr/>
          <p:nvPr/>
        </p:nvGrpSpPr>
        <p:grpSpPr>
          <a:xfrm>
            <a:off x="9622089" y="4024734"/>
            <a:ext cx="1364224" cy="311369"/>
            <a:chOff x="2297660" y="4140835"/>
            <a:chExt cx="1364224" cy="311369"/>
          </a:xfrm>
        </p:grpSpPr>
        <p:sp>
          <p:nvSpPr>
            <p:cNvPr id="38" name="Rounded Rectangle 37">
              <a:extLst>
                <a:ext uri="{FF2B5EF4-FFF2-40B4-BE49-F238E27FC236}">
                  <a16:creationId xmlns:a16="http://schemas.microsoft.com/office/drawing/2014/main" id="{CA806FE9-6D58-094F-83A1-0D8820F47C4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D95B281-79EF-3942-A6D1-EAEAD503A84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DC10EBE-514F-C94A-8BD4-D78B9B58E34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A2ACAF2-5946-D24D-BFFC-81D38D4D0DA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2F2DEF5-C482-9144-85F3-611A25A573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2AD93CD-F35A-6243-B0F5-C394C7C452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Content Placeholder 2">
            <a:extLst>
              <a:ext uri="{FF2B5EF4-FFF2-40B4-BE49-F238E27FC236}">
                <a16:creationId xmlns:a16="http://schemas.microsoft.com/office/drawing/2014/main" id="{656AB1C4-10DD-FC44-8303-FA49EC9D77FB}"/>
              </a:ext>
            </a:extLst>
          </p:cNvPr>
          <p:cNvSpPr txBox="1">
            <a:spLocks/>
          </p:cNvSpPr>
          <p:nvPr/>
        </p:nvSpPr>
        <p:spPr>
          <a:xfrm>
            <a:off x="11036577" y="1730859"/>
            <a:ext cx="110102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aardvark</a:t>
            </a:r>
            <a:endParaRPr lang="en-US" sz="1600" dirty="0">
              <a:solidFill>
                <a:srgbClr val="C00000"/>
              </a:solidFill>
              <a:latin typeface="Avenir Black" panose="02000503020000020003" pitchFamily="2" charset="0"/>
            </a:endParaRPr>
          </a:p>
        </p:txBody>
      </p:sp>
      <p:sp>
        <p:nvSpPr>
          <p:cNvPr id="45" name="Content Placeholder 2">
            <a:extLst>
              <a:ext uri="{FF2B5EF4-FFF2-40B4-BE49-F238E27FC236}">
                <a16:creationId xmlns:a16="http://schemas.microsoft.com/office/drawing/2014/main" id="{A2717B82-E16C-F14E-94A6-D1971DD567F2}"/>
              </a:ext>
            </a:extLst>
          </p:cNvPr>
          <p:cNvSpPr txBox="1">
            <a:spLocks/>
          </p:cNvSpPr>
          <p:nvPr/>
        </p:nvSpPr>
        <p:spPr>
          <a:xfrm>
            <a:off x="11035316" y="2244235"/>
            <a:ext cx="110102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apple</a:t>
            </a:r>
            <a:endParaRPr lang="en-US" sz="1600" dirty="0">
              <a:solidFill>
                <a:srgbClr val="C00000"/>
              </a:solidFill>
              <a:latin typeface="Avenir Black" panose="02000503020000020003" pitchFamily="2" charset="0"/>
            </a:endParaRPr>
          </a:p>
        </p:txBody>
      </p:sp>
      <p:sp>
        <p:nvSpPr>
          <p:cNvPr id="46" name="Content Placeholder 2">
            <a:extLst>
              <a:ext uri="{FF2B5EF4-FFF2-40B4-BE49-F238E27FC236}">
                <a16:creationId xmlns:a16="http://schemas.microsoft.com/office/drawing/2014/main" id="{62C582F7-F563-A843-9161-343E2915F837}"/>
              </a:ext>
            </a:extLst>
          </p:cNvPr>
          <p:cNvSpPr txBox="1">
            <a:spLocks/>
          </p:cNvSpPr>
          <p:nvPr/>
        </p:nvSpPr>
        <p:spPr>
          <a:xfrm>
            <a:off x="11060325" y="2785462"/>
            <a:ext cx="1101022" cy="433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before</a:t>
            </a:r>
            <a:endParaRPr lang="en-US" sz="1600" dirty="0">
              <a:solidFill>
                <a:srgbClr val="C00000"/>
              </a:solidFill>
              <a:latin typeface="Avenir Black" panose="02000503020000020003" pitchFamily="2" charset="0"/>
            </a:endParaRPr>
          </a:p>
        </p:txBody>
      </p:sp>
      <p:sp>
        <p:nvSpPr>
          <p:cNvPr id="47" name="Content Placeholder 2">
            <a:extLst>
              <a:ext uri="{FF2B5EF4-FFF2-40B4-BE49-F238E27FC236}">
                <a16:creationId xmlns:a16="http://schemas.microsoft.com/office/drawing/2014/main" id="{7D78A7FE-040B-0F47-9E02-7BB6AAB4CBFC}"/>
              </a:ext>
            </a:extLst>
          </p:cNvPr>
          <p:cNvSpPr txBox="1">
            <a:spLocks/>
          </p:cNvSpPr>
          <p:nvPr/>
        </p:nvSpPr>
        <p:spPr>
          <a:xfrm>
            <a:off x="11093637" y="3987144"/>
            <a:ext cx="810958" cy="553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b="1" dirty="0">
                <a:solidFill>
                  <a:srgbClr val="C00000"/>
                </a:solidFill>
                <a:latin typeface="Avenir Light" panose="020B0402020203020204" pitchFamily="34" charset="77"/>
              </a:rPr>
              <a:t>zoo</a:t>
            </a:r>
            <a:endParaRPr lang="en-US" sz="1600" dirty="0">
              <a:solidFill>
                <a:srgbClr val="C00000"/>
              </a:solidFill>
              <a:latin typeface="Avenir Black" panose="02000503020000020003" pitchFamily="2" charset="0"/>
            </a:endParaRPr>
          </a:p>
        </p:txBody>
      </p:sp>
      <p:sp>
        <p:nvSpPr>
          <p:cNvPr id="48" name="Oval 47">
            <a:extLst>
              <a:ext uri="{FF2B5EF4-FFF2-40B4-BE49-F238E27FC236}">
                <a16:creationId xmlns:a16="http://schemas.microsoft.com/office/drawing/2014/main" id="{353F0285-FF5C-4E49-BE3A-A2D5869656B8}"/>
              </a:ext>
            </a:extLst>
          </p:cNvPr>
          <p:cNvSpPr/>
          <p:nvPr/>
        </p:nvSpPr>
        <p:spPr>
          <a:xfrm>
            <a:off x="10291189" y="3213292"/>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4EC9E70-211E-DB42-952B-6AE62EFD7D12}"/>
              </a:ext>
            </a:extLst>
          </p:cNvPr>
          <p:cNvSpPr/>
          <p:nvPr/>
        </p:nvSpPr>
        <p:spPr>
          <a:xfrm>
            <a:off x="10291189" y="3496357"/>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20C6019-E5D4-6B43-8EC2-97312376FD9F}"/>
              </a:ext>
            </a:extLst>
          </p:cNvPr>
          <p:cNvSpPr/>
          <p:nvPr/>
        </p:nvSpPr>
        <p:spPr>
          <a:xfrm>
            <a:off x="10285689" y="3779422"/>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5E2A305-298C-484C-BB1A-7663949EEB41}"/>
              </a:ext>
            </a:extLst>
          </p:cNvPr>
          <p:cNvSpPr/>
          <p:nvPr/>
        </p:nvSpPr>
        <p:spPr>
          <a:xfrm>
            <a:off x="5683284" y="4965276"/>
            <a:ext cx="4217296" cy="612342"/>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161575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fontScale="90000"/>
          </a:bodyPr>
          <a:lstStyle/>
          <a:p>
            <a:r>
              <a:rPr lang="en-US" b="1" dirty="0"/>
              <a:t>How can we use the learned word embeddings?</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145</a:t>
            </a:fld>
            <a:endParaRPr lang="en-US"/>
          </a:p>
        </p:txBody>
      </p:sp>
    </p:spTree>
    <p:extLst>
      <p:ext uri="{BB962C8B-B14F-4D97-AF65-F5344CB8AC3E}">
        <p14:creationId xmlns:p14="http://schemas.microsoft.com/office/powerpoint/2010/main" val="11594240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348942-B74B-F34E-AB8F-8EDCA8FA5013}"/>
              </a:ext>
            </a:extLst>
          </p:cNvPr>
          <p:cNvSpPr/>
          <p:nvPr/>
        </p:nvSpPr>
        <p:spPr>
          <a:xfrm>
            <a:off x="96253" y="5245769"/>
            <a:ext cx="11983452" cy="1515366"/>
          </a:xfrm>
          <a:prstGeom prst="rect">
            <a:avLst/>
          </a:prstGeom>
          <a:solidFill>
            <a:schemeClr val="accent4">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146</a:t>
            </a:fld>
            <a:endParaRPr lang="en-US"/>
          </a:p>
        </p:txBody>
      </p:sp>
      <p:sp>
        <p:nvSpPr>
          <p:cNvPr id="11" name="Content Placeholder 2">
            <a:extLst>
              <a:ext uri="{FF2B5EF4-FFF2-40B4-BE49-F238E27FC236}">
                <a16:creationId xmlns:a16="http://schemas.microsoft.com/office/drawing/2014/main" id="{51DC1C95-77D9-524A-BB01-1C2BAA3F63F1}"/>
              </a:ext>
            </a:extLst>
          </p:cNvPr>
          <p:cNvSpPr txBox="1">
            <a:spLocks/>
          </p:cNvSpPr>
          <p:nvPr/>
        </p:nvSpPr>
        <p:spPr>
          <a:xfrm>
            <a:off x="3708093" y="5377636"/>
            <a:ext cx="5959508" cy="57681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chemeClr val="accent5">
                    <a:lumMod val="75000"/>
                  </a:schemeClr>
                </a:solidFill>
              </a:rPr>
              <a:t>word embeddings (</a:t>
            </a:r>
            <a:r>
              <a:rPr lang="en-US" sz="2400" b="1" dirty="0">
                <a:solidFill>
                  <a:srgbClr val="C00000"/>
                </a:solidFill>
              </a:rPr>
              <a:t>type-based</a:t>
            </a:r>
            <a:r>
              <a:rPr lang="en-US" sz="2400" b="1" dirty="0">
                <a:solidFill>
                  <a:schemeClr val="accent5">
                    <a:lumMod val="75000"/>
                  </a:schemeClr>
                </a:solidFill>
              </a:rPr>
              <a:t>)</a:t>
            </a:r>
          </a:p>
        </p:txBody>
      </p:sp>
      <p:sp>
        <p:nvSpPr>
          <p:cNvPr id="12" name="Content Placeholder 2">
            <a:extLst>
              <a:ext uri="{FF2B5EF4-FFF2-40B4-BE49-F238E27FC236}">
                <a16:creationId xmlns:a16="http://schemas.microsoft.com/office/drawing/2014/main" id="{4CB62291-9203-C848-AAAF-202B4794D169}"/>
              </a:ext>
            </a:extLst>
          </p:cNvPr>
          <p:cNvSpPr txBox="1">
            <a:spLocks/>
          </p:cNvSpPr>
          <p:nvPr/>
        </p:nvSpPr>
        <p:spPr>
          <a:xfrm>
            <a:off x="3708093" y="5761296"/>
            <a:ext cx="4775812" cy="950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b="1" dirty="0">
                <a:latin typeface="Avenir Light" panose="020B0402020203020204" pitchFamily="34" charset="77"/>
              </a:rPr>
              <a:t>approaches:</a:t>
            </a:r>
          </a:p>
          <a:p>
            <a:pPr>
              <a:lnSpc>
                <a:spcPct val="100000"/>
              </a:lnSpc>
              <a:spcBef>
                <a:spcPts val="0"/>
              </a:spcBef>
            </a:pPr>
            <a:r>
              <a:rPr lang="en-US" sz="1800" dirty="0">
                <a:latin typeface="Avenir Light" panose="020B0402020203020204" pitchFamily="34" charset="77"/>
              </a:rPr>
              <a:t>count-based/DSMs (e.g., </a:t>
            </a:r>
            <a:r>
              <a:rPr lang="en-US" sz="1800" dirty="0">
                <a:solidFill>
                  <a:srgbClr val="C00000"/>
                </a:solidFill>
                <a:latin typeface="Avenir Light" panose="020B0402020203020204" pitchFamily="34" charset="77"/>
              </a:rPr>
              <a:t>SVD, LSA</a:t>
            </a:r>
            <a:r>
              <a:rPr lang="en-US" sz="1800" dirty="0">
                <a:latin typeface="Avenir Light" panose="020B0402020203020204" pitchFamily="34" charset="77"/>
              </a:rPr>
              <a:t>)</a:t>
            </a:r>
          </a:p>
          <a:p>
            <a:pPr>
              <a:lnSpc>
                <a:spcPct val="100000"/>
              </a:lnSpc>
              <a:spcBef>
                <a:spcPts val="0"/>
              </a:spcBef>
            </a:pPr>
            <a:r>
              <a:rPr lang="en-US" sz="1800" dirty="0">
                <a:latin typeface="Avenir Light" panose="020B0402020203020204" pitchFamily="34" charset="77"/>
              </a:rPr>
              <a:t>Predictive models (e.g., </a:t>
            </a:r>
            <a:r>
              <a:rPr lang="en-US" sz="1800" dirty="0">
                <a:solidFill>
                  <a:srgbClr val="C00000"/>
                </a:solidFill>
                <a:latin typeface="Avenir Light" panose="020B0402020203020204" pitchFamily="34" charset="77"/>
              </a:rPr>
              <a:t>word2vec, </a:t>
            </a:r>
            <a:r>
              <a:rPr lang="en-US" sz="1800" dirty="0" err="1">
                <a:solidFill>
                  <a:srgbClr val="C00000"/>
                </a:solidFill>
                <a:latin typeface="Avenir Light" panose="020B0402020203020204" pitchFamily="34" charset="77"/>
              </a:rPr>
              <a:t>GloVe</a:t>
            </a:r>
            <a:r>
              <a:rPr lang="en-US" sz="1800" dirty="0">
                <a:latin typeface="Avenir Light" panose="020B0402020203020204" pitchFamily="34" charset="77"/>
              </a:rPr>
              <a:t>)</a:t>
            </a:r>
            <a:endParaRPr lang="en-US" sz="1800" dirty="0">
              <a:latin typeface="Avenir Black" panose="02000503020000020003" pitchFamily="2" charset="0"/>
            </a:endParaRPr>
          </a:p>
        </p:txBody>
      </p:sp>
      <p:cxnSp>
        <p:nvCxnSpPr>
          <p:cNvPr id="22" name="Straight Connector 21">
            <a:extLst>
              <a:ext uri="{FF2B5EF4-FFF2-40B4-BE49-F238E27FC236}">
                <a16:creationId xmlns:a16="http://schemas.microsoft.com/office/drawing/2014/main" id="{96BD6ABF-4D03-D34C-8B2C-B1DC8AA22143}"/>
              </a:ext>
            </a:extLst>
          </p:cNvPr>
          <p:cNvCxnSpPr>
            <a:cxnSpLocks/>
          </p:cNvCxnSpPr>
          <p:nvPr/>
        </p:nvCxnSpPr>
        <p:spPr>
          <a:xfrm flipH="1">
            <a:off x="143263" y="5259323"/>
            <a:ext cx="11820137" cy="0"/>
          </a:xfrm>
          <a:prstGeom prst="line">
            <a:avLst/>
          </a:prstGeom>
          <a:ln w="508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A58CA2C1-68B6-BE46-B532-22F8C78A3846}"/>
              </a:ext>
            </a:extLst>
          </p:cNvPr>
          <p:cNvSpPr txBox="1">
            <a:spLocks/>
          </p:cNvSpPr>
          <p:nvPr/>
        </p:nvSpPr>
        <p:spPr>
          <a:xfrm>
            <a:off x="646953" y="172097"/>
            <a:ext cx="6122279" cy="9088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i="1" dirty="0">
                <a:latin typeface="Avenir Light" panose="020B0402020203020204" pitchFamily="34" charset="77"/>
              </a:rPr>
              <a:t>“The food was delicious. Amazing!”</a:t>
            </a:r>
            <a:endParaRPr lang="en-US" b="1" i="1" u="sng" dirty="0">
              <a:latin typeface="Avenir Black" panose="02000503020000020003" pitchFamily="2" charset="0"/>
            </a:endParaRPr>
          </a:p>
        </p:txBody>
      </p:sp>
      <p:sp>
        <p:nvSpPr>
          <p:cNvPr id="74" name="Right Arrow 73">
            <a:extLst>
              <a:ext uri="{FF2B5EF4-FFF2-40B4-BE49-F238E27FC236}">
                <a16:creationId xmlns:a16="http://schemas.microsoft.com/office/drawing/2014/main" id="{D6367890-C4B7-1541-8CCA-2C8C8653B8B5}"/>
              </a:ext>
            </a:extLst>
          </p:cNvPr>
          <p:cNvSpPr/>
          <p:nvPr/>
        </p:nvSpPr>
        <p:spPr>
          <a:xfrm rot="16200000">
            <a:off x="8568564" y="3651055"/>
            <a:ext cx="573138" cy="338556"/>
          </a:xfrm>
          <a:prstGeom prst="rightArrow">
            <a:avLst>
              <a:gd name="adj1" fmla="val 27574"/>
              <a:gd name="adj2" fmla="val 6962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ntent Placeholder 2">
            <a:extLst>
              <a:ext uri="{FF2B5EF4-FFF2-40B4-BE49-F238E27FC236}">
                <a16:creationId xmlns:a16="http://schemas.microsoft.com/office/drawing/2014/main" id="{88D2E20F-4395-0F46-8369-C3F53A603D33}"/>
              </a:ext>
            </a:extLst>
          </p:cNvPr>
          <p:cNvSpPr txBox="1">
            <a:spLocks/>
          </p:cNvSpPr>
          <p:nvPr/>
        </p:nvSpPr>
        <p:spPr>
          <a:xfrm>
            <a:off x="7328163" y="166711"/>
            <a:ext cx="1730348" cy="697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3200" b="1" dirty="0">
                <a:solidFill>
                  <a:schemeClr val="accent6">
                    <a:lumMod val="75000"/>
                  </a:schemeClr>
                </a:solidFill>
                <a:latin typeface="Avenir Black" panose="02000503020000020003" pitchFamily="2" charset="0"/>
              </a:rPr>
              <a:t>4.8/5</a:t>
            </a:r>
          </a:p>
        </p:txBody>
      </p:sp>
      <p:pic>
        <p:nvPicPr>
          <p:cNvPr id="2052" name="Picture 4" descr="yelp-logo-vector | San Clemente Veterinary Hospital">
            <a:extLst>
              <a:ext uri="{FF2B5EF4-FFF2-40B4-BE49-F238E27FC236}">
                <a16:creationId xmlns:a16="http://schemas.microsoft.com/office/drawing/2014/main" id="{3154326A-9F46-9645-A8F5-C714D167A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040" y="387331"/>
            <a:ext cx="925995" cy="413391"/>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C947C5FC-90A8-A84C-AEA9-F3F6082EFECF}"/>
              </a:ext>
            </a:extLst>
          </p:cNvPr>
          <p:cNvGrpSpPr/>
          <p:nvPr/>
        </p:nvGrpSpPr>
        <p:grpSpPr>
          <a:xfrm>
            <a:off x="2267552" y="1996303"/>
            <a:ext cx="1364224" cy="311369"/>
            <a:chOff x="2297660" y="4140835"/>
            <a:chExt cx="1364224" cy="311369"/>
          </a:xfrm>
        </p:grpSpPr>
        <p:sp>
          <p:nvSpPr>
            <p:cNvPr id="77" name="Rounded Rectangle 76">
              <a:extLst>
                <a:ext uri="{FF2B5EF4-FFF2-40B4-BE49-F238E27FC236}">
                  <a16:creationId xmlns:a16="http://schemas.microsoft.com/office/drawing/2014/main" id="{1CA501DA-CEEE-9244-BBA0-61F190F451A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ACC852-AEC1-CF4B-911C-99EBC4AF2AE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C12895B-D0B3-4E4F-B921-718890744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90C2E9F-8AD5-D64A-A7EB-A23BDB75165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9D14C76-C00F-914C-9AA9-A348746785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7797509-5CFD-E442-A7CD-56287D65AC7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5821F9AD-2492-6F43-9DB7-31C416C0AABB}"/>
              </a:ext>
            </a:extLst>
          </p:cNvPr>
          <p:cNvGrpSpPr/>
          <p:nvPr/>
        </p:nvGrpSpPr>
        <p:grpSpPr>
          <a:xfrm>
            <a:off x="2271703" y="1442550"/>
            <a:ext cx="1364224" cy="311369"/>
            <a:chOff x="2297660" y="4140835"/>
            <a:chExt cx="1364224" cy="311369"/>
          </a:xfrm>
        </p:grpSpPr>
        <p:sp>
          <p:nvSpPr>
            <p:cNvPr id="84" name="Rounded Rectangle 83">
              <a:extLst>
                <a:ext uri="{FF2B5EF4-FFF2-40B4-BE49-F238E27FC236}">
                  <a16:creationId xmlns:a16="http://schemas.microsoft.com/office/drawing/2014/main" id="{3CD79DE8-613E-0F4C-A043-BA7FA6728CC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94CBDE5-0343-8547-82D1-E66CF42D04E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309DDD7-14D5-6D4D-BB93-474AC4D2E65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28DDA39-0481-AA40-9853-89334353883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9EBA6BD-733F-384C-9C9D-1491226965B5}"/>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C250A08-45E7-2546-9BD7-BD887EFC2F7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6B4757DF-391A-274B-BB5A-A22378CC890A}"/>
              </a:ext>
            </a:extLst>
          </p:cNvPr>
          <p:cNvGrpSpPr/>
          <p:nvPr/>
        </p:nvGrpSpPr>
        <p:grpSpPr>
          <a:xfrm>
            <a:off x="2267552" y="2591728"/>
            <a:ext cx="1364224" cy="311369"/>
            <a:chOff x="2297660" y="4140835"/>
            <a:chExt cx="1364224" cy="311369"/>
          </a:xfrm>
        </p:grpSpPr>
        <p:sp>
          <p:nvSpPr>
            <p:cNvPr id="91" name="Rounded Rectangle 90">
              <a:extLst>
                <a:ext uri="{FF2B5EF4-FFF2-40B4-BE49-F238E27FC236}">
                  <a16:creationId xmlns:a16="http://schemas.microsoft.com/office/drawing/2014/main" id="{8A3BE741-D186-7440-9691-67D6D6FA3B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48C004D-BBC8-D84D-A7DE-3DACCE2207A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DEF35C5-61B2-6345-BD96-0F02959C7738}"/>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5472EA8-8630-3C4B-8A0E-EED427E07B0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2B8A7DD2-BB2A-3D4D-B8DD-0B1C35CB450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2CD8017-26D9-614A-AC8E-AA3C754918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68AC03ED-BFE4-6A41-B1AC-A22229694146}"/>
              </a:ext>
            </a:extLst>
          </p:cNvPr>
          <p:cNvGrpSpPr/>
          <p:nvPr/>
        </p:nvGrpSpPr>
        <p:grpSpPr>
          <a:xfrm>
            <a:off x="2262713" y="3148460"/>
            <a:ext cx="1364224" cy="311369"/>
            <a:chOff x="2297660" y="4140835"/>
            <a:chExt cx="1364224" cy="311369"/>
          </a:xfrm>
        </p:grpSpPr>
        <p:sp>
          <p:nvSpPr>
            <p:cNvPr id="98" name="Rounded Rectangle 97">
              <a:extLst>
                <a:ext uri="{FF2B5EF4-FFF2-40B4-BE49-F238E27FC236}">
                  <a16:creationId xmlns:a16="http://schemas.microsoft.com/office/drawing/2014/main" id="{C12AF828-0270-E349-BDD2-84777DF366E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6142212-0B2C-5946-8456-4A772699462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6E5E5F2-EE9C-574E-8D7E-F8F305D72B0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627EB7E-49E4-5542-8B03-20F1EC461E1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294122F-93FE-B241-892A-606DA494D66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CC5A3A6-D976-F04A-8257-262F96E6317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5FED5B8E-8483-3A40-8169-706394D762CD}"/>
              </a:ext>
            </a:extLst>
          </p:cNvPr>
          <p:cNvGrpSpPr/>
          <p:nvPr/>
        </p:nvGrpSpPr>
        <p:grpSpPr>
          <a:xfrm>
            <a:off x="2256970" y="3709122"/>
            <a:ext cx="1364224" cy="311369"/>
            <a:chOff x="2297660" y="4140835"/>
            <a:chExt cx="1364224" cy="311369"/>
          </a:xfrm>
        </p:grpSpPr>
        <p:sp>
          <p:nvSpPr>
            <p:cNvPr id="105" name="Rounded Rectangle 104">
              <a:extLst>
                <a:ext uri="{FF2B5EF4-FFF2-40B4-BE49-F238E27FC236}">
                  <a16:creationId xmlns:a16="http://schemas.microsoft.com/office/drawing/2014/main" id="{B5FADB50-7488-0649-9605-EB08716637F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AC411CD-576D-B84E-9124-1518E6C0D52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E1BFD1-F597-3D40-804A-CEE1818FCEE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D951116-58AB-F548-B885-8A97A23F76D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2663864-E6D9-554D-BA25-D796E85229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0949910-8BB3-9B41-8095-8592AC5E5B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Content Placeholder 2">
            <a:extLst>
              <a:ext uri="{FF2B5EF4-FFF2-40B4-BE49-F238E27FC236}">
                <a16:creationId xmlns:a16="http://schemas.microsoft.com/office/drawing/2014/main" id="{162A43DD-9BF7-1B42-908C-6F2C36D031A7}"/>
              </a:ext>
            </a:extLst>
          </p:cNvPr>
          <p:cNvSpPr txBox="1">
            <a:spLocks/>
          </p:cNvSpPr>
          <p:nvPr/>
        </p:nvSpPr>
        <p:spPr>
          <a:xfrm>
            <a:off x="1032485" y="1444963"/>
            <a:ext cx="1210696" cy="28203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the</a:t>
            </a: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food</a:t>
            </a: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was</a:t>
            </a: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delicious</a:t>
            </a: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amazing</a:t>
            </a:r>
            <a:endParaRPr lang="en-US" sz="1600" dirty="0">
              <a:solidFill>
                <a:srgbClr val="C00000"/>
              </a:solidFill>
              <a:latin typeface="Avenir Black" panose="02000503020000020003" pitchFamily="2" charset="0"/>
            </a:endParaRPr>
          </a:p>
        </p:txBody>
      </p:sp>
      <p:sp>
        <p:nvSpPr>
          <p:cNvPr id="5" name="Rectangle 4">
            <a:extLst>
              <a:ext uri="{FF2B5EF4-FFF2-40B4-BE49-F238E27FC236}">
                <a16:creationId xmlns:a16="http://schemas.microsoft.com/office/drawing/2014/main" id="{EEB76F25-E389-EE4F-BB52-710B9409868A}"/>
              </a:ext>
            </a:extLst>
          </p:cNvPr>
          <p:cNvSpPr/>
          <p:nvPr/>
        </p:nvSpPr>
        <p:spPr>
          <a:xfrm>
            <a:off x="2785617" y="1691097"/>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4" name="Rectangle 113">
            <a:extLst>
              <a:ext uri="{FF2B5EF4-FFF2-40B4-BE49-F238E27FC236}">
                <a16:creationId xmlns:a16="http://schemas.microsoft.com/office/drawing/2014/main" id="{C0E16D1F-A61C-A148-A5E3-298B36A33BBE}"/>
              </a:ext>
            </a:extLst>
          </p:cNvPr>
          <p:cNvSpPr/>
          <p:nvPr/>
        </p:nvSpPr>
        <p:spPr>
          <a:xfrm>
            <a:off x="2782089" y="2262424"/>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5" name="Rectangle 114">
            <a:extLst>
              <a:ext uri="{FF2B5EF4-FFF2-40B4-BE49-F238E27FC236}">
                <a16:creationId xmlns:a16="http://schemas.microsoft.com/office/drawing/2014/main" id="{63B4BEB1-D06C-1D47-A0D6-7D82203F4442}"/>
              </a:ext>
            </a:extLst>
          </p:cNvPr>
          <p:cNvSpPr/>
          <p:nvPr/>
        </p:nvSpPr>
        <p:spPr>
          <a:xfrm>
            <a:off x="2782089" y="2836480"/>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6" name="Rectangle 115">
            <a:extLst>
              <a:ext uri="{FF2B5EF4-FFF2-40B4-BE49-F238E27FC236}">
                <a16:creationId xmlns:a16="http://schemas.microsoft.com/office/drawing/2014/main" id="{CA88CE84-96C8-2341-9FA1-48B739736FCB}"/>
              </a:ext>
            </a:extLst>
          </p:cNvPr>
          <p:cNvSpPr/>
          <p:nvPr/>
        </p:nvSpPr>
        <p:spPr>
          <a:xfrm>
            <a:off x="2775548" y="3403217"/>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7" name="Rectangle 116">
            <a:extLst>
              <a:ext uri="{FF2B5EF4-FFF2-40B4-BE49-F238E27FC236}">
                <a16:creationId xmlns:a16="http://schemas.microsoft.com/office/drawing/2014/main" id="{B8EFE66F-4AD3-D64D-84D4-C270C78BEC0A}"/>
              </a:ext>
            </a:extLst>
          </p:cNvPr>
          <p:cNvSpPr/>
          <p:nvPr/>
        </p:nvSpPr>
        <p:spPr>
          <a:xfrm>
            <a:off x="1742245" y="4204845"/>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grpSp>
        <p:nvGrpSpPr>
          <p:cNvPr id="118" name="Group 117">
            <a:extLst>
              <a:ext uri="{FF2B5EF4-FFF2-40B4-BE49-F238E27FC236}">
                <a16:creationId xmlns:a16="http://schemas.microsoft.com/office/drawing/2014/main" id="{02479AFC-E826-4049-8F2E-6521E4F4B637}"/>
              </a:ext>
            </a:extLst>
          </p:cNvPr>
          <p:cNvGrpSpPr/>
          <p:nvPr/>
        </p:nvGrpSpPr>
        <p:grpSpPr>
          <a:xfrm>
            <a:off x="2243181" y="4278538"/>
            <a:ext cx="1364224" cy="311369"/>
            <a:chOff x="2297660" y="4140835"/>
            <a:chExt cx="1364224" cy="311369"/>
          </a:xfrm>
        </p:grpSpPr>
        <p:sp>
          <p:nvSpPr>
            <p:cNvPr id="119" name="Rounded Rectangle 118">
              <a:extLst>
                <a:ext uri="{FF2B5EF4-FFF2-40B4-BE49-F238E27FC236}">
                  <a16:creationId xmlns:a16="http://schemas.microsoft.com/office/drawing/2014/main" id="{E218D2A8-9740-6046-8722-1E755164DA1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84C5510-E62D-3549-9FBE-7E38E20FA98B}"/>
                </a:ext>
              </a:extLst>
            </p:cNvPr>
            <p:cNvSpPr/>
            <p:nvPr/>
          </p:nvSpPr>
          <p:spPr>
            <a:xfrm>
              <a:off x="2382210"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8A726AA-B655-AF45-B8CC-49A39F87D397}"/>
                </a:ext>
              </a:extLst>
            </p:cNvPr>
            <p:cNvSpPr/>
            <p:nvPr/>
          </p:nvSpPr>
          <p:spPr>
            <a:xfrm>
              <a:off x="2628469"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E3A16CF-AE81-FE43-9C4E-0AE31CE3C731}"/>
                </a:ext>
              </a:extLst>
            </p:cNvPr>
            <p:cNvSpPr/>
            <p:nvPr/>
          </p:nvSpPr>
          <p:spPr>
            <a:xfrm>
              <a:off x="2874728"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16550825-69EB-A04A-A03F-F691CE4399A2}"/>
                </a:ext>
              </a:extLst>
            </p:cNvPr>
            <p:cNvSpPr/>
            <p:nvPr/>
          </p:nvSpPr>
          <p:spPr>
            <a:xfrm>
              <a:off x="3126597"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3B965C1-C0FB-C14F-BF7C-9B4FF7F5A269}"/>
                </a:ext>
              </a:extLst>
            </p:cNvPr>
            <p:cNvSpPr/>
            <p:nvPr/>
          </p:nvSpPr>
          <p:spPr>
            <a:xfrm>
              <a:off x="3384593" y="4196386"/>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5" name="Straight Connector 124">
            <a:extLst>
              <a:ext uri="{FF2B5EF4-FFF2-40B4-BE49-F238E27FC236}">
                <a16:creationId xmlns:a16="http://schemas.microsoft.com/office/drawing/2014/main" id="{65046022-FF67-9742-8A8A-28AB66C4837A}"/>
              </a:ext>
            </a:extLst>
          </p:cNvPr>
          <p:cNvCxnSpPr>
            <a:cxnSpLocks/>
          </p:cNvCxnSpPr>
          <p:nvPr/>
        </p:nvCxnSpPr>
        <p:spPr>
          <a:xfrm flipH="1">
            <a:off x="2080799" y="4151974"/>
            <a:ext cx="1670795" cy="0"/>
          </a:xfrm>
          <a:prstGeom prst="line">
            <a:avLst/>
          </a:prstGeom>
          <a:ln w="28575">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0A01A9F-55B5-774C-B080-61AC916BE57F}"/>
              </a:ext>
            </a:extLst>
          </p:cNvPr>
          <p:cNvSpPr/>
          <p:nvPr/>
        </p:nvSpPr>
        <p:spPr>
          <a:xfrm>
            <a:off x="1637833" y="4648893"/>
            <a:ext cx="2511777" cy="369332"/>
          </a:xfrm>
          <a:prstGeom prst="rect">
            <a:avLst/>
          </a:prstGeom>
        </p:spPr>
        <p:txBody>
          <a:bodyPr wrap="square">
            <a:spAutoFit/>
          </a:bodyPr>
          <a:lstStyle/>
          <a:p>
            <a:pPr algn="ctr"/>
            <a:r>
              <a:rPr lang="en-US" b="1" dirty="0">
                <a:latin typeface="Avenir Light" panose="020B0402020203020204" pitchFamily="34" charset="77"/>
              </a:rPr>
              <a:t>average embedding</a:t>
            </a:r>
            <a:endParaRPr lang="en-US" dirty="0"/>
          </a:p>
        </p:txBody>
      </p:sp>
      <p:grpSp>
        <p:nvGrpSpPr>
          <p:cNvPr id="126" name="Group 125">
            <a:extLst>
              <a:ext uri="{FF2B5EF4-FFF2-40B4-BE49-F238E27FC236}">
                <a16:creationId xmlns:a16="http://schemas.microsoft.com/office/drawing/2014/main" id="{55FC8C5B-8211-1543-8847-18CB00BF80CD}"/>
              </a:ext>
            </a:extLst>
          </p:cNvPr>
          <p:cNvGrpSpPr/>
          <p:nvPr/>
        </p:nvGrpSpPr>
        <p:grpSpPr>
          <a:xfrm>
            <a:off x="8108787" y="4245465"/>
            <a:ext cx="1364224" cy="311369"/>
            <a:chOff x="2297660" y="4140835"/>
            <a:chExt cx="1364224" cy="311369"/>
          </a:xfrm>
        </p:grpSpPr>
        <p:sp>
          <p:nvSpPr>
            <p:cNvPr id="127" name="Rounded Rectangle 126">
              <a:extLst>
                <a:ext uri="{FF2B5EF4-FFF2-40B4-BE49-F238E27FC236}">
                  <a16:creationId xmlns:a16="http://schemas.microsoft.com/office/drawing/2014/main" id="{83CF205D-7F82-AF49-8700-7F658272231A}"/>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8296B95-2942-C144-A850-F8AACB51B984}"/>
                </a:ext>
              </a:extLst>
            </p:cNvPr>
            <p:cNvSpPr/>
            <p:nvPr/>
          </p:nvSpPr>
          <p:spPr>
            <a:xfrm>
              <a:off x="2382210"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F284B458-8CA7-A84B-96C5-AA7F95A22A44}"/>
                </a:ext>
              </a:extLst>
            </p:cNvPr>
            <p:cNvSpPr/>
            <p:nvPr/>
          </p:nvSpPr>
          <p:spPr>
            <a:xfrm>
              <a:off x="2628469"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945D5B36-4D47-ED4B-8D5A-E5BDDD00D442}"/>
                </a:ext>
              </a:extLst>
            </p:cNvPr>
            <p:cNvSpPr/>
            <p:nvPr/>
          </p:nvSpPr>
          <p:spPr>
            <a:xfrm>
              <a:off x="2874728"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50EC3DC-6600-1341-9F6D-96E345444187}"/>
                </a:ext>
              </a:extLst>
            </p:cNvPr>
            <p:cNvSpPr/>
            <p:nvPr/>
          </p:nvSpPr>
          <p:spPr>
            <a:xfrm>
              <a:off x="3126597"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7DEA671-AFBD-0D43-814E-28274EB4B9AF}"/>
                </a:ext>
              </a:extLst>
            </p:cNvPr>
            <p:cNvSpPr/>
            <p:nvPr/>
          </p:nvSpPr>
          <p:spPr>
            <a:xfrm>
              <a:off x="3384593" y="4196386"/>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ight Arrow 132">
            <a:extLst>
              <a:ext uri="{FF2B5EF4-FFF2-40B4-BE49-F238E27FC236}">
                <a16:creationId xmlns:a16="http://schemas.microsoft.com/office/drawing/2014/main" id="{A4794032-B712-234A-AEB2-B33D9600C089}"/>
              </a:ext>
            </a:extLst>
          </p:cNvPr>
          <p:cNvSpPr/>
          <p:nvPr/>
        </p:nvSpPr>
        <p:spPr>
          <a:xfrm>
            <a:off x="6704992" y="355510"/>
            <a:ext cx="744348" cy="453399"/>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D8196CE-A6BA-8349-B5B7-E15874823D7A}"/>
              </a:ext>
            </a:extLst>
          </p:cNvPr>
          <p:cNvSpPr/>
          <p:nvPr/>
        </p:nvSpPr>
        <p:spPr>
          <a:xfrm>
            <a:off x="7616915" y="2375756"/>
            <a:ext cx="2341079" cy="996155"/>
          </a:xfrm>
          <a:prstGeom prst="roundRect">
            <a:avLst/>
          </a:prstGeom>
          <a:solidFill>
            <a:schemeClr val="accent6">
              <a:lumMod val="20000"/>
              <a:lumOff val="80000"/>
            </a:schemeClr>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3B8607F1-5D84-0A47-82DC-D2DE1FA8AC27}"/>
              </a:ext>
            </a:extLst>
          </p:cNvPr>
          <p:cNvSpPr/>
          <p:nvPr/>
        </p:nvSpPr>
        <p:spPr>
          <a:xfrm>
            <a:off x="7922280" y="2550667"/>
            <a:ext cx="1730348" cy="646331"/>
          </a:xfrm>
          <a:prstGeom prst="rect">
            <a:avLst/>
          </a:prstGeom>
        </p:spPr>
        <p:txBody>
          <a:bodyPr wrap="square">
            <a:spAutoFit/>
          </a:bodyPr>
          <a:lstStyle/>
          <a:p>
            <a:pPr algn="ctr"/>
            <a:r>
              <a:rPr lang="en-US" b="1" dirty="0">
                <a:latin typeface="Avenir Light" panose="020B0402020203020204" pitchFamily="34" charset="77"/>
              </a:rPr>
              <a:t>Feed-forward</a:t>
            </a:r>
          </a:p>
          <a:p>
            <a:pPr algn="ctr"/>
            <a:r>
              <a:rPr lang="en-US" b="1" dirty="0">
                <a:latin typeface="Avenir Light" panose="020B0402020203020204" pitchFamily="34" charset="77"/>
              </a:rPr>
              <a:t>Neural Net</a:t>
            </a:r>
            <a:endParaRPr lang="en-US" dirty="0"/>
          </a:p>
        </p:txBody>
      </p:sp>
      <p:sp>
        <p:nvSpPr>
          <p:cNvPr id="135" name="Rectangle 134">
            <a:extLst>
              <a:ext uri="{FF2B5EF4-FFF2-40B4-BE49-F238E27FC236}">
                <a16:creationId xmlns:a16="http://schemas.microsoft.com/office/drawing/2014/main" id="{8C60E261-F290-274E-B520-0CB67B683B00}"/>
              </a:ext>
            </a:extLst>
          </p:cNvPr>
          <p:cNvSpPr/>
          <p:nvPr/>
        </p:nvSpPr>
        <p:spPr>
          <a:xfrm>
            <a:off x="7485808" y="4582961"/>
            <a:ext cx="2511777" cy="369332"/>
          </a:xfrm>
          <a:prstGeom prst="rect">
            <a:avLst/>
          </a:prstGeom>
        </p:spPr>
        <p:txBody>
          <a:bodyPr wrap="square">
            <a:spAutoFit/>
          </a:bodyPr>
          <a:lstStyle/>
          <a:p>
            <a:pPr algn="ctr"/>
            <a:r>
              <a:rPr lang="en-US" b="1" dirty="0">
                <a:latin typeface="Avenir Light" panose="020B0402020203020204" pitchFamily="34" charset="77"/>
              </a:rPr>
              <a:t>average embedding</a:t>
            </a:r>
            <a:endParaRPr lang="en-US" dirty="0"/>
          </a:p>
        </p:txBody>
      </p:sp>
      <p:sp>
        <p:nvSpPr>
          <p:cNvPr id="136" name="Right Arrow 135">
            <a:extLst>
              <a:ext uri="{FF2B5EF4-FFF2-40B4-BE49-F238E27FC236}">
                <a16:creationId xmlns:a16="http://schemas.microsoft.com/office/drawing/2014/main" id="{D2C68C2E-B9C0-3C48-A7F7-8D06B21EAF08}"/>
              </a:ext>
            </a:extLst>
          </p:cNvPr>
          <p:cNvSpPr/>
          <p:nvPr/>
        </p:nvSpPr>
        <p:spPr>
          <a:xfrm rot="16200000">
            <a:off x="8525505" y="1769701"/>
            <a:ext cx="573138" cy="338556"/>
          </a:xfrm>
          <a:prstGeom prst="rightArrow">
            <a:avLst>
              <a:gd name="adj1" fmla="val 27574"/>
              <a:gd name="adj2" fmla="val 6962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Content Placeholder 2">
            <a:extLst>
              <a:ext uri="{FF2B5EF4-FFF2-40B4-BE49-F238E27FC236}">
                <a16:creationId xmlns:a16="http://schemas.microsoft.com/office/drawing/2014/main" id="{B3F8DDD3-6C24-B64F-BE36-864017728767}"/>
              </a:ext>
            </a:extLst>
          </p:cNvPr>
          <p:cNvSpPr txBox="1">
            <a:spLocks/>
          </p:cNvSpPr>
          <p:nvPr/>
        </p:nvSpPr>
        <p:spPr>
          <a:xfrm>
            <a:off x="7876522" y="836477"/>
            <a:ext cx="1730348" cy="697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3200" b="1" dirty="0">
                <a:solidFill>
                  <a:schemeClr val="accent6">
                    <a:lumMod val="75000"/>
                  </a:schemeClr>
                </a:solidFill>
                <a:latin typeface="Avenir Black" panose="02000503020000020003" pitchFamily="2" charset="0"/>
              </a:rPr>
              <a:t>4.8/5</a:t>
            </a:r>
          </a:p>
        </p:txBody>
      </p:sp>
      <p:cxnSp>
        <p:nvCxnSpPr>
          <p:cNvPr id="138" name="Straight Connector 137">
            <a:extLst>
              <a:ext uri="{FF2B5EF4-FFF2-40B4-BE49-F238E27FC236}">
                <a16:creationId xmlns:a16="http://schemas.microsoft.com/office/drawing/2014/main" id="{C3FA42B8-F283-6B49-837E-A658B737999E}"/>
              </a:ext>
            </a:extLst>
          </p:cNvPr>
          <p:cNvCxnSpPr>
            <a:cxnSpLocks/>
          </p:cNvCxnSpPr>
          <p:nvPr/>
        </p:nvCxnSpPr>
        <p:spPr>
          <a:xfrm flipH="1">
            <a:off x="149584" y="972459"/>
            <a:ext cx="11820137" cy="0"/>
          </a:xfrm>
          <a:prstGeom prst="line">
            <a:avLst/>
          </a:prstGeom>
          <a:ln w="508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9109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348942-B74B-F34E-AB8F-8EDCA8FA5013}"/>
              </a:ext>
            </a:extLst>
          </p:cNvPr>
          <p:cNvSpPr/>
          <p:nvPr/>
        </p:nvSpPr>
        <p:spPr>
          <a:xfrm>
            <a:off x="96253" y="5245769"/>
            <a:ext cx="11983452" cy="1515366"/>
          </a:xfrm>
          <a:prstGeom prst="rect">
            <a:avLst/>
          </a:prstGeom>
          <a:solidFill>
            <a:schemeClr val="accent4">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147</a:t>
            </a:fld>
            <a:endParaRPr lang="en-US"/>
          </a:p>
        </p:txBody>
      </p:sp>
      <p:sp>
        <p:nvSpPr>
          <p:cNvPr id="11" name="Content Placeholder 2">
            <a:extLst>
              <a:ext uri="{FF2B5EF4-FFF2-40B4-BE49-F238E27FC236}">
                <a16:creationId xmlns:a16="http://schemas.microsoft.com/office/drawing/2014/main" id="{51DC1C95-77D9-524A-BB01-1C2BAA3F63F1}"/>
              </a:ext>
            </a:extLst>
          </p:cNvPr>
          <p:cNvSpPr txBox="1">
            <a:spLocks/>
          </p:cNvSpPr>
          <p:nvPr/>
        </p:nvSpPr>
        <p:spPr>
          <a:xfrm>
            <a:off x="3708093" y="5377636"/>
            <a:ext cx="5959508" cy="57681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chemeClr val="accent5">
                    <a:lumMod val="75000"/>
                  </a:schemeClr>
                </a:solidFill>
              </a:rPr>
              <a:t>word embeddings (</a:t>
            </a:r>
            <a:r>
              <a:rPr lang="en-US" sz="2400" b="1" dirty="0">
                <a:solidFill>
                  <a:srgbClr val="C00000"/>
                </a:solidFill>
              </a:rPr>
              <a:t>type-based</a:t>
            </a:r>
            <a:r>
              <a:rPr lang="en-US" sz="2400" b="1" dirty="0">
                <a:solidFill>
                  <a:schemeClr val="accent5">
                    <a:lumMod val="75000"/>
                  </a:schemeClr>
                </a:solidFill>
              </a:rPr>
              <a:t>)</a:t>
            </a:r>
          </a:p>
        </p:txBody>
      </p:sp>
      <p:sp>
        <p:nvSpPr>
          <p:cNvPr id="12" name="Content Placeholder 2">
            <a:extLst>
              <a:ext uri="{FF2B5EF4-FFF2-40B4-BE49-F238E27FC236}">
                <a16:creationId xmlns:a16="http://schemas.microsoft.com/office/drawing/2014/main" id="{4CB62291-9203-C848-AAAF-202B4794D169}"/>
              </a:ext>
            </a:extLst>
          </p:cNvPr>
          <p:cNvSpPr txBox="1">
            <a:spLocks/>
          </p:cNvSpPr>
          <p:nvPr/>
        </p:nvSpPr>
        <p:spPr>
          <a:xfrm>
            <a:off x="3708093" y="5761296"/>
            <a:ext cx="4775812" cy="950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b="1" dirty="0">
                <a:latin typeface="Avenir Light" panose="020B0402020203020204" pitchFamily="34" charset="77"/>
              </a:rPr>
              <a:t>approaches:</a:t>
            </a:r>
          </a:p>
          <a:p>
            <a:pPr>
              <a:lnSpc>
                <a:spcPct val="100000"/>
              </a:lnSpc>
              <a:spcBef>
                <a:spcPts val="0"/>
              </a:spcBef>
            </a:pPr>
            <a:r>
              <a:rPr lang="en-US" sz="1800" dirty="0">
                <a:latin typeface="Avenir Light" panose="020B0402020203020204" pitchFamily="34" charset="77"/>
              </a:rPr>
              <a:t>count-based/DSMs (e.g., </a:t>
            </a:r>
            <a:r>
              <a:rPr lang="en-US" sz="1800" dirty="0">
                <a:solidFill>
                  <a:srgbClr val="C00000"/>
                </a:solidFill>
                <a:latin typeface="Avenir Light" panose="020B0402020203020204" pitchFamily="34" charset="77"/>
              </a:rPr>
              <a:t>SVD, LSA</a:t>
            </a:r>
            <a:r>
              <a:rPr lang="en-US" sz="1800" dirty="0">
                <a:latin typeface="Avenir Light" panose="020B0402020203020204" pitchFamily="34" charset="77"/>
              </a:rPr>
              <a:t>)</a:t>
            </a:r>
          </a:p>
          <a:p>
            <a:pPr>
              <a:lnSpc>
                <a:spcPct val="100000"/>
              </a:lnSpc>
              <a:spcBef>
                <a:spcPts val="0"/>
              </a:spcBef>
            </a:pPr>
            <a:r>
              <a:rPr lang="en-US" sz="1800" dirty="0">
                <a:latin typeface="Avenir Light" panose="020B0402020203020204" pitchFamily="34" charset="77"/>
              </a:rPr>
              <a:t>Predictive models (e.g., </a:t>
            </a:r>
            <a:r>
              <a:rPr lang="en-US" sz="1800" dirty="0">
                <a:solidFill>
                  <a:srgbClr val="C00000"/>
                </a:solidFill>
                <a:latin typeface="Avenir Light" panose="020B0402020203020204" pitchFamily="34" charset="77"/>
              </a:rPr>
              <a:t>word2vec, </a:t>
            </a:r>
            <a:r>
              <a:rPr lang="en-US" sz="1800" dirty="0" err="1">
                <a:solidFill>
                  <a:srgbClr val="C00000"/>
                </a:solidFill>
                <a:latin typeface="Avenir Light" panose="020B0402020203020204" pitchFamily="34" charset="77"/>
              </a:rPr>
              <a:t>GloVe</a:t>
            </a:r>
            <a:r>
              <a:rPr lang="en-US" sz="1800" dirty="0">
                <a:latin typeface="Avenir Light" panose="020B0402020203020204" pitchFamily="34" charset="77"/>
              </a:rPr>
              <a:t>)</a:t>
            </a:r>
            <a:endParaRPr lang="en-US" sz="1800" dirty="0">
              <a:latin typeface="Avenir Black" panose="02000503020000020003" pitchFamily="2" charset="0"/>
            </a:endParaRPr>
          </a:p>
        </p:txBody>
      </p:sp>
      <p:cxnSp>
        <p:nvCxnSpPr>
          <p:cNvPr id="22" name="Straight Connector 21">
            <a:extLst>
              <a:ext uri="{FF2B5EF4-FFF2-40B4-BE49-F238E27FC236}">
                <a16:creationId xmlns:a16="http://schemas.microsoft.com/office/drawing/2014/main" id="{96BD6ABF-4D03-D34C-8B2C-B1DC8AA22143}"/>
              </a:ext>
            </a:extLst>
          </p:cNvPr>
          <p:cNvCxnSpPr>
            <a:cxnSpLocks/>
          </p:cNvCxnSpPr>
          <p:nvPr/>
        </p:nvCxnSpPr>
        <p:spPr>
          <a:xfrm flipH="1">
            <a:off x="143263" y="5259323"/>
            <a:ext cx="11820137" cy="0"/>
          </a:xfrm>
          <a:prstGeom prst="line">
            <a:avLst/>
          </a:prstGeom>
          <a:ln w="508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947C5FC-90A8-A84C-AEA9-F3F6082EFECF}"/>
              </a:ext>
            </a:extLst>
          </p:cNvPr>
          <p:cNvGrpSpPr/>
          <p:nvPr/>
        </p:nvGrpSpPr>
        <p:grpSpPr>
          <a:xfrm>
            <a:off x="2267552" y="1996303"/>
            <a:ext cx="1364224" cy="311369"/>
            <a:chOff x="2297660" y="4140835"/>
            <a:chExt cx="1364224" cy="311369"/>
          </a:xfrm>
        </p:grpSpPr>
        <p:sp>
          <p:nvSpPr>
            <p:cNvPr id="77" name="Rounded Rectangle 76">
              <a:extLst>
                <a:ext uri="{FF2B5EF4-FFF2-40B4-BE49-F238E27FC236}">
                  <a16:creationId xmlns:a16="http://schemas.microsoft.com/office/drawing/2014/main" id="{1CA501DA-CEEE-9244-BBA0-61F190F451A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ACC852-AEC1-CF4B-911C-99EBC4AF2AE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C12895B-D0B3-4E4F-B921-718890744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90C2E9F-8AD5-D64A-A7EB-A23BDB75165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9D14C76-C00F-914C-9AA9-A348746785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7797509-5CFD-E442-A7CD-56287D65AC7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5821F9AD-2492-6F43-9DB7-31C416C0AABB}"/>
              </a:ext>
            </a:extLst>
          </p:cNvPr>
          <p:cNvGrpSpPr/>
          <p:nvPr/>
        </p:nvGrpSpPr>
        <p:grpSpPr>
          <a:xfrm>
            <a:off x="2271703" y="1442550"/>
            <a:ext cx="1364224" cy="311369"/>
            <a:chOff x="2297660" y="4140835"/>
            <a:chExt cx="1364224" cy="311369"/>
          </a:xfrm>
        </p:grpSpPr>
        <p:sp>
          <p:nvSpPr>
            <p:cNvPr id="84" name="Rounded Rectangle 83">
              <a:extLst>
                <a:ext uri="{FF2B5EF4-FFF2-40B4-BE49-F238E27FC236}">
                  <a16:creationId xmlns:a16="http://schemas.microsoft.com/office/drawing/2014/main" id="{3CD79DE8-613E-0F4C-A043-BA7FA6728CC1}"/>
                </a:ext>
              </a:extLst>
            </p:cNvPr>
            <p:cNvSpPr/>
            <p:nvPr/>
          </p:nvSpPr>
          <p:spPr>
            <a:xfrm>
              <a:off x="2297660" y="4140835"/>
              <a:ext cx="1364224" cy="311369"/>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94CBDE5-0343-8547-82D1-E66CF42D04E9}"/>
                </a:ext>
              </a:extLst>
            </p:cNvPr>
            <p:cNvSpPr/>
            <p:nvPr/>
          </p:nvSpPr>
          <p:spPr>
            <a:xfrm>
              <a:off x="2382210"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309DDD7-14D5-6D4D-BB93-474AC4D2E65B}"/>
                </a:ext>
              </a:extLst>
            </p:cNvPr>
            <p:cNvSpPr/>
            <p:nvPr/>
          </p:nvSpPr>
          <p:spPr>
            <a:xfrm>
              <a:off x="2628469"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28DDA39-0481-AA40-9853-893343538834}"/>
                </a:ext>
              </a:extLst>
            </p:cNvPr>
            <p:cNvSpPr/>
            <p:nvPr/>
          </p:nvSpPr>
          <p:spPr>
            <a:xfrm>
              <a:off x="2874728"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9EBA6BD-733F-384C-9C9D-1491226965B5}"/>
                </a:ext>
              </a:extLst>
            </p:cNvPr>
            <p:cNvSpPr/>
            <p:nvPr/>
          </p:nvSpPr>
          <p:spPr>
            <a:xfrm>
              <a:off x="3126597"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C250A08-45E7-2546-9BD7-BD887EFC2F70}"/>
                </a:ext>
              </a:extLst>
            </p:cNvPr>
            <p:cNvSpPr/>
            <p:nvPr/>
          </p:nvSpPr>
          <p:spPr>
            <a:xfrm>
              <a:off x="3384593" y="4196386"/>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6B4757DF-391A-274B-BB5A-A22378CC890A}"/>
              </a:ext>
            </a:extLst>
          </p:cNvPr>
          <p:cNvGrpSpPr/>
          <p:nvPr/>
        </p:nvGrpSpPr>
        <p:grpSpPr>
          <a:xfrm>
            <a:off x="2267552" y="2591728"/>
            <a:ext cx="1364224" cy="311369"/>
            <a:chOff x="2297660" y="4140835"/>
            <a:chExt cx="1364224" cy="311369"/>
          </a:xfrm>
        </p:grpSpPr>
        <p:sp>
          <p:nvSpPr>
            <p:cNvPr id="91" name="Rounded Rectangle 90">
              <a:extLst>
                <a:ext uri="{FF2B5EF4-FFF2-40B4-BE49-F238E27FC236}">
                  <a16:creationId xmlns:a16="http://schemas.microsoft.com/office/drawing/2014/main" id="{8A3BE741-D186-7440-9691-67D6D6FA3B1F}"/>
                </a:ext>
              </a:extLst>
            </p:cNvPr>
            <p:cNvSpPr/>
            <p:nvPr/>
          </p:nvSpPr>
          <p:spPr>
            <a:xfrm>
              <a:off x="2297660" y="4140835"/>
              <a:ext cx="1364224" cy="311369"/>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48C004D-BBC8-D84D-A7DE-3DACCE2207A1}"/>
                </a:ext>
              </a:extLst>
            </p:cNvPr>
            <p:cNvSpPr/>
            <p:nvPr/>
          </p:nvSpPr>
          <p:spPr>
            <a:xfrm>
              <a:off x="2382210" y="4194102"/>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DEF35C5-61B2-6345-BD96-0F02959C7738}"/>
                </a:ext>
              </a:extLst>
            </p:cNvPr>
            <p:cNvSpPr/>
            <p:nvPr/>
          </p:nvSpPr>
          <p:spPr>
            <a:xfrm>
              <a:off x="2628469" y="4194102"/>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5472EA8-8630-3C4B-8A0E-EED427E07B00}"/>
                </a:ext>
              </a:extLst>
            </p:cNvPr>
            <p:cNvSpPr/>
            <p:nvPr/>
          </p:nvSpPr>
          <p:spPr>
            <a:xfrm>
              <a:off x="2874728" y="4194102"/>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2B8A7DD2-BB2A-3D4D-B8DD-0B1C35CB4506}"/>
                </a:ext>
              </a:extLst>
            </p:cNvPr>
            <p:cNvSpPr/>
            <p:nvPr/>
          </p:nvSpPr>
          <p:spPr>
            <a:xfrm>
              <a:off x="3126597" y="4194102"/>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2CD8017-26D9-614A-AC8E-AA3C7549188D}"/>
                </a:ext>
              </a:extLst>
            </p:cNvPr>
            <p:cNvSpPr/>
            <p:nvPr/>
          </p:nvSpPr>
          <p:spPr>
            <a:xfrm>
              <a:off x="3384593" y="4196386"/>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68AC03ED-BFE4-6A41-B1AC-A22229694146}"/>
              </a:ext>
            </a:extLst>
          </p:cNvPr>
          <p:cNvGrpSpPr/>
          <p:nvPr/>
        </p:nvGrpSpPr>
        <p:grpSpPr>
          <a:xfrm>
            <a:off x="2262713" y="3148460"/>
            <a:ext cx="1364224" cy="311369"/>
            <a:chOff x="2297660" y="4140835"/>
            <a:chExt cx="1364224" cy="311369"/>
          </a:xfrm>
        </p:grpSpPr>
        <p:sp>
          <p:nvSpPr>
            <p:cNvPr id="98" name="Rounded Rectangle 97">
              <a:extLst>
                <a:ext uri="{FF2B5EF4-FFF2-40B4-BE49-F238E27FC236}">
                  <a16:creationId xmlns:a16="http://schemas.microsoft.com/office/drawing/2014/main" id="{C12AF828-0270-E349-BDD2-84777DF366E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6142212-0B2C-5946-8456-4A7726994622}"/>
                </a:ext>
              </a:extLst>
            </p:cNvPr>
            <p:cNvSpPr/>
            <p:nvPr/>
          </p:nvSpPr>
          <p:spPr>
            <a:xfrm>
              <a:off x="2382210" y="4194102"/>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6E5E5F2-EE9C-574E-8D7E-F8F305D72B0C}"/>
                </a:ext>
              </a:extLst>
            </p:cNvPr>
            <p:cNvSpPr/>
            <p:nvPr/>
          </p:nvSpPr>
          <p:spPr>
            <a:xfrm>
              <a:off x="2628469" y="4194102"/>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627EB7E-49E4-5542-8B03-20F1EC461E14}"/>
                </a:ext>
              </a:extLst>
            </p:cNvPr>
            <p:cNvSpPr/>
            <p:nvPr/>
          </p:nvSpPr>
          <p:spPr>
            <a:xfrm>
              <a:off x="2874728" y="4194102"/>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294122F-93FE-B241-892A-606DA494D669}"/>
                </a:ext>
              </a:extLst>
            </p:cNvPr>
            <p:cNvSpPr/>
            <p:nvPr/>
          </p:nvSpPr>
          <p:spPr>
            <a:xfrm>
              <a:off x="3126597" y="4194102"/>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CC5A3A6-D976-F04A-8257-262F96E63174}"/>
                </a:ext>
              </a:extLst>
            </p:cNvPr>
            <p:cNvSpPr/>
            <p:nvPr/>
          </p:nvSpPr>
          <p:spPr>
            <a:xfrm>
              <a:off x="3384593" y="4196386"/>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Content Placeholder 2">
            <a:extLst>
              <a:ext uri="{FF2B5EF4-FFF2-40B4-BE49-F238E27FC236}">
                <a16:creationId xmlns:a16="http://schemas.microsoft.com/office/drawing/2014/main" id="{162A43DD-9BF7-1B42-908C-6F2C36D031A7}"/>
              </a:ext>
            </a:extLst>
          </p:cNvPr>
          <p:cNvSpPr txBox="1">
            <a:spLocks/>
          </p:cNvSpPr>
          <p:nvPr/>
        </p:nvSpPr>
        <p:spPr>
          <a:xfrm>
            <a:off x="1032485" y="1444963"/>
            <a:ext cx="1210696" cy="28203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2500"/>
              </a:spcBef>
              <a:buFont typeface="Arial" panose="020B0604020202020204" pitchFamily="34" charset="0"/>
              <a:buNone/>
            </a:pPr>
            <a:r>
              <a:rPr lang="en-US" sz="1600" b="1" dirty="0" err="1">
                <a:solidFill>
                  <a:srgbClr val="C00000"/>
                </a:solidFill>
                <a:latin typeface="Avenir Light" panose="020B0402020203020204" pitchFamily="34" charset="77"/>
              </a:rPr>
              <a:t>daaang</a:t>
            </a:r>
            <a:endParaRPr lang="en-US" sz="1600" b="1" dirty="0">
              <a:solidFill>
                <a:srgbClr val="C00000"/>
              </a:solidFill>
              <a:latin typeface="Avenir Light" panose="020B0402020203020204" pitchFamily="34" charset="77"/>
            </a:endParaRP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what</a:t>
            </a: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supa</a:t>
            </a: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lit</a:t>
            </a:r>
          </a:p>
        </p:txBody>
      </p:sp>
      <p:sp>
        <p:nvSpPr>
          <p:cNvPr id="5" name="Rectangle 4">
            <a:extLst>
              <a:ext uri="{FF2B5EF4-FFF2-40B4-BE49-F238E27FC236}">
                <a16:creationId xmlns:a16="http://schemas.microsoft.com/office/drawing/2014/main" id="{EEB76F25-E389-EE4F-BB52-710B9409868A}"/>
              </a:ext>
            </a:extLst>
          </p:cNvPr>
          <p:cNvSpPr/>
          <p:nvPr/>
        </p:nvSpPr>
        <p:spPr>
          <a:xfrm>
            <a:off x="2785617" y="1691097"/>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4" name="Rectangle 113">
            <a:extLst>
              <a:ext uri="{FF2B5EF4-FFF2-40B4-BE49-F238E27FC236}">
                <a16:creationId xmlns:a16="http://schemas.microsoft.com/office/drawing/2014/main" id="{C0E16D1F-A61C-A148-A5E3-298B36A33BBE}"/>
              </a:ext>
            </a:extLst>
          </p:cNvPr>
          <p:cNvSpPr/>
          <p:nvPr/>
        </p:nvSpPr>
        <p:spPr>
          <a:xfrm>
            <a:off x="2782089" y="2262424"/>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5" name="Rectangle 114">
            <a:extLst>
              <a:ext uri="{FF2B5EF4-FFF2-40B4-BE49-F238E27FC236}">
                <a16:creationId xmlns:a16="http://schemas.microsoft.com/office/drawing/2014/main" id="{63B4BEB1-D06C-1D47-A0D6-7D82203F4442}"/>
              </a:ext>
            </a:extLst>
          </p:cNvPr>
          <p:cNvSpPr/>
          <p:nvPr/>
        </p:nvSpPr>
        <p:spPr>
          <a:xfrm>
            <a:off x="2782089" y="2836480"/>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7" name="Rectangle 116">
            <a:extLst>
              <a:ext uri="{FF2B5EF4-FFF2-40B4-BE49-F238E27FC236}">
                <a16:creationId xmlns:a16="http://schemas.microsoft.com/office/drawing/2014/main" id="{B8EFE66F-4AD3-D64D-84D4-C270C78BEC0A}"/>
              </a:ext>
            </a:extLst>
          </p:cNvPr>
          <p:cNvSpPr/>
          <p:nvPr/>
        </p:nvSpPr>
        <p:spPr>
          <a:xfrm>
            <a:off x="1709285" y="3720614"/>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grpSp>
        <p:nvGrpSpPr>
          <p:cNvPr id="118" name="Group 117">
            <a:extLst>
              <a:ext uri="{FF2B5EF4-FFF2-40B4-BE49-F238E27FC236}">
                <a16:creationId xmlns:a16="http://schemas.microsoft.com/office/drawing/2014/main" id="{02479AFC-E826-4049-8F2E-6521E4F4B637}"/>
              </a:ext>
            </a:extLst>
          </p:cNvPr>
          <p:cNvGrpSpPr/>
          <p:nvPr/>
        </p:nvGrpSpPr>
        <p:grpSpPr>
          <a:xfrm>
            <a:off x="2210221" y="3794307"/>
            <a:ext cx="1364224" cy="311369"/>
            <a:chOff x="2297660" y="4140835"/>
            <a:chExt cx="1364224" cy="311369"/>
          </a:xfrm>
        </p:grpSpPr>
        <p:sp>
          <p:nvSpPr>
            <p:cNvPr id="119" name="Rounded Rectangle 118">
              <a:extLst>
                <a:ext uri="{FF2B5EF4-FFF2-40B4-BE49-F238E27FC236}">
                  <a16:creationId xmlns:a16="http://schemas.microsoft.com/office/drawing/2014/main" id="{E218D2A8-9740-6046-8722-1E755164DA1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84C5510-E62D-3549-9FBE-7E38E20FA98B}"/>
                </a:ext>
              </a:extLst>
            </p:cNvPr>
            <p:cNvSpPr/>
            <p:nvPr/>
          </p:nvSpPr>
          <p:spPr>
            <a:xfrm>
              <a:off x="2382210"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8A726AA-B655-AF45-B8CC-49A39F87D397}"/>
                </a:ext>
              </a:extLst>
            </p:cNvPr>
            <p:cNvSpPr/>
            <p:nvPr/>
          </p:nvSpPr>
          <p:spPr>
            <a:xfrm>
              <a:off x="2628469"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E3A16CF-AE81-FE43-9C4E-0AE31CE3C731}"/>
                </a:ext>
              </a:extLst>
            </p:cNvPr>
            <p:cNvSpPr/>
            <p:nvPr/>
          </p:nvSpPr>
          <p:spPr>
            <a:xfrm>
              <a:off x="2874728"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16550825-69EB-A04A-A03F-F691CE4399A2}"/>
                </a:ext>
              </a:extLst>
            </p:cNvPr>
            <p:cNvSpPr/>
            <p:nvPr/>
          </p:nvSpPr>
          <p:spPr>
            <a:xfrm>
              <a:off x="3126597"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3B965C1-C0FB-C14F-BF7C-9B4FF7F5A269}"/>
                </a:ext>
              </a:extLst>
            </p:cNvPr>
            <p:cNvSpPr/>
            <p:nvPr/>
          </p:nvSpPr>
          <p:spPr>
            <a:xfrm>
              <a:off x="3384593" y="4196386"/>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5" name="Straight Connector 124">
            <a:extLst>
              <a:ext uri="{FF2B5EF4-FFF2-40B4-BE49-F238E27FC236}">
                <a16:creationId xmlns:a16="http://schemas.microsoft.com/office/drawing/2014/main" id="{65046022-FF67-9742-8A8A-28AB66C4837A}"/>
              </a:ext>
            </a:extLst>
          </p:cNvPr>
          <p:cNvCxnSpPr>
            <a:cxnSpLocks/>
          </p:cNvCxnSpPr>
          <p:nvPr/>
        </p:nvCxnSpPr>
        <p:spPr>
          <a:xfrm flipH="1">
            <a:off x="2047839" y="3667743"/>
            <a:ext cx="1670795" cy="0"/>
          </a:xfrm>
          <a:prstGeom prst="line">
            <a:avLst/>
          </a:prstGeom>
          <a:ln w="28575">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0A01A9F-55B5-774C-B080-61AC916BE57F}"/>
              </a:ext>
            </a:extLst>
          </p:cNvPr>
          <p:cNvSpPr/>
          <p:nvPr/>
        </p:nvSpPr>
        <p:spPr>
          <a:xfrm>
            <a:off x="1604873" y="4164662"/>
            <a:ext cx="2511777" cy="369332"/>
          </a:xfrm>
          <a:prstGeom prst="rect">
            <a:avLst/>
          </a:prstGeom>
        </p:spPr>
        <p:txBody>
          <a:bodyPr wrap="square">
            <a:spAutoFit/>
          </a:bodyPr>
          <a:lstStyle/>
          <a:p>
            <a:pPr algn="ctr"/>
            <a:r>
              <a:rPr lang="en-US" b="1" dirty="0">
                <a:latin typeface="Avenir Light" panose="020B0402020203020204" pitchFamily="34" charset="77"/>
              </a:rPr>
              <a:t>average embedding</a:t>
            </a:r>
            <a:endParaRPr lang="en-US" dirty="0"/>
          </a:p>
        </p:txBody>
      </p:sp>
      <p:sp>
        <p:nvSpPr>
          <p:cNvPr id="137" name="Content Placeholder 2">
            <a:extLst>
              <a:ext uri="{FF2B5EF4-FFF2-40B4-BE49-F238E27FC236}">
                <a16:creationId xmlns:a16="http://schemas.microsoft.com/office/drawing/2014/main" id="{B3F8DDD3-6C24-B64F-BE36-864017728767}"/>
              </a:ext>
            </a:extLst>
          </p:cNvPr>
          <p:cNvSpPr txBox="1">
            <a:spLocks/>
          </p:cNvSpPr>
          <p:nvPr/>
        </p:nvSpPr>
        <p:spPr>
          <a:xfrm>
            <a:off x="5371868" y="1602835"/>
            <a:ext cx="5668167" cy="31545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Font typeface="Arial" panose="020B0604020202020204" pitchFamily="34" charset="0"/>
              <a:buNone/>
            </a:pPr>
            <a:r>
              <a:rPr lang="en-US" b="1" dirty="0">
                <a:solidFill>
                  <a:schemeClr val="accent6">
                    <a:lumMod val="75000"/>
                  </a:schemeClr>
                </a:solidFill>
                <a:latin typeface="Avenir Book" panose="02000503020000020003" pitchFamily="2" charset="0"/>
              </a:rPr>
              <a:t>Strengths:</a:t>
            </a:r>
          </a:p>
          <a:p>
            <a:pPr>
              <a:lnSpc>
                <a:spcPct val="100000"/>
              </a:lnSpc>
              <a:spcBef>
                <a:spcPts val="2000"/>
              </a:spcBef>
            </a:pPr>
            <a:r>
              <a:rPr lang="en-US" sz="2400" dirty="0">
                <a:latin typeface="Avenir Book" panose="02000503020000020003" pitchFamily="2" charset="0"/>
              </a:rPr>
              <a:t>Can create general-purpose, useful embeddings by leveraging tons of existing data</a:t>
            </a:r>
          </a:p>
          <a:p>
            <a:pPr>
              <a:lnSpc>
                <a:spcPct val="100000"/>
              </a:lnSpc>
              <a:spcBef>
                <a:spcPts val="2000"/>
              </a:spcBef>
            </a:pPr>
            <a:r>
              <a:rPr lang="en-US" sz="2400" dirty="0">
                <a:latin typeface="Avenir Book" panose="02000503020000020003" pitchFamily="2" charset="0"/>
              </a:rPr>
              <a:t>Captures semantic similarity</a:t>
            </a:r>
          </a:p>
        </p:txBody>
      </p:sp>
    </p:spTree>
    <p:extLst>
      <p:ext uri="{BB962C8B-B14F-4D97-AF65-F5344CB8AC3E}">
        <p14:creationId xmlns:p14="http://schemas.microsoft.com/office/powerpoint/2010/main" val="35226856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348942-B74B-F34E-AB8F-8EDCA8FA5013}"/>
              </a:ext>
            </a:extLst>
          </p:cNvPr>
          <p:cNvSpPr/>
          <p:nvPr/>
        </p:nvSpPr>
        <p:spPr>
          <a:xfrm>
            <a:off x="96253" y="5245769"/>
            <a:ext cx="11983452" cy="1515366"/>
          </a:xfrm>
          <a:prstGeom prst="rect">
            <a:avLst/>
          </a:prstGeom>
          <a:solidFill>
            <a:schemeClr val="accent4">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148</a:t>
            </a:fld>
            <a:endParaRPr lang="en-US"/>
          </a:p>
        </p:txBody>
      </p:sp>
      <p:sp>
        <p:nvSpPr>
          <p:cNvPr id="11" name="Content Placeholder 2">
            <a:extLst>
              <a:ext uri="{FF2B5EF4-FFF2-40B4-BE49-F238E27FC236}">
                <a16:creationId xmlns:a16="http://schemas.microsoft.com/office/drawing/2014/main" id="{51DC1C95-77D9-524A-BB01-1C2BAA3F63F1}"/>
              </a:ext>
            </a:extLst>
          </p:cNvPr>
          <p:cNvSpPr txBox="1">
            <a:spLocks/>
          </p:cNvSpPr>
          <p:nvPr/>
        </p:nvSpPr>
        <p:spPr>
          <a:xfrm>
            <a:off x="3708093" y="5377636"/>
            <a:ext cx="5959508" cy="57681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chemeClr val="accent5">
                    <a:lumMod val="75000"/>
                  </a:schemeClr>
                </a:solidFill>
              </a:rPr>
              <a:t>word embeddings (</a:t>
            </a:r>
            <a:r>
              <a:rPr lang="en-US" sz="2400" b="1" dirty="0">
                <a:solidFill>
                  <a:srgbClr val="C00000"/>
                </a:solidFill>
              </a:rPr>
              <a:t>type-based</a:t>
            </a:r>
            <a:r>
              <a:rPr lang="en-US" sz="2400" b="1" dirty="0">
                <a:solidFill>
                  <a:schemeClr val="accent5">
                    <a:lumMod val="75000"/>
                  </a:schemeClr>
                </a:solidFill>
              </a:rPr>
              <a:t>)</a:t>
            </a:r>
          </a:p>
        </p:txBody>
      </p:sp>
      <p:sp>
        <p:nvSpPr>
          <p:cNvPr id="12" name="Content Placeholder 2">
            <a:extLst>
              <a:ext uri="{FF2B5EF4-FFF2-40B4-BE49-F238E27FC236}">
                <a16:creationId xmlns:a16="http://schemas.microsoft.com/office/drawing/2014/main" id="{4CB62291-9203-C848-AAAF-202B4794D169}"/>
              </a:ext>
            </a:extLst>
          </p:cNvPr>
          <p:cNvSpPr txBox="1">
            <a:spLocks/>
          </p:cNvSpPr>
          <p:nvPr/>
        </p:nvSpPr>
        <p:spPr>
          <a:xfrm>
            <a:off x="3708093" y="5761296"/>
            <a:ext cx="4775812" cy="950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b="1" dirty="0">
                <a:latin typeface="Avenir Light" panose="020B0402020203020204" pitchFamily="34" charset="77"/>
              </a:rPr>
              <a:t>approaches:</a:t>
            </a:r>
          </a:p>
          <a:p>
            <a:pPr>
              <a:lnSpc>
                <a:spcPct val="100000"/>
              </a:lnSpc>
              <a:spcBef>
                <a:spcPts val="0"/>
              </a:spcBef>
            </a:pPr>
            <a:r>
              <a:rPr lang="en-US" sz="1800" dirty="0">
                <a:latin typeface="Avenir Light" panose="020B0402020203020204" pitchFamily="34" charset="77"/>
              </a:rPr>
              <a:t>count-based/DSMs (e.g., </a:t>
            </a:r>
            <a:r>
              <a:rPr lang="en-US" sz="1800" dirty="0">
                <a:solidFill>
                  <a:srgbClr val="C00000"/>
                </a:solidFill>
                <a:latin typeface="Avenir Light" panose="020B0402020203020204" pitchFamily="34" charset="77"/>
              </a:rPr>
              <a:t>SVD, LSA</a:t>
            </a:r>
            <a:r>
              <a:rPr lang="en-US" sz="1800" dirty="0">
                <a:latin typeface="Avenir Light" panose="020B0402020203020204" pitchFamily="34" charset="77"/>
              </a:rPr>
              <a:t>)</a:t>
            </a:r>
          </a:p>
          <a:p>
            <a:pPr>
              <a:lnSpc>
                <a:spcPct val="100000"/>
              </a:lnSpc>
              <a:spcBef>
                <a:spcPts val="0"/>
              </a:spcBef>
            </a:pPr>
            <a:r>
              <a:rPr lang="en-US" sz="1800" dirty="0">
                <a:latin typeface="Avenir Light" panose="020B0402020203020204" pitchFamily="34" charset="77"/>
              </a:rPr>
              <a:t>Predictive models (e.g., </a:t>
            </a:r>
            <a:r>
              <a:rPr lang="en-US" sz="1800" dirty="0">
                <a:solidFill>
                  <a:srgbClr val="C00000"/>
                </a:solidFill>
                <a:latin typeface="Avenir Light" panose="020B0402020203020204" pitchFamily="34" charset="77"/>
              </a:rPr>
              <a:t>word2vec, </a:t>
            </a:r>
            <a:r>
              <a:rPr lang="en-US" sz="1800" dirty="0" err="1">
                <a:solidFill>
                  <a:srgbClr val="C00000"/>
                </a:solidFill>
                <a:latin typeface="Avenir Light" panose="020B0402020203020204" pitchFamily="34" charset="77"/>
              </a:rPr>
              <a:t>GloVe</a:t>
            </a:r>
            <a:r>
              <a:rPr lang="en-US" sz="1800" dirty="0">
                <a:latin typeface="Avenir Light" panose="020B0402020203020204" pitchFamily="34" charset="77"/>
              </a:rPr>
              <a:t>)</a:t>
            </a:r>
            <a:endParaRPr lang="en-US" sz="1800" dirty="0">
              <a:latin typeface="Avenir Black" panose="02000503020000020003" pitchFamily="2" charset="0"/>
            </a:endParaRPr>
          </a:p>
        </p:txBody>
      </p:sp>
      <p:cxnSp>
        <p:nvCxnSpPr>
          <p:cNvPr id="22" name="Straight Connector 21">
            <a:extLst>
              <a:ext uri="{FF2B5EF4-FFF2-40B4-BE49-F238E27FC236}">
                <a16:creationId xmlns:a16="http://schemas.microsoft.com/office/drawing/2014/main" id="{96BD6ABF-4D03-D34C-8B2C-B1DC8AA22143}"/>
              </a:ext>
            </a:extLst>
          </p:cNvPr>
          <p:cNvCxnSpPr>
            <a:cxnSpLocks/>
          </p:cNvCxnSpPr>
          <p:nvPr/>
        </p:nvCxnSpPr>
        <p:spPr>
          <a:xfrm flipH="1">
            <a:off x="143263" y="5259323"/>
            <a:ext cx="11820137" cy="0"/>
          </a:xfrm>
          <a:prstGeom prst="line">
            <a:avLst/>
          </a:prstGeom>
          <a:ln w="508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947C5FC-90A8-A84C-AEA9-F3F6082EFECF}"/>
              </a:ext>
            </a:extLst>
          </p:cNvPr>
          <p:cNvGrpSpPr/>
          <p:nvPr/>
        </p:nvGrpSpPr>
        <p:grpSpPr>
          <a:xfrm>
            <a:off x="1378330" y="1926817"/>
            <a:ext cx="1364224" cy="311369"/>
            <a:chOff x="2297660" y="4140835"/>
            <a:chExt cx="1364224" cy="311369"/>
          </a:xfrm>
        </p:grpSpPr>
        <p:sp>
          <p:nvSpPr>
            <p:cNvPr id="77" name="Rounded Rectangle 76">
              <a:extLst>
                <a:ext uri="{FF2B5EF4-FFF2-40B4-BE49-F238E27FC236}">
                  <a16:creationId xmlns:a16="http://schemas.microsoft.com/office/drawing/2014/main" id="{1CA501DA-CEEE-9244-BBA0-61F190F451A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ACC852-AEC1-CF4B-911C-99EBC4AF2AE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C12895B-D0B3-4E4F-B921-718890744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90C2E9F-8AD5-D64A-A7EB-A23BDB75165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9D14C76-C00F-914C-9AA9-A348746785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7797509-5CFD-E442-A7CD-56287D65AC7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5821F9AD-2492-6F43-9DB7-31C416C0AABB}"/>
              </a:ext>
            </a:extLst>
          </p:cNvPr>
          <p:cNvGrpSpPr/>
          <p:nvPr/>
        </p:nvGrpSpPr>
        <p:grpSpPr>
          <a:xfrm>
            <a:off x="1382481" y="1373064"/>
            <a:ext cx="1364224" cy="311369"/>
            <a:chOff x="2297660" y="4140835"/>
            <a:chExt cx="1364224" cy="311369"/>
          </a:xfrm>
        </p:grpSpPr>
        <p:sp>
          <p:nvSpPr>
            <p:cNvPr id="84" name="Rounded Rectangle 83">
              <a:extLst>
                <a:ext uri="{FF2B5EF4-FFF2-40B4-BE49-F238E27FC236}">
                  <a16:creationId xmlns:a16="http://schemas.microsoft.com/office/drawing/2014/main" id="{3CD79DE8-613E-0F4C-A043-BA7FA6728CC1}"/>
                </a:ext>
              </a:extLst>
            </p:cNvPr>
            <p:cNvSpPr/>
            <p:nvPr/>
          </p:nvSpPr>
          <p:spPr>
            <a:xfrm>
              <a:off x="2297660" y="4140835"/>
              <a:ext cx="1364224" cy="311369"/>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94CBDE5-0343-8547-82D1-E66CF42D04E9}"/>
                </a:ext>
              </a:extLst>
            </p:cNvPr>
            <p:cNvSpPr/>
            <p:nvPr/>
          </p:nvSpPr>
          <p:spPr>
            <a:xfrm>
              <a:off x="2382210"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309DDD7-14D5-6D4D-BB93-474AC4D2E65B}"/>
                </a:ext>
              </a:extLst>
            </p:cNvPr>
            <p:cNvSpPr/>
            <p:nvPr/>
          </p:nvSpPr>
          <p:spPr>
            <a:xfrm>
              <a:off x="2628469"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28DDA39-0481-AA40-9853-893343538834}"/>
                </a:ext>
              </a:extLst>
            </p:cNvPr>
            <p:cNvSpPr/>
            <p:nvPr/>
          </p:nvSpPr>
          <p:spPr>
            <a:xfrm>
              <a:off x="2874728"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9EBA6BD-733F-384C-9C9D-1491226965B5}"/>
                </a:ext>
              </a:extLst>
            </p:cNvPr>
            <p:cNvSpPr/>
            <p:nvPr/>
          </p:nvSpPr>
          <p:spPr>
            <a:xfrm>
              <a:off x="3126597" y="4194102"/>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C250A08-45E7-2546-9BD7-BD887EFC2F70}"/>
                </a:ext>
              </a:extLst>
            </p:cNvPr>
            <p:cNvSpPr/>
            <p:nvPr/>
          </p:nvSpPr>
          <p:spPr>
            <a:xfrm>
              <a:off x="3384593" y="4196386"/>
              <a:ext cx="203200" cy="203200"/>
            </a:xfrm>
            <a:prstGeom prst="ellipse">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6B4757DF-391A-274B-BB5A-A22378CC890A}"/>
              </a:ext>
            </a:extLst>
          </p:cNvPr>
          <p:cNvGrpSpPr/>
          <p:nvPr/>
        </p:nvGrpSpPr>
        <p:grpSpPr>
          <a:xfrm>
            <a:off x="1378330" y="2522242"/>
            <a:ext cx="1364224" cy="311369"/>
            <a:chOff x="2297660" y="4140835"/>
            <a:chExt cx="1364224" cy="311369"/>
          </a:xfrm>
        </p:grpSpPr>
        <p:sp>
          <p:nvSpPr>
            <p:cNvPr id="91" name="Rounded Rectangle 90">
              <a:extLst>
                <a:ext uri="{FF2B5EF4-FFF2-40B4-BE49-F238E27FC236}">
                  <a16:creationId xmlns:a16="http://schemas.microsoft.com/office/drawing/2014/main" id="{8A3BE741-D186-7440-9691-67D6D6FA3B1F}"/>
                </a:ext>
              </a:extLst>
            </p:cNvPr>
            <p:cNvSpPr/>
            <p:nvPr/>
          </p:nvSpPr>
          <p:spPr>
            <a:xfrm>
              <a:off x="2297660" y="4140835"/>
              <a:ext cx="1364224" cy="311369"/>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48C004D-BBC8-D84D-A7DE-3DACCE2207A1}"/>
                </a:ext>
              </a:extLst>
            </p:cNvPr>
            <p:cNvSpPr/>
            <p:nvPr/>
          </p:nvSpPr>
          <p:spPr>
            <a:xfrm>
              <a:off x="2382210" y="4194102"/>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DEF35C5-61B2-6345-BD96-0F02959C7738}"/>
                </a:ext>
              </a:extLst>
            </p:cNvPr>
            <p:cNvSpPr/>
            <p:nvPr/>
          </p:nvSpPr>
          <p:spPr>
            <a:xfrm>
              <a:off x="2628469" y="4194102"/>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5472EA8-8630-3C4B-8A0E-EED427E07B00}"/>
                </a:ext>
              </a:extLst>
            </p:cNvPr>
            <p:cNvSpPr/>
            <p:nvPr/>
          </p:nvSpPr>
          <p:spPr>
            <a:xfrm>
              <a:off x="2874728" y="4194102"/>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2B8A7DD2-BB2A-3D4D-B8DD-0B1C35CB4506}"/>
                </a:ext>
              </a:extLst>
            </p:cNvPr>
            <p:cNvSpPr/>
            <p:nvPr/>
          </p:nvSpPr>
          <p:spPr>
            <a:xfrm>
              <a:off x="3126597" y="4194102"/>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2CD8017-26D9-614A-AC8E-AA3C7549188D}"/>
                </a:ext>
              </a:extLst>
            </p:cNvPr>
            <p:cNvSpPr/>
            <p:nvPr/>
          </p:nvSpPr>
          <p:spPr>
            <a:xfrm>
              <a:off x="3384593" y="4196386"/>
              <a:ext cx="203200" cy="203200"/>
            </a:xfrm>
            <a:prstGeom prst="ellipse">
              <a:avLst/>
            </a:prstGeom>
            <a:solidFill>
              <a:schemeClr val="bg2">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68AC03ED-BFE4-6A41-B1AC-A22229694146}"/>
              </a:ext>
            </a:extLst>
          </p:cNvPr>
          <p:cNvGrpSpPr/>
          <p:nvPr/>
        </p:nvGrpSpPr>
        <p:grpSpPr>
          <a:xfrm>
            <a:off x="1373491" y="3078974"/>
            <a:ext cx="1364224" cy="311369"/>
            <a:chOff x="2297660" y="4140835"/>
            <a:chExt cx="1364224" cy="311369"/>
          </a:xfrm>
        </p:grpSpPr>
        <p:sp>
          <p:nvSpPr>
            <p:cNvPr id="98" name="Rounded Rectangle 97">
              <a:extLst>
                <a:ext uri="{FF2B5EF4-FFF2-40B4-BE49-F238E27FC236}">
                  <a16:creationId xmlns:a16="http://schemas.microsoft.com/office/drawing/2014/main" id="{C12AF828-0270-E349-BDD2-84777DF366E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6142212-0B2C-5946-8456-4A7726994622}"/>
                </a:ext>
              </a:extLst>
            </p:cNvPr>
            <p:cNvSpPr/>
            <p:nvPr/>
          </p:nvSpPr>
          <p:spPr>
            <a:xfrm>
              <a:off x="2382210" y="4194102"/>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6E5E5F2-EE9C-574E-8D7E-F8F305D72B0C}"/>
                </a:ext>
              </a:extLst>
            </p:cNvPr>
            <p:cNvSpPr/>
            <p:nvPr/>
          </p:nvSpPr>
          <p:spPr>
            <a:xfrm>
              <a:off x="2628469" y="4194102"/>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627EB7E-49E4-5542-8B03-20F1EC461E14}"/>
                </a:ext>
              </a:extLst>
            </p:cNvPr>
            <p:cNvSpPr/>
            <p:nvPr/>
          </p:nvSpPr>
          <p:spPr>
            <a:xfrm>
              <a:off x="2874728" y="4194102"/>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294122F-93FE-B241-892A-606DA494D669}"/>
                </a:ext>
              </a:extLst>
            </p:cNvPr>
            <p:cNvSpPr/>
            <p:nvPr/>
          </p:nvSpPr>
          <p:spPr>
            <a:xfrm>
              <a:off x="3126597" y="4194102"/>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CC5A3A6-D976-F04A-8257-262F96E63174}"/>
                </a:ext>
              </a:extLst>
            </p:cNvPr>
            <p:cNvSpPr/>
            <p:nvPr/>
          </p:nvSpPr>
          <p:spPr>
            <a:xfrm>
              <a:off x="3384593" y="4196386"/>
              <a:ext cx="203200" cy="203200"/>
            </a:xfrm>
            <a:prstGeom prst="ellipse">
              <a:avLst/>
            </a:prstGeom>
            <a:solidFill>
              <a:schemeClr val="accent5">
                <a:lumMod val="60000"/>
                <a:lumOff val="4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Content Placeholder 2">
            <a:extLst>
              <a:ext uri="{FF2B5EF4-FFF2-40B4-BE49-F238E27FC236}">
                <a16:creationId xmlns:a16="http://schemas.microsoft.com/office/drawing/2014/main" id="{162A43DD-9BF7-1B42-908C-6F2C36D031A7}"/>
              </a:ext>
            </a:extLst>
          </p:cNvPr>
          <p:cNvSpPr txBox="1">
            <a:spLocks/>
          </p:cNvSpPr>
          <p:nvPr/>
        </p:nvSpPr>
        <p:spPr>
          <a:xfrm>
            <a:off x="143263" y="1375477"/>
            <a:ext cx="1210696" cy="28203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2500"/>
              </a:spcBef>
              <a:buFont typeface="Arial" panose="020B0604020202020204" pitchFamily="34" charset="0"/>
              <a:buNone/>
            </a:pPr>
            <a:r>
              <a:rPr lang="en-US" sz="1600" b="1" dirty="0" err="1">
                <a:solidFill>
                  <a:srgbClr val="C00000"/>
                </a:solidFill>
                <a:latin typeface="Avenir Light" panose="020B0402020203020204" pitchFamily="34" charset="77"/>
              </a:rPr>
              <a:t>daaang</a:t>
            </a:r>
            <a:endParaRPr lang="en-US" sz="1600" b="1" dirty="0">
              <a:solidFill>
                <a:srgbClr val="C00000"/>
              </a:solidFill>
              <a:latin typeface="Avenir Light" panose="020B0402020203020204" pitchFamily="34" charset="77"/>
            </a:endParaRP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what</a:t>
            </a: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supa</a:t>
            </a:r>
          </a:p>
          <a:p>
            <a:pPr marL="0" indent="0" algn="r">
              <a:lnSpc>
                <a:spcPct val="100000"/>
              </a:lnSpc>
              <a:spcBef>
                <a:spcPts val="2500"/>
              </a:spcBef>
              <a:buFont typeface="Arial" panose="020B0604020202020204" pitchFamily="34" charset="0"/>
              <a:buNone/>
            </a:pPr>
            <a:r>
              <a:rPr lang="en-US" sz="1600" b="1" dirty="0">
                <a:solidFill>
                  <a:srgbClr val="C00000"/>
                </a:solidFill>
                <a:latin typeface="Avenir Light" panose="020B0402020203020204" pitchFamily="34" charset="77"/>
              </a:rPr>
              <a:t>lit</a:t>
            </a:r>
          </a:p>
        </p:txBody>
      </p:sp>
      <p:sp>
        <p:nvSpPr>
          <p:cNvPr id="5" name="Rectangle 4">
            <a:extLst>
              <a:ext uri="{FF2B5EF4-FFF2-40B4-BE49-F238E27FC236}">
                <a16:creationId xmlns:a16="http://schemas.microsoft.com/office/drawing/2014/main" id="{EEB76F25-E389-EE4F-BB52-710B9409868A}"/>
              </a:ext>
            </a:extLst>
          </p:cNvPr>
          <p:cNvSpPr/>
          <p:nvPr/>
        </p:nvSpPr>
        <p:spPr>
          <a:xfrm>
            <a:off x="1896395" y="1621611"/>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4" name="Rectangle 113">
            <a:extLst>
              <a:ext uri="{FF2B5EF4-FFF2-40B4-BE49-F238E27FC236}">
                <a16:creationId xmlns:a16="http://schemas.microsoft.com/office/drawing/2014/main" id="{C0E16D1F-A61C-A148-A5E3-298B36A33BBE}"/>
              </a:ext>
            </a:extLst>
          </p:cNvPr>
          <p:cNvSpPr/>
          <p:nvPr/>
        </p:nvSpPr>
        <p:spPr>
          <a:xfrm>
            <a:off x="1892867" y="2192938"/>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5" name="Rectangle 114">
            <a:extLst>
              <a:ext uri="{FF2B5EF4-FFF2-40B4-BE49-F238E27FC236}">
                <a16:creationId xmlns:a16="http://schemas.microsoft.com/office/drawing/2014/main" id="{63B4BEB1-D06C-1D47-A0D6-7D82203F4442}"/>
              </a:ext>
            </a:extLst>
          </p:cNvPr>
          <p:cNvSpPr/>
          <p:nvPr/>
        </p:nvSpPr>
        <p:spPr>
          <a:xfrm>
            <a:off x="1892867" y="2766994"/>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sp>
        <p:nvSpPr>
          <p:cNvPr id="117" name="Rectangle 116">
            <a:extLst>
              <a:ext uri="{FF2B5EF4-FFF2-40B4-BE49-F238E27FC236}">
                <a16:creationId xmlns:a16="http://schemas.microsoft.com/office/drawing/2014/main" id="{B8EFE66F-4AD3-D64D-84D4-C270C78BEC0A}"/>
              </a:ext>
            </a:extLst>
          </p:cNvPr>
          <p:cNvSpPr/>
          <p:nvPr/>
        </p:nvSpPr>
        <p:spPr>
          <a:xfrm>
            <a:off x="820063" y="3651128"/>
            <a:ext cx="338554" cy="369332"/>
          </a:xfrm>
          <a:prstGeom prst="rect">
            <a:avLst/>
          </a:prstGeom>
        </p:spPr>
        <p:txBody>
          <a:bodyPr wrap="none">
            <a:spAutoFit/>
          </a:bodyPr>
          <a:lstStyle/>
          <a:p>
            <a:r>
              <a:rPr lang="en-US" b="1" dirty="0">
                <a:latin typeface="Avenir Light" panose="020B0402020203020204" pitchFamily="34" charset="77"/>
              </a:rPr>
              <a:t>=</a:t>
            </a:r>
            <a:endParaRPr lang="en-US" dirty="0"/>
          </a:p>
        </p:txBody>
      </p:sp>
      <p:grpSp>
        <p:nvGrpSpPr>
          <p:cNvPr id="118" name="Group 117">
            <a:extLst>
              <a:ext uri="{FF2B5EF4-FFF2-40B4-BE49-F238E27FC236}">
                <a16:creationId xmlns:a16="http://schemas.microsoft.com/office/drawing/2014/main" id="{02479AFC-E826-4049-8F2E-6521E4F4B637}"/>
              </a:ext>
            </a:extLst>
          </p:cNvPr>
          <p:cNvGrpSpPr/>
          <p:nvPr/>
        </p:nvGrpSpPr>
        <p:grpSpPr>
          <a:xfrm>
            <a:off x="1320999" y="3724821"/>
            <a:ext cx="1364224" cy="311369"/>
            <a:chOff x="2297660" y="4140835"/>
            <a:chExt cx="1364224" cy="311369"/>
          </a:xfrm>
        </p:grpSpPr>
        <p:sp>
          <p:nvSpPr>
            <p:cNvPr id="119" name="Rounded Rectangle 118">
              <a:extLst>
                <a:ext uri="{FF2B5EF4-FFF2-40B4-BE49-F238E27FC236}">
                  <a16:creationId xmlns:a16="http://schemas.microsoft.com/office/drawing/2014/main" id="{E218D2A8-9740-6046-8722-1E755164DA1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84C5510-E62D-3549-9FBE-7E38E20FA98B}"/>
                </a:ext>
              </a:extLst>
            </p:cNvPr>
            <p:cNvSpPr/>
            <p:nvPr/>
          </p:nvSpPr>
          <p:spPr>
            <a:xfrm>
              <a:off x="2382210"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8A726AA-B655-AF45-B8CC-49A39F87D397}"/>
                </a:ext>
              </a:extLst>
            </p:cNvPr>
            <p:cNvSpPr/>
            <p:nvPr/>
          </p:nvSpPr>
          <p:spPr>
            <a:xfrm>
              <a:off x="2628469"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E3A16CF-AE81-FE43-9C4E-0AE31CE3C731}"/>
                </a:ext>
              </a:extLst>
            </p:cNvPr>
            <p:cNvSpPr/>
            <p:nvPr/>
          </p:nvSpPr>
          <p:spPr>
            <a:xfrm>
              <a:off x="2874728"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16550825-69EB-A04A-A03F-F691CE4399A2}"/>
                </a:ext>
              </a:extLst>
            </p:cNvPr>
            <p:cNvSpPr/>
            <p:nvPr/>
          </p:nvSpPr>
          <p:spPr>
            <a:xfrm>
              <a:off x="3126597" y="4194102"/>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3B965C1-C0FB-C14F-BF7C-9B4FF7F5A269}"/>
                </a:ext>
              </a:extLst>
            </p:cNvPr>
            <p:cNvSpPr/>
            <p:nvPr/>
          </p:nvSpPr>
          <p:spPr>
            <a:xfrm>
              <a:off x="3384593" y="4196386"/>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5" name="Straight Connector 124">
            <a:extLst>
              <a:ext uri="{FF2B5EF4-FFF2-40B4-BE49-F238E27FC236}">
                <a16:creationId xmlns:a16="http://schemas.microsoft.com/office/drawing/2014/main" id="{65046022-FF67-9742-8A8A-28AB66C4837A}"/>
              </a:ext>
            </a:extLst>
          </p:cNvPr>
          <p:cNvCxnSpPr>
            <a:cxnSpLocks/>
          </p:cNvCxnSpPr>
          <p:nvPr/>
        </p:nvCxnSpPr>
        <p:spPr>
          <a:xfrm flipH="1">
            <a:off x="1158617" y="3598257"/>
            <a:ext cx="1670795" cy="0"/>
          </a:xfrm>
          <a:prstGeom prst="line">
            <a:avLst/>
          </a:prstGeom>
          <a:ln w="28575">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0A01A9F-55B5-774C-B080-61AC916BE57F}"/>
              </a:ext>
            </a:extLst>
          </p:cNvPr>
          <p:cNvSpPr/>
          <p:nvPr/>
        </p:nvSpPr>
        <p:spPr>
          <a:xfrm>
            <a:off x="715651" y="4095176"/>
            <a:ext cx="2511777" cy="369332"/>
          </a:xfrm>
          <a:prstGeom prst="rect">
            <a:avLst/>
          </a:prstGeom>
        </p:spPr>
        <p:txBody>
          <a:bodyPr wrap="square">
            <a:spAutoFit/>
          </a:bodyPr>
          <a:lstStyle/>
          <a:p>
            <a:pPr algn="ctr"/>
            <a:r>
              <a:rPr lang="en-US" b="1" dirty="0">
                <a:latin typeface="Avenir Light" panose="020B0402020203020204" pitchFamily="34" charset="77"/>
              </a:rPr>
              <a:t>average embedding</a:t>
            </a:r>
            <a:endParaRPr lang="en-US" dirty="0"/>
          </a:p>
        </p:txBody>
      </p:sp>
      <p:sp>
        <p:nvSpPr>
          <p:cNvPr id="137" name="Content Placeholder 2">
            <a:extLst>
              <a:ext uri="{FF2B5EF4-FFF2-40B4-BE49-F238E27FC236}">
                <a16:creationId xmlns:a16="http://schemas.microsoft.com/office/drawing/2014/main" id="{B3F8DDD3-6C24-B64F-BE36-864017728767}"/>
              </a:ext>
            </a:extLst>
          </p:cNvPr>
          <p:cNvSpPr txBox="1">
            <a:spLocks/>
          </p:cNvSpPr>
          <p:nvPr/>
        </p:nvSpPr>
        <p:spPr>
          <a:xfrm>
            <a:off x="3550836" y="139411"/>
            <a:ext cx="8199886" cy="411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Font typeface="Arial" panose="020B0604020202020204" pitchFamily="34" charset="0"/>
              <a:buNone/>
            </a:pPr>
            <a:r>
              <a:rPr lang="en-US" b="1" dirty="0">
                <a:solidFill>
                  <a:srgbClr val="C00000"/>
                </a:solidFill>
                <a:latin typeface="Avenir Book" panose="02000503020000020003" pitchFamily="2" charset="0"/>
              </a:rPr>
              <a:t>Issues</a:t>
            </a:r>
            <a:r>
              <a:rPr lang="en-US" sz="2400" b="1" dirty="0">
                <a:solidFill>
                  <a:srgbClr val="C00000"/>
                </a:solidFill>
                <a:latin typeface="Avenir Book" panose="02000503020000020003" pitchFamily="2" charset="0"/>
              </a:rPr>
              <a:t>:</a:t>
            </a:r>
          </a:p>
          <a:p>
            <a:pPr>
              <a:lnSpc>
                <a:spcPct val="100000"/>
              </a:lnSpc>
              <a:spcBef>
                <a:spcPts val="2000"/>
              </a:spcBef>
            </a:pPr>
            <a:r>
              <a:rPr lang="en-US" sz="2400" dirty="0">
                <a:latin typeface="Avenir Book" panose="02000503020000020003" pitchFamily="2" charset="0"/>
              </a:rPr>
              <a:t>Not tailored to this dataset</a:t>
            </a:r>
          </a:p>
          <a:p>
            <a:pPr>
              <a:lnSpc>
                <a:spcPct val="100000"/>
              </a:lnSpc>
              <a:spcBef>
                <a:spcPts val="2000"/>
              </a:spcBef>
            </a:pPr>
            <a:r>
              <a:rPr lang="en-US" sz="2400" dirty="0">
                <a:latin typeface="Avenir Book" panose="02000503020000020003" pitchFamily="2" charset="0"/>
              </a:rPr>
              <a:t>Out-of-vocabulary (OOV) words</a:t>
            </a:r>
          </a:p>
          <a:p>
            <a:pPr>
              <a:lnSpc>
                <a:spcPct val="100000"/>
              </a:lnSpc>
              <a:spcBef>
                <a:spcPts val="2000"/>
              </a:spcBef>
            </a:pPr>
            <a:r>
              <a:rPr lang="en-US" sz="2400" dirty="0">
                <a:latin typeface="Avenir Book" panose="02000503020000020003" pitchFamily="2" charset="0"/>
              </a:rPr>
              <a:t>Limited context</a:t>
            </a:r>
          </a:p>
          <a:p>
            <a:pPr>
              <a:lnSpc>
                <a:spcPct val="100000"/>
              </a:lnSpc>
              <a:spcBef>
                <a:spcPts val="2000"/>
              </a:spcBef>
            </a:pPr>
            <a:r>
              <a:rPr lang="en-US" sz="2400" dirty="0">
                <a:latin typeface="Avenir Book" panose="02000503020000020003" pitchFamily="2" charset="0"/>
              </a:rPr>
              <a:t>Each prediction is independent from previous</a:t>
            </a:r>
          </a:p>
          <a:p>
            <a:pPr>
              <a:lnSpc>
                <a:spcPct val="100000"/>
              </a:lnSpc>
              <a:spcBef>
                <a:spcPts val="2000"/>
              </a:spcBef>
            </a:pPr>
            <a:r>
              <a:rPr lang="en-US" sz="2400" dirty="0">
                <a:latin typeface="Avenir Light" panose="020B0402020203020204" pitchFamily="34" charset="77"/>
                <a:sym typeface="Wingdings" pitchFamily="2" charset="2"/>
              </a:rPr>
              <a:t>A </a:t>
            </a:r>
            <a:r>
              <a:rPr lang="en-US" sz="2400" b="1" dirty="0">
                <a:latin typeface="Avenir Light" panose="020B0402020203020204" pitchFamily="34" charset="77"/>
                <a:sym typeface="Wingdings" pitchFamily="2" charset="2"/>
              </a:rPr>
              <a:t>FFNN </a:t>
            </a:r>
            <a:r>
              <a:rPr lang="en-US" sz="2400" dirty="0">
                <a:latin typeface="Avenir Light" panose="020B0402020203020204" pitchFamily="34" charset="77"/>
                <a:sym typeface="Wingdings" pitchFamily="2" charset="2"/>
              </a:rPr>
              <a:t>is a clumsy, inefficient way to handle context; fixed context that is constantly being overwritten (no persistent hidden state).</a:t>
            </a:r>
          </a:p>
          <a:p>
            <a:pPr>
              <a:lnSpc>
                <a:spcPct val="100000"/>
              </a:lnSpc>
              <a:spcBef>
                <a:spcPts val="2000"/>
              </a:spcBef>
            </a:pPr>
            <a:r>
              <a:rPr lang="en-US" sz="2400" dirty="0">
                <a:latin typeface="Avenir Light" panose="020B0402020203020204" pitchFamily="34" charset="77"/>
                <a:sym typeface="Wingdings" pitchFamily="2" charset="2"/>
              </a:rPr>
              <a:t>Requires inputting entire context just to predict 1 word</a:t>
            </a:r>
          </a:p>
          <a:p>
            <a:pPr>
              <a:lnSpc>
                <a:spcPct val="100000"/>
              </a:lnSpc>
              <a:spcBef>
                <a:spcPts val="2000"/>
              </a:spcBef>
            </a:pPr>
            <a:endParaRPr lang="en-US" sz="2400" dirty="0">
              <a:latin typeface="Avenir Book" panose="02000503020000020003" pitchFamily="2" charset="0"/>
            </a:endParaRPr>
          </a:p>
        </p:txBody>
      </p:sp>
    </p:spTree>
    <p:extLst>
      <p:ext uri="{BB962C8B-B14F-4D97-AF65-F5344CB8AC3E}">
        <p14:creationId xmlns:p14="http://schemas.microsoft.com/office/powerpoint/2010/main" val="12856784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149</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word2vec Results</a:t>
            </a:r>
          </a:p>
        </p:txBody>
      </p:sp>
      <p:sp>
        <p:nvSpPr>
          <p:cNvPr id="7" name="Rectangle 6">
            <a:extLst>
              <a:ext uri="{FF2B5EF4-FFF2-40B4-BE49-F238E27FC236}">
                <a16:creationId xmlns:a16="http://schemas.microsoft.com/office/drawing/2014/main" id="{4A79A37E-FD95-E84D-82B2-73EA5DF52BE0}"/>
              </a:ext>
            </a:extLst>
          </p:cNvPr>
          <p:cNvSpPr/>
          <p:nvPr/>
        </p:nvSpPr>
        <p:spPr>
          <a:xfrm>
            <a:off x="635000" y="778620"/>
            <a:ext cx="3090839" cy="984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F7E8BF26-16C9-724B-AD43-ED3C4E62AE2E}"/>
              </a:ext>
            </a:extLst>
          </p:cNvPr>
          <p:cNvSpPr txBox="1">
            <a:spLocks/>
          </p:cNvSpPr>
          <p:nvPr/>
        </p:nvSpPr>
        <p:spPr>
          <a:xfrm>
            <a:off x="1927438" y="1336609"/>
            <a:ext cx="8941418" cy="5134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000"/>
              </a:spcBef>
            </a:pPr>
            <a:r>
              <a:rPr lang="en-US" sz="2400" b="1" dirty="0" err="1">
                <a:solidFill>
                  <a:schemeClr val="accent5">
                    <a:lumMod val="75000"/>
                  </a:schemeClr>
                </a:solidFill>
                <a:latin typeface="Avenir Light" panose="020B0402020203020204" pitchFamily="34" charset="77"/>
                <a:sym typeface="Wingdings" pitchFamily="2" charset="2"/>
              </a:rPr>
              <a:t>SkipGram</a:t>
            </a:r>
            <a:r>
              <a:rPr lang="en-US" sz="2400" b="1" dirty="0">
                <a:solidFill>
                  <a:schemeClr val="accent5">
                    <a:lumMod val="75000"/>
                  </a:schemeClr>
                </a:solidFill>
                <a:latin typeface="Avenir Light" panose="020B0402020203020204" pitchFamily="34" charset="77"/>
                <a:sym typeface="Wingdings" pitchFamily="2" charset="2"/>
              </a:rPr>
              <a:t> w/ Negative Sampling </a:t>
            </a:r>
            <a:r>
              <a:rPr lang="en-US" sz="2400" dirty="0">
                <a:latin typeface="Avenir Light" panose="020B0402020203020204" pitchFamily="34" charset="77"/>
                <a:sym typeface="Wingdings" pitchFamily="2" charset="2"/>
              </a:rPr>
              <a:t>tends to outperform </a:t>
            </a:r>
            <a:r>
              <a:rPr lang="en-US" sz="2400" b="1" dirty="0">
                <a:solidFill>
                  <a:srgbClr val="C00000"/>
                </a:solidFill>
                <a:latin typeface="Avenir Light" panose="020B0402020203020204" pitchFamily="34" charset="77"/>
                <a:sym typeface="Wingdings" pitchFamily="2" charset="2"/>
              </a:rPr>
              <a:t>CBOW</a:t>
            </a:r>
            <a:endParaRPr lang="en-US" sz="2400" dirty="0">
              <a:latin typeface="Avenir Light" panose="020B0402020203020204" pitchFamily="34" charset="77"/>
              <a:sym typeface="Wingdings" pitchFamily="2" charset="2"/>
            </a:endParaRPr>
          </a:p>
          <a:p>
            <a:pPr>
              <a:lnSpc>
                <a:spcPct val="150000"/>
              </a:lnSpc>
              <a:spcBef>
                <a:spcPts val="2000"/>
              </a:spcBef>
            </a:pPr>
            <a:r>
              <a:rPr lang="en-US" sz="2400" b="1" dirty="0" err="1">
                <a:solidFill>
                  <a:schemeClr val="accent5">
                    <a:lumMod val="75000"/>
                  </a:schemeClr>
                </a:solidFill>
                <a:latin typeface="Avenir Light" panose="020B0402020203020204" pitchFamily="34" charset="77"/>
                <a:sym typeface="Wingdings" pitchFamily="2" charset="2"/>
              </a:rPr>
              <a:t>SkipGram</a:t>
            </a:r>
            <a:r>
              <a:rPr lang="en-US" sz="2400" b="1" dirty="0">
                <a:solidFill>
                  <a:schemeClr val="accent5">
                    <a:lumMod val="75000"/>
                  </a:schemeClr>
                </a:solidFill>
                <a:latin typeface="Avenir Light" panose="020B0402020203020204" pitchFamily="34" charset="77"/>
                <a:sym typeface="Wingdings" pitchFamily="2" charset="2"/>
              </a:rPr>
              <a:t> w/ Negative Sampling </a:t>
            </a:r>
            <a:r>
              <a:rPr lang="en-US" sz="2400" dirty="0">
                <a:latin typeface="Avenir Light" panose="020B0402020203020204" pitchFamily="34" charset="77"/>
                <a:sym typeface="Wingdings" pitchFamily="2" charset="2"/>
              </a:rPr>
              <a:t>is slower than </a:t>
            </a:r>
            <a:r>
              <a:rPr lang="en-US" sz="2400" b="1" dirty="0">
                <a:solidFill>
                  <a:srgbClr val="C00000"/>
                </a:solidFill>
                <a:latin typeface="Avenir Light" panose="020B0402020203020204" pitchFamily="34" charset="77"/>
                <a:sym typeface="Wingdings" pitchFamily="2" charset="2"/>
              </a:rPr>
              <a:t>CBOW</a:t>
            </a:r>
            <a:endParaRPr lang="en-US" sz="2400" dirty="0">
              <a:latin typeface="Avenir Light" panose="020B0402020203020204" pitchFamily="34" charset="77"/>
              <a:sym typeface="Wingdings" pitchFamily="2" charset="2"/>
            </a:endParaRPr>
          </a:p>
          <a:p>
            <a:pPr>
              <a:lnSpc>
                <a:spcPct val="150000"/>
              </a:lnSpc>
              <a:spcBef>
                <a:spcPts val="2000"/>
              </a:spcBef>
            </a:pPr>
            <a:r>
              <a:rPr lang="en-US" sz="2400" dirty="0">
                <a:latin typeface="Avenir Light" panose="020B0402020203020204" pitchFamily="34" charset="77"/>
                <a:sym typeface="Wingdings" pitchFamily="2" charset="2"/>
              </a:rPr>
              <a:t>Both </a:t>
            </a:r>
            <a:r>
              <a:rPr lang="en-US" sz="2400" b="1" dirty="0" err="1">
                <a:solidFill>
                  <a:schemeClr val="accent5">
                    <a:lumMod val="75000"/>
                  </a:schemeClr>
                </a:solidFill>
                <a:latin typeface="Avenir Light" panose="020B0402020203020204" pitchFamily="34" charset="77"/>
                <a:sym typeface="Wingdings" pitchFamily="2" charset="2"/>
              </a:rPr>
              <a:t>SkipGram</a:t>
            </a:r>
            <a:r>
              <a:rPr lang="en-US" sz="2400" dirty="0">
                <a:latin typeface="Avenir Light" panose="020B0402020203020204" pitchFamily="34" charset="77"/>
                <a:sym typeface="Wingdings" pitchFamily="2" charset="2"/>
              </a:rPr>
              <a:t> and </a:t>
            </a:r>
            <a:r>
              <a:rPr lang="en-US" sz="2400" b="1" dirty="0">
                <a:solidFill>
                  <a:srgbClr val="C00000"/>
                </a:solidFill>
                <a:latin typeface="Avenir Light" panose="020B0402020203020204" pitchFamily="34" charset="77"/>
                <a:sym typeface="Wingdings" pitchFamily="2" charset="2"/>
              </a:rPr>
              <a:t>CBOW</a:t>
            </a:r>
            <a:r>
              <a:rPr lang="en-US" sz="2400" dirty="0">
                <a:latin typeface="Avenir Light" panose="020B0402020203020204" pitchFamily="34" charset="77"/>
                <a:sym typeface="Wingdings" pitchFamily="2" charset="2"/>
              </a:rPr>
              <a:t> are predictive, neural models that take a type-based approach (not token-based).</a:t>
            </a:r>
          </a:p>
          <a:p>
            <a:pPr>
              <a:lnSpc>
                <a:spcPct val="150000"/>
              </a:lnSpc>
              <a:spcBef>
                <a:spcPts val="2000"/>
              </a:spcBef>
            </a:pPr>
            <a:r>
              <a:rPr lang="en-US" sz="2400" dirty="0">
                <a:latin typeface="Avenir Light" panose="020B0402020203020204" pitchFamily="34" charset="77"/>
                <a:sym typeface="Wingdings" pitchFamily="2" charset="2"/>
              </a:rPr>
              <a:t>Both </a:t>
            </a:r>
            <a:r>
              <a:rPr lang="en-US" sz="2400" b="1" dirty="0" err="1">
                <a:solidFill>
                  <a:schemeClr val="accent5">
                    <a:lumMod val="75000"/>
                  </a:schemeClr>
                </a:solidFill>
                <a:latin typeface="Avenir Light" panose="020B0402020203020204" pitchFamily="34" charset="77"/>
                <a:sym typeface="Wingdings" pitchFamily="2" charset="2"/>
              </a:rPr>
              <a:t>SkipGram</a:t>
            </a:r>
            <a:r>
              <a:rPr lang="en-US" sz="2400" dirty="0">
                <a:latin typeface="Avenir Light" panose="020B0402020203020204" pitchFamily="34" charset="77"/>
                <a:sym typeface="Wingdings" pitchFamily="2" charset="2"/>
              </a:rPr>
              <a:t> and </a:t>
            </a:r>
            <a:r>
              <a:rPr lang="en-US" sz="2400" b="1" dirty="0">
                <a:solidFill>
                  <a:srgbClr val="C00000"/>
                </a:solidFill>
                <a:latin typeface="Avenir Light" panose="020B0402020203020204" pitchFamily="34" charset="77"/>
                <a:sym typeface="Wingdings" pitchFamily="2" charset="2"/>
              </a:rPr>
              <a:t>CBOW</a:t>
            </a:r>
            <a:r>
              <a:rPr lang="en-US" sz="2400" dirty="0">
                <a:latin typeface="Avenir Light" panose="020B0402020203020204" pitchFamily="34" charset="77"/>
                <a:sym typeface="Wingdings" pitchFamily="2" charset="2"/>
              </a:rPr>
              <a:t> can create rich word embeddings that </a:t>
            </a:r>
            <a:r>
              <a:rPr lang="en-US" sz="2400" dirty="0">
                <a:highlight>
                  <a:srgbClr val="FFFF00"/>
                </a:highlight>
                <a:latin typeface="Avenir Light" panose="020B0402020203020204" pitchFamily="34" charset="77"/>
                <a:sym typeface="Wingdings" pitchFamily="2" charset="2"/>
              </a:rPr>
              <a:t>capture both semantic and syntactic information.</a:t>
            </a:r>
            <a:endParaRPr lang="en-US" sz="2000" dirty="0">
              <a:highlight>
                <a:srgbClr val="FFFF00"/>
              </a:highlight>
              <a:latin typeface="Avenir Light" panose="020B0402020203020204" pitchFamily="34" charset="77"/>
              <a:sym typeface="Wingdings" pitchFamily="2" charset="2"/>
            </a:endParaRPr>
          </a:p>
        </p:txBody>
      </p:sp>
    </p:spTree>
    <p:extLst>
      <p:ext uri="{BB962C8B-B14F-4D97-AF65-F5344CB8AC3E}">
        <p14:creationId xmlns:p14="http://schemas.microsoft.com/office/powerpoint/2010/main" val="181724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7245095" cy="612738"/>
          </a:xfrm>
        </p:spPr>
        <p:txBody>
          <a:bodyPr/>
          <a:lstStyle/>
          <a:p>
            <a:r>
              <a:rPr lang="en-US" dirty="0"/>
              <a:t>NLP </a:t>
            </a:r>
            <a:r>
              <a:rPr lang="en-US" strike="sngStrike" dirty="0"/>
              <a:t>Successes</a:t>
            </a:r>
            <a:r>
              <a:rPr lang="en-US" dirty="0"/>
              <a:t> has room for improvement</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15</a:t>
            </a:fld>
            <a:endParaRPr lang="en-US"/>
          </a:p>
        </p:txBody>
      </p:sp>
      <p:sp>
        <p:nvSpPr>
          <p:cNvPr id="22" name="Rectangle 21">
            <a:extLst>
              <a:ext uri="{FF2B5EF4-FFF2-40B4-BE49-F238E27FC236}">
                <a16:creationId xmlns:a16="http://schemas.microsoft.com/office/drawing/2014/main" id="{A269210B-B601-3E44-9BC0-555BE8BC322B}"/>
              </a:ext>
            </a:extLst>
          </p:cNvPr>
          <p:cNvSpPr/>
          <p:nvPr/>
        </p:nvSpPr>
        <p:spPr>
          <a:xfrm>
            <a:off x="903804" y="3167390"/>
            <a:ext cx="1651799" cy="523220"/>
          </a:xfrm>
          <a:prstGeom prst="rect">
            <a:avLst/>
          </a:prstGeom>
        </p:spPr>
        <p:txBody>
          <a:bodyPr wrap="none">
            <a:spAutoFit/>
          </a:bodyPr>
          <a:lstStyle/>
          <a:p>
            <a:r>
              <a:rPr lang="en-US" sz="2800" b="1" dirty="0">
                <a:solidFill>
                  <a:srgbClr val="C00000"/>
                </a:solidFill>
                <a:latin typeface="Avenir Light" panose="020B0402020203020204" pitchFamily="34" charset="77"/>
              </a:rPr>
              <a:t>Chatbots</a:t>
            </a:r>
            <a:endParaRPr lang="en-US" sz="2800" b="1" dirty="0">
              <a:solidFill>
                <a:srgbClr val="C00000"/>
              </a:solidFill>
            </a:endParaRPr>
          </a:p>
        </p:txBody>
      </p:sp>
      <p:pic>
        <p:nvPicPr>
          <p:cNvPr id="4" name="Picture 3">
            <a:extLst>
              <a:ext uri="{FF2B5EF4-FFF2-40B4-BE49-F238E27FC236}">
                <a16:creationId xmlns:a16="http://schemas.microsoft.com/office/drawing/2014/main" id="{7E7F9265-8A67-AD4B-8424-5B26058C5CF7}"/>
              </a:ext>
            </a:extLst>
          </p:cNvPr>
          <p:cNvPicPr>
            <a:picLocks noChangeAspect="1"/>
          </p:cNvPicPr>
          <p:nvPr/>
        </p:nvPicPr>
        <p:blipFill>
          <a:blip r:embed="rId2"/>
          <a:stretch>
            <a:fillRect/>
          </a:stretch>
        </p:blipFill>
        <p:spPr>
          <a:xfrm>
            <a:off x="7803676" y="1536128"/>
            <a:ext cx="4368800" cy="4978400"/>
          </a:xfrm>
          <a:prstGeom prst="rect">
            <a:avLst/>
          </a:prstGeom>
        </p:spPr>
      </p:pic>
      <p:pic>
        <p:nvPicPr>
          <p:cNvPr id="5" name="Picture 4">
            <a:extLst>
              <a:ext uri="{FF2B5EF4-FFF2-40B4-BE49-F238E27FC236}">
                <a16:creationId xmlns:a16="http://schemas.microsoft.com/office/drawing/2014/main" id="{4FB635E8-0F45-F14F-8C39-20E5AC4AEA1C}"/>
              </a:ext>
            </a:extLst>
          </p:cNvPr>
          <p:cNvPicPr>
            <a:picLocks noChangeAspect="1"/>
          </p:cNvPicPr>
          <p:nvPr/>
        </p:nvPicPr>
        <p:blipFill>
          <a:blip r:embed="rId3"/>
          <a:stretch>
            <a:fillRect/>
          </a:stretch>
        </p:blipFill>
        <p:spPr>
          <a:xfrm>
            <a:off x="3322679" y="1196001"/>
            <a:ext cx="4480997" cy="3942777"/>
          </a:xfrm>
          <a:prstGeom prst="rect">
            <a:avLst/>
          </a:prstGeom>
        </p:spPr>
      </p:pic>
      <p:sp>
        <p:nvSpPr>
          <p:cNvPr id="14" name="Rectangle 13">
            <a:extLst>
              <a:ext uri="{FF2B5EF4-FFF2-40B4-BE49-F238E27FC236}">
                <a16:creationId xmlns:a16="http://schemas.microsoft.com/office/drawing/2014/main" id="{88CA6F8F-88C6-6A44-A9F0-B534492D23E9}"/>
              </a:ext>
            </a:extLst>
          </p:cNvPr>
          <p:cNvSpPr/>
          <p:nvPr/>
        </p:nvSpPr>
        <p:spPr>
          <a:xfrm>
            <a:off x="3434876" y="1274518"/>
            <a:ext cx="385042" cy="400110"/>
          </a:xfrm>
          <a:prstGeom prst="rect">
            <a:avLst/>
          </a:prstGeom>
        </p:spPr>
        <p:txBody>
          <a:bodyPr wrap="none">
            <a:spAutoFit/>
          </a:bodyPr>
          <a:lstStyle/>
          <a:p>
            <a:r>
              <a:rPr lang="en-US" sz="2000" b="1" dirty="0">
                <a:latin typeface="Avenir Light" panose="020B0402020203020204" pitchFamily="34" charset="77"/>
              </a:rPr>
              <a:t>1.</a:t>
            </a:r>
            <a:endParaRPr lang="en-US" sz="2000" b="1" dirty="0"/>
          </a:p>
        </p:txBody>
      </p:sp>
      <p:sp>
        <p:nvSpPr>
          <p:cNvPr id="16" name="Rectangle 15">
            <a:extLst>
              <a:ext uri="{FF2B5EF4-FFF2-40B4-BE49-F238E27FC236}">
                <a16:creationId xmlns:a16="http://schemas.microsoft.com/office/drawing/2014/main" id="{1F976B26-E08F-F645-A24F-62D21108055F}"/>
              </a:ext>
            </a:extLst>
          </p:cNvPr>
          <p:cNvSpPr/>
          <p:nvPr/>
        </p:nvSpPr>
        <p:spPr>
          <a:xfrm>
            <a:off x="3434876" y="3825273"/>
            <a:ext cx="385042" cy="400110"/>
          </a:xfrm>
          <a:prstGeom prst="rect">
            <a:avLst/>
          </a:prstGeom>
        </p:spPr>
        <p:txBody>
          <a:bodyPr wrap="none">
            <a:spAutoFit/>
          </a:bodyPr>
          <a:lstStyle/>
          <a:p>
            <a:r>
              <a:rPr lang="en-US" sz="2000" b="1" dirty="0">
                <a:latin typeface="Avenir Light" panose="020B0402020203020204" pitchFamily="34" charset="77"/>
              </a:rPr>
              <a:t>2.</a:t>
            </a:r>
            <a:endParaRPr lang="en-US" sz="2000" b="1" dirty="0"/>
          </a:p>
        </p:txBody>
      </p:sp>
      <p:sp>
        <p:nvSpPr>
          <p:cNvPr id="17" name="Rectangle 16">
            <a:extLst>
              <a:ext uri="{FF2B5EF4-FFF2-40B4-BE49-F238E27FC236}">
                <a16:creationId xmlns:a16="http://schemas.microsoft.com/office/drawing/2014/main" id="{F1F75A97-A759-A74E-A199-6ABAD15993FB}"/>
              </a:ext>
            </a:extLst>
          </p:cNvPr>
          <p:cNvSpPr/>
          <p:nvPr/>
        </p:nvSpPr>
        <p:spPr>
          <a:xfrm>
            <a:off x="7958740" y="1536128"/>
            <a:ext cx="385042" cy="400110"/>
          </a:xfrm>
          <a:prstGeom prst="rect">
            <a:avLst/>
          </a:prstGeom>
        </p:spPr>
        <p:txBody>
          <a:bodyPr wrap="none">
            <a:spAutoFit/>
          </a:bodyPr>
          <a:lstStyle/>
          <a:p>
            <a:r>
              <a:rPr lang="en-US" sz="2000" b="1" dirty="0">
                <a:latin typeface="Avenir Light" panose="020B0402020203020204" pitchFamily="34" charset="77"/>
              </a:rPr>
              <a:t>3.</a:t>
            </a:r>
            <a:endParaRPr lang="en-US" sz="2000" b="1" dirty="0"/>
          </a:p>
        </p:txBody>
      </p:sp>
      <p:sp>
        <p:nvSpPr>
          <p:cNvPr id="18" name="Rectangle 17">
            <a:extLst>
              <a:ext uri="{FF2B5EF4-FFF2-40B4-BE49-F238E27FC236}">
                <a16:creationId xmlns:a16="http://schemas.microsoft.com/office/drawing/2014/main" id="{771742DE-FA7B-4741-8D16-E3387DF8F522}"/>
              </a:ext>
            </a:extLst>
          </p:cNvPr>
          <p:cNvSpPr/>
          <p:nvPr/>
        </p:nvSpPr>
        <p:spPr>
          <a:xfrm>
            <a:off x="7958740" y="4401766"/>
            <a:ext cx="385042" cy="400110"/>
          </a:xfrm>
          <a:prstGeom prst="rect">
            <a:avLst/>
          </a:prstGeom>
        </p:spPr>
        <p:txBody>
          <a:bodyPr wrap="none">
            <a:spAutoFit/>
          </a:bodyPr>
          <a:lstStyle/>
          <a:p>
            <a:r>
              <a:rPr lang="en-US" sz="2000" b="1" dirty="0">
                <a:latin typeface="Avenir Light" panose="020B0402020203020204" pitchFamily="34" charset="77"/>
              </a:rPr>
              <a:t>4.</a:t>
            </a:r>
            <a:endParaRPr lang="en-US" sz="2000" b="1" dirty="0"/>
          </a:p>
        </p:txBody>
      </p:sp>
    </p:spTree>
    <p:extLst>
      <p:ext uri="{BB962C8B-B14F-4D97-AF65-F5344CB8AC3E}">
        <p14:creationId xmlns:p14="http://schemas.microsoft.com/office/powerpoint/2010/main" val="25415903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639956" y="277465"/>
            <a:ext cx="8941419" cy="1162592"/>
          </a:xfrm>
        </p:spPr>
        <p:txBody>
          <a:bodyPr/>
          <a:lstStyle/>
          <a:p>
            <a:r>
              <a:rPr lang="en-US" dirty="0"/>
              <a:t>RNNs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150</a:t>
            </a:fld>
            <a:endParaRPr lang="en-US" dirty="0"/>
          </a:p>
        </p:txBody>
      </p:sp>
      <p:sp>
        <p:nvSpPr>
          <p:cNvPr id="11" name="Rectangle 10">
            <a:extLst>
              <a:ext uri="{FF2B5EF4-FFF2-40B4-BE49-F238E27FC236}">
                <a16:creationId xmlns:a16="http://schemas.microsoft.com/office/drawing/2014/main" id="{D6297BE2-1391-D542-A7BD-E3FF0266E231}"/>
              </a:ext>
            </a:extLst>
          </p:cNvPr>
          <p:cNvSpPr/>
          <p:nvPr/>
        </p:nvSpPr>
        <p:spPr>
          <a:xfrm>
            <a:off x="716886" y="778620"/>
            <a:ext cx="975436" cy="8118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1A894E6-4C30-BF41-BC20-BE84965198C0}"/>
              </a:ext>
            </a:extLst>
          </p:cNvPr>
          <p:cNvSpPr txBox="1">
            <a:spLocks/>
          </p:cNvSpPr>
          <p:nvPr/>
        </p:nvSpPr>
        <p:spPr>
          <a:xfrm>
            <a:off x="920088" y="1774209"/>
            <a:ext cx="10748748" cy="29970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b="1" dirty="0">
                <a:latin typeface="Avenir Light" panose="020B0402020203020204" pitchFamily="34" charset="77"/>
              </a:rPr>
              <a:t>We especially need a system that:</a:t>
            </a:r>
          </a:p>
          <a:p>
            <a:pPr>
              <a:lnSpc>
                <a:spcPct val="150000"/>
              </a:lnSpc>
            </a:pPr>
            <a:r>
              <a:rPr lang="en-US" dirty="0">
                <a:latin typeface="Avenir Light" panose="020B0402020203020204" pitchFamily="34" charset="77"/>
              </a:rPr>
              <a:t>Has an “</a:t>
            </a:r>
            <a:r>
              <a:rPr lang="en-US" dirty="0">
                <a:solidFill>
                  <a:srgbClr val="C00000"/>
                </a:solidFill>
                <a:latin typeface="Avenir Light" panose="020B0402020203020204" pitchFamily="34" charset="77"/>
              </a:rPr>
              <a:t>infinite</a:t>
            </a:r>
            <a:r>
              <a:rPr lang="en-US" dirty="0">
                <a:latin typeface="Avenir Light" panose="020B0402020203020204" pitchFamily="34" charset="77"/>
              </a:rPr>
              <a:t>” concept of the past, not just a fixed window</a:t>
            </a:r>
          </a:p>
          <a:p>
            <a:pPr>
              <a:lnSpc>
                <a:spcPct val="150000"/>
              </a:lnSpc>
            </a:pPr>
            <a:r>
              <a:rPr lang="en-US" dirty="0">
                <a:latin typeface="Avenir Light" panose="020B0402020203020204" pitchFamily="34" charset="77"/>
              </a:rPr>
              <a:t>For each new input, output the most likely next event (e.g., word)</a:t>
            </a:r>
          </a:p>
        </p:txBody>
      </p:sp>
    </p:spTree>
    <p:extLst>
      <p:ext uri="{BB962C8B-B14F-4D97-AF65-F5344CB8AC3E}">
        <p14:creationId xmlns:p14="http://schemas.microsoft.com/office/powerpoint/2010/main" val="37337735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639956" y="277465"/>
            <a:ext cx="8941419" cy="1162592"/>
          </a:xfrm>
        </p:spPr>
        <p:txBody>
          <a:bodyPr/>
          <a:lstStyle/>
          <a:p>
            <a:r>
              <a:rPr lang="en-US" dirty="0"/>
              <a:t>Motivation</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151</a:t>
            </a:fld>
            <a:endParaRPr lang="en-US" dirty="0"/>
          </a:p>
        </p:txBody>
      </p:sp>
      <p:sp>
        <p:nvSpPr>
          <p:cNvPr id="11" name="Rectangle 10">
            <a:extLst>
              <a:ext uri="{FF2B5EF4-FFF2-40B4-BE49-F238E27FC236}">
                <a16:creationId xmlns:a16="http://schemas.microsoft.com/office/drawing/2014/main" id="{D6297BE2-1391-D542-A7BD-E3FF0266E231}"/>
              </a:ext>
            </a:extLst>
          </p:cNvPr>
          <p:cNvSpPr/>
          <p:nvPr/>
        </p:nvSpPr>
        <p:spPr>
          <a:xfrm>
            <a:off x="716885" y="778620"/>
            <a:ext cx="1753359" cy="8118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55D06D9-76BF-D44C-95C6-C7B0BD88C6AF}"/>
              </a:ext>
            </a:extLst>
          </p:cNvPr>
          <p:cNvSpPr>
            <a:spLocks noGrp="1"/>
          </p:cNvSpPr>
          <p:nvPr>
            <p:ph idx="4294967295"/>
          </p:nvPr>
        </p:nvSpPr>
        <p:spPr>
          <a:xfrm>
            <a:off x="2018162" y="1225236"/>
            <a:ext cx="8155675" cy="879070"/>
          </a:xfrm>
        </p:spPr>
        <p:txBody>
          <a:bodyPr>
            <a:normAutofit/>
          </a:bodyPr>
          <a:lstStyle/>
          <a:p>
            <a:pPr marL="0" indent="0" algn="ctr">
              <a:lnSpc>
                <a:spcPct val="150000"/>
              </a:lnSpc>
              <a:buNone/>
            </a:pPr>
            <a:r>
              <a:rPr lang="en-US" dirty="0">
                <a:latin typeface="Avenir Light" panose="020B0402020203020204" pitchFamily="34" charset="77"/>
              </a:rPr>
              <a:t>Language often has long-range dependencies:</a:t>
            </a:r>
            <a:endParaRPr lang="en-US" b="1" dirty="0">
              <a:latin typeface="Avenir Light" panose="020B0402020203020204" pitchFamily="34" charset="77"/>
            </a:endParaRPr>
          </a:p>
        </p:txBody>
      </p:sp>
      <p:sp>
        <p:nvSpPr>
          <p:cNvPr id="22" name="Content Placeholder 2">
            <a:extLst>
              <a:ext uri="{FF2B5EF4-FFF2-40B4-BE49-F238E27FC236}">
                <a16:creationId xmlns:a16="http://schemas.microsoft.com/office/drawing/2014/main" id="{5B46BFD3-FC54-6645-89D8-9CF4A33AB248}"/>
              </a:ext>
            </a:extLst>
          </p:cNvPr>
          <p:cNvSpPr txBox="1">
            <a:spLocks/>
          </p:cNvSpPr>
          <p:nvPr/>
        </p:nvSpPr>
        <p:spPr>
          <a:xfrm>
            <a:off x="1205552" y="3002123"/>
            <a:ext cx="10148248" cy="1723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400" dirty="0">
                <a:solidFill>
                  <a:srgbClr val="C00000"/>
                </a:solidFill>
                <a:latin typeface="Avenir Light" panose="020B0402020203020204" pitchFamily="34" charset="77"/>
              </a:rPr>
              <a:t>Emily</a:t>
            </a:r>
            <a:r>
              <a:rPr lang="en-US" sz="2400" dirty="0">
                <a:latin typeface="Avenir Light" panose="020B0402020203020204" pitchFamily="34" charset="77"/>
              </a:rPr>
              <a:t> earned the top grade on the quiz! Everyone was proud of </a:t>
            </a:r>
            <a:r>
              <a:rPr lang="en-US" sz="2400" dirty="0">
                <a:solidFill>
                  <a:srgbClr val="C00000"/>
                </a:solidFill>
                <a:latin typeface="Avenir Light" panose="020B0402020203020204" pitchFamily="34" charset="77"/>
              </a:rPr>
              <a:t>her</a:t>
            </a:r>
            <a:r>
              <a:rPr lang="en-US" sz="2400" dirty="0">
                <a:latin typeface="Avenir Light" panose="020B0402020203020204" pitchFamily="34" charset="77"/>
              </a:rPr>
              <a:t>.</a:t>
            </a:r>
          </a:p>
          <a:p>
            <a:pPr marL="0" indent="0">
              <a:lnSpc>
                <a:spcPct val="150000"/>
              </a:lnSpc>
              <a:buNone/>
            </a:pPr>
            <a:r>
              <a:rPr lang="en-US" sz="2400" dirty="0">
                <a:solidFill>
                  <a:srgbClr val="C00000"/>
                </a:solidFill>
                <a:latin typeface="Avenir Light" panose="020B0402020203020204" pitchFamily="34" charset="77"/>
              </a:rPr>
              <a:t>Miquel</a:t>
            </a:r>
            <a:r>
              <a:rPr lang="en-US" sz="2400" dirty="0">
                <a:latin typeface="Avenir Light" panose="020B0402020203020204" pitchFamily="34" charset="77"/>
              </a:rPr>
              <a:t> earned the top grade on the quiz! Everyone was proud of </a:t>
            </a:r>
            <a:r>
              <a:rPr lang="en-US" sz="2400" dirty="0">
                <a:solidFill>
                  <a:srgbClr val="C00000"/>
                </a:solidFill>
                <a:latin typeface="Avenir Light" panose="020B0402020203020204" pitchFamily="34" charset="77"/>
              </a:rPr>
              <a:t>him</a:t>
            </a:r>
            <a:r>
              <a:rPr lang="en-US" sz="2400" dirty="0">
                <a:latin typeface="Avenir Light" panose="020B0402020203020204" pitchFamily="34" charset="77"/>
              </a:rPr>
              <a:t>.</a:t>
            </a:r>
            <a:endParaRPr lang="en-US" sz="2400" b="1" dirty="0">
              <a:latin typeface="Avenir Light" panose="020B0402020203020204" pitchFamily="34" charset="77"/>
            </a:endParaRPr>
          </a:p>
          <a:p>
            <a:pPr marL="0" indent="0">
              <a:lnSpc>
                <a:spcPct val="150000"/>
              </a:lnSpc>
              <a:buFont typeface="Arial" panose="020B0604020202020204" pitchFamily="34" charset="0"/>
              <a:buNone/>
            </a:pPr>
            <a:endParaRPr lang="en-US" sz="2400" b="1" dirty="0">
              <a:latin typeface="Avenir Light" panose="020B0402020203020204" pitchFamily="34" charset="77"/>
            </a:endParaRPr>
          </a:p>
        </p:txBody>
      </p:sp>
    </p:spTree>
    <p:extLst>
      <p:ext uri="{BB962C8B-B14F-4D97-AF65-F5344CB8AC3E}">
        <p14:creationId xmlns:p14="http://schemas.microsoft.com/office/powerpoint/2010/main" val="25747319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639956" y="277465"/>
            <a:ext cx="8941419" cy="1162592"/>
          </a:xfrm>
        </p:spPr>
        <p:txBody>
          <a:bodyPr/>
          <a:lstStyle/>
          <a:p>
            <a:r>
              <a:rPr lang="en-US" dirty="0"/>
              <a:t>Motivation</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152</a:t>
            </a:fld>
            <a:endParaRPr lang="en-US" dirty="0"/>
          </a:p>
        </p:txBody>
      </p:sp>
      <p:sp>
        <p:nvSpPr>
          <p:cNvPr id="11" name="Rectangle 10">
            <a:extLst>
              <a:ext uri="{FF2B5EF4-FFF2-40B4-BE49-F238E27FC236}">
                <a16:creationId xmlns:a16="http://schemas.microsoft.com/office/drawing/2014/main" id="{D6297BE2-1391-D542-A7BD-E3FF0266E231}"/>
              </a:ext>
            </a:extLst>
          </p:cNvPr>
          <p:cNvSpPr/>
          <p:nvPr/>
        </p:nvSpPr>
        <p:spPr>
          <a:xfrm>
            <a:off x="716885" y="778620"/>
            <a:ext cx="1753359" cy="8118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1A894E6-4C30-BF41-BC20-BE84965198C0}"/>
              </a:ext>
            </a:extLst>
          </p:cNvPr>
          <p:cNvSpPr txBox="1">
            <a:spLocks/>
          </p:cNvSpPr>
          <p:nvPr/>
        </p:nvSpPr>
        <p:spPr>
          <a:xfrm>
            <a:off x="961032" y="1132764"/>
            <a:ext cx="10748748" cy="4643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2000"/>
              </a:spcBef>
              <a:buNone/>
            </a:pPr>
            <a:r>
              <a:rPr lang="en-US" sz="2400" dirty="0">
                <a:latin typeface="Avenir Light" panose="020B0402020203020204" pitchFamily="34" charset="77"/>
              </a:rPr>
              <a:t>Language is </a:t>
            </a:r>
            <a:r>
              <a:rPr lang="en-US" sz="2400" b="1" dirty="0">
                <a:solidFill>
                  <a:srgbClr val="C00000"/>
                </a:solidFill>
                <a:latin typeface="Avenir Light" panose="020B0402020203020204" pitchFamily="34" charset="77"/>
              </a:rPr>
              <a:t>sequential</a:t>
            </a:r>
            <a:r>
              <a:rPr lang="en-US" sz="2400" dirty="0">
                <a:latin typeface="Avenir Light" panose="020B0402020203020204" pitchFamily="34" charset="77"/>
              </a:rPr>
              <a:t> in nature:</a:t>
            </a:r>
          </a:p>
          <a:p>
            <a:pPr>
              <a:lnSpc>
                <a:spcPct val="100000"/>
              </a:lnSpc>
              <a:spcBef>
                <a:spcPts val="2000"/>
              </a:spcBef>
            </a:pPr>
            <a:r>
              <a:rPr lang="en-US" sz="2400" dirty="0">
                <a:latin typeface="Avenir Light" panose="020B0402020203020204" pitchFamily="34" charset="77"/>
              </a:rPr>
              <a:t>characters form words.</a:t>
            </a:r>
          </a:p>
          <a:p>
            <a:pPr>
              <a:lnSpc>
                <a:spcPct val="100000"/>
              </a:lnSpc>
              <a:spcBef>
                <a:spcPts val="2000"/>
              </a:spcBef>
            </a:pPr>
            <a:r>
              <a:rPr lang="en-US" sz="2400" dirty="0">
                <a:latin typeface="Avenir Light" panose="020B0402020203020204" pitchFamily="34" charset="77"/>
              </a:rPr>
              <a:t>words form sentences.</a:t>
            </a:r>
          </a:p>
          <a:p>
            <a:pPr>
              <a:lnSpc>
                <a:spcPct val="100000"/>
              </a:lnSpc>
              <a:spcBef>
                <a:spcPts val="2000"/>
              </a:spcBef>
            </a:pPr>
            <a:r>
              <a:rPr lang="en-US" sz="2400" dirty="0">
                <a:latin typeface="Avenir Light" panose="020B0402020203020204" pitchFamily="34" charset="77"/>
              </a:rPr>
              <a:t>sentences form narratives/documents</a:t>
            </a:r>
          </a:p>
          <a:p>
            <a:pPr marL="0" indent="0">
              <a:lnSpc>
                <a:spcPct val="150000"/>
              </a:lnSpc>
              <a:spcBef>
                <a:spcPts val="0"/>
              </a:spcBef>
              <a:buNone/>
            </a:pPr>
            <a:endParaRPr lang="en-US" sz="2400" dirty="0">
              <a:latin typeface="Avenir Light" panose="020B0402020203020204" pitchFamily="34" charset="77"/>
            </a:endParaRPr>
          </a:p>
          <a:p>
            <a:pPr marL="0" indent="0">
              <a:lnSpc>
                <a:spcPct val="150000"/>
              </a:lnSpc>
              <a:spcBef>
                <a:spcPts val="2000"/>
              </a:spcBef>
              <a:buNone/>
            </a:pPr>
            <a:r>
              <a:rPr lang="en-US" sz="2400" dirty="0">
                <a:latin typeface="Avenir Light" panose="020B0402020203020204" pitchFamily="34" charset="77"/>
              </a:rPr>
              <a:t>NLP folks like to operate at the </a:t>
            </a:r>
            <a:r>
              <a:rPr lang="en-US" sz="2400" u="sng" dirty="0">
                <a:latin typeface="Avenir Light" panose="020B0402020203020204" pitchFamily="34" charset="77"/>
              </a:rPr>
              <a:t>word level</a:t>
            </a:r>
            <a:r>
              <a:rPr lang="en-US" sz="2400" dirty="0">
                <a:latin typeface="Avenir Light" panose="020B0402020203020204" pitchFamily="34" charset="77"/>
              </a:rPr>
              <a:t>, as that's the smallest, </a:t>
            </a:r>
            <a:r>
              <a:rPr lang="en-US" sz="2400" u="sng" dirty="0">
                <a:latin typeface="Avenir Light" panose="020B0402020203020204" pitchFamily="34" charset="77"/>
              </a:rPr>
              <a:t>convenient</a:t>
            </a:r>
            <a:r>
              <a:rPr lang="en-US" sz="2400" dirty="0">
                <a:latin typeface="Avenir Light" panose="020B0402020203020204" pitchFamily="34" charset="77"/>
              </a:rPr>
              <a:t> unit of meaning.</a:t>
            </a:r>
          </a:p>
          <a:p>
            <a:pPr>
              <a:lnSpc>
                <a:spcPct val="150000"/>
              </a:lnSpc>
              <a:spcBef>
                <a:spcPts val="2000"/>
              </a:spcBef>
            </a:pPr>
            <a:endParaRPr lang="en-US" sz="2400" dirty="0">
              <a:latin typeface="Avenir Light" panose="020B0402020203020204" pitchFamily="34" charset="77"/>
            </a:endParaRPr>
          </a:p>
        </p:txBody>
      </p:sp>
    </p:spTree>
    <p:extLst>
      <p:ext uri="{BB962C8B-B14F-4D97-AF65-F5344CB8AC3E}">
        <p14:creationId xmlns:p14="http://schemas.microsoft.com/office/powerpoint/2010/main" val="26705498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2"/>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9231175" y="246797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9231175" y="2467972"/>
                <a:ext cx="1576747" cy="503588"/>
              </a:xfrm>
              <a:prstGeom prst="rect">
                <a:avLst/>
              </a:prstGeom>
              <a:blipFill>
                <a:blip r:embed="rId13"/>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7318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731890"/>
                <a:ext cx="466367" cy="503588"/>
              </a:xfrm>
              <a:prstGeom prst="rect">
                <a:avLst/>
              </a:prstGeom>
              <a:blipFill>
                <a:blip r:embed="rId14"/>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722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722080"/>
                <a:ext cx="466367" cy="503588"/>
              </a:xfrm>
              <a:prstGeom prst="rect">
                <a:avLst/>
              </a:prstGeom>
              <a:blipFill>
                <a:blip r:embed="rId15"/>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7098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709801"/>
                <a:ext cx="466367" cy="503588"/>
              </a:xfrm>
              <a:prstGeom prst="rect">
                <a:avLst/>
              </a:prstGeom>
              <a:blipFill>
                <a:blip r:embed="rId16"/>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9770266" y="57318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9770266" y="5731890"/>
                <a:ext cx="466367" cy="503588"/>
              </a:xfrm>
              <a:prstGeom prst="rect">
                <a:avLst/>
              </a:prstGeom>
              <a:blipFill>
                <a:blip r:embed="rId17"/>
                <a:stretch>
                  <a:fillRect l="-2632"/>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8"/>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9"/>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9"/>
                <a:stretch>
                  <a:fillRect/>
                </a:stretch>
              </a:blipFill>
            </p:spPr>
            <p:txBody>
              <a:bodyPr/>
              <a:lstStyle/>
              <a:p>
                <a:r>
                  <a:rPr lang="en-US">
                    <a:noFill/>
                  </a:rPr>
                  <a:t> </a:t>
                </a:r>
              </a:p>
            </p:txBody>
          </p:sp>
        </mc:Fallback>
      </mc:AlternateContent>
      <p:sp>
        <p:nvSpPr>
          <p:cNvPr id="108" name="Title 1">
            <a:extLst>
              <a:ext uri="{FF2B5EF4-FFF2-40B4-BE49-F238E27FC236}">
                <a16:creationId xmlns:a16="http://schemas.microsoft.com/office/drawing/2014/main" id="{45F03C64-BCC0-D345-A7C8-A0A60B7559ED}"/>
              </a:ext>
            </a:extLst>
          </p:cNvPr>
          <p:cNvSpPr>
            <a:spLocks noGrp="1"/>
          </p:cNvSpPr>
          <p:nvPr>
            <p:ph type="title" idx="4294967295"/>
          </p:nvPr>
        </p:nvSpPr>
        <p:spPr>
          <a:xfrm>
            <a:off x="716886" y="264119"/>
            <a:ext cx="1262040" cy="551431"/>
          </a:xfrm>
        </p:spPr>
        <p:txBody>
          <a:bodyPr/>
          <a:lstStyle/>
          <a:p>
            <a:r>
              <a:rPr lang="en-US" dirty="0"/>
              <a:t>RNN</a:t>
            </a:r>
          </a:p>
        </p:txBody>
      </p:sp>
      <p:sp>
        <p:nvSpPr>
          <p:cNvPr id="120" name="Rectangle 119">
            <a:extLst>
              <a:ext uri="{FF2B5EF4-FFF2-40B4-BE49-F238E27FC236}">
                <a16:creationId xmlns:a16="http://schemas.microsoft.com/office/drawing/2014/main" id="{BB12246B-8CAE-1F47-8211-853BDAA89777}"/>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1964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2827728" y="974270"/>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accent5">
                    <a:lumMod val="75000"/>
                  </a:schemeClr>
                </a:solidFill>
                <a:latin typeface="Avenir Light" panose="020B0402020203020204" pitchFamily="34" charset="77"/>
              </a:rPr>
              <a:t>Some people find this abstract view useful.</a:t>
            </a: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207263" y="4766050"/>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2090447" y="3603904"/>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184900" y="2467584"/>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4504260" y="4802485"/>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4609042" y="485783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4855301" y="485783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5101560" y="485783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5353429" y="485783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4609042" y="255101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4855301" y="255101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5101560" y="255101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5353429" y="255101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4388107" y="3643567"/>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4472657" y="369683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4718916" y="369683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4965175" y="369683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5217044" y="369683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5475040" y="369911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4523350" y="2503995"/>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4828971" y="302141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4850531" y="41905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4320335" y="414797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4320335" y="4147979"/>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4327644" y="2969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4327644" y="2969038"/>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4380001" y="1878779"/>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𝑖</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4380001" y="1878779"/>
                <a:ext cx="1576747" cy="503588"/>
              </a:xfrm>
              <a:prstGeom prst="rect">
                <a:avLst/>
              </a:prstGeom>
              <a:blipFill>
                <a:blip r:embed="rId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4879505" y="524732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4879505" y="5247322"/>
                <a:ext cx="466367" cy="503588"/>
              </a:xfrm>
              <a:prstGeom prst="rect">
                <a:avLst/>
              </a:prstGeom>
              <a:blipFill>
                <a:blip r:embed="rId5"/>
                <a:stretch>
                  <a:fillRect l="-270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6260938" y="2969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6260938" y="2969038"/>
                <a:ext cx="701328" cy="503588"/>
              </a:xfrm>
              <a:prstGeom prst="rect">
                <a:avLst/>
              </a:prstGeom>
              <a:blipFill>
                <a:blip r:embed="rId6"/>
                <a:stretch>
                  <a:fillRect/>
                </a:stretch>
              </a:blipFill>
            </p:spPr>
            <p:txBody>
              <a:bodyPr/>
              <a:lstStyle/>
              <a:p>
                <a:r>
                  <a:rPr lang="en-US">
                    <a:noFill/>
                  </a:rPr>
                  <a:t> </a:t>
                </a:r>
              </a:p>
            </p:txBody>
          </p:sp>
        </mc:Fallback>
      </mc:AlternateContent>
      <p:sp>
        <p:nvSpPr>
          <p:cNvPr id="3" name="Curved Up Arrow 2">
            <a:extLst>
              <a:ext uri="{FF2B5EF4-FFF2-40B4-BE49-F238E27FC236}">
                <a16:creationId xmlns:a16="http://schemas.microsoft.com/office/drawing/2014/main" id="{BB36A064-7625-2441-8964-9A5BD1261D10}"/>
              </a:ext>
            </a:extLst>
          </p:cNvPr>
          <p:cNvSpPr/>
          <p:nvPr/>
        </p:nvSpPr>
        <p:spPr>
          <a:xfrm rot="16200000">
            <a:off x="5762425" y="3408634"/>
            <a:ext cx="773848" cy="706109"/>
          </a:xfrm>
          <a:prstGeom prst="curvedUpArrow">
            <a:avLst>
              <a:gd name="adj1" fmla="val 14218"/>
              <a:gd name="adj2" fmla="val 50000"/>
              <a:gd name="adj3" fmla="val 25000"/>
            </a:avLst>
          </a:prstGeom>
          <a:solidFill>
            <a:schemeClr val="tx1">
              <a:lumMod val="95000"/>
              <a:lumOff val="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E88FE48-D5BF-0E40-BFCC-391AE36E8079}"/>
                  </a:ext>
                </a:extLst>
              </p:cNvPr>
              <p:cNvSpPr/>
              <p:nvPr/>
            </p:nvSpPr>
            <p:spPr>
              <a:xfrm>
                <a:off x="7036459" y="2114264"/>
                <a:ext cx="4755897" cy="2071593"/>
              </a:xfrm>
              <a:prstGeom prst="rect">
                <a:avLst/>
              </a:prstGeom>
            </p:spPr>
            <p:txBody>
              <a:bodyPr wrap="square">
                <a:spAutoFit/>
              </a:bodyPr>
              <a:lstStyle/>
              <a:p>
                <a:pPr>
                  <a:lnSpc>
                    <a:spcPct val="120000"/>
                  </a:lnSpc>
                </a:pPr>
                <a:r>
                  <a:rPr lang="en-US" b="1" dirty="0">
                    <a:latin typeface="Avenir Light" panose="020B0402020203020204" pitchFamily="34" charset="77"/>
                  </a:rPr>
                  <a:t>The recurrent loop </a:t>
                </a:r>
                <a14:m>
                  <m:oMath xmlns:m="http://schemas.openxmlformats.org/officeDocument/2006/math">
                    <m:r>
                      <a:rPr lang="en-US" i="1">
                        <a:solidFill>
                          <a:srgbClr val="C00000"/>
                        </a:solidFill>
                        <a:latin typeface="Cambria Math" panose="02040503050406030204" pitchFamily="18" charset="0"/>
                      </a:rPr>
                      <m:t>𝑉</m:t>
                    </m:r>
                  </m:oMath>
                </a14:m>
                <a:r>
                  <a:rPr lang="en-US" b="1" dirty="0">
                    <a:latin typeface="Avenir Light" panose="020B0402020203020204" pitchFamily="34" charset="77"/>
                  </a:rPr>
                  <a:t> conveys that the current hidden layer is influenced by the hidden layer from the previous time step.</a:t>
                </a:r>
              </a:p>
              <a:p>
                <a:pPr>
                  <a:lnSpc>
                    <a:spcPct val="120000"/>
                  </a:lnSpc>
                </a:pPr>
                <a:endParaRPr lang="en-US" b="1" dirty="0">
                  <a:latin typeface="Avenir Light" panose="020B0402020203020204" pitchFamily="34" charset="77"/>
                </a:endParaRPr>
              </a:p>
              <a:p>
                <a:pPr>
                  <a:lnSpc>
                    <a:spcPct val="120000"/>
                  </a:lnSpc>
                </a:pPr>
                <a:r>
                  <a:rPr lang="en-US" b="1" dirty="0">
                    <a:latin typeface="Avenir Light" panose="020B0402020203020204" pitchFamily="34" charset="77"/>
                  </a:rPr>
                  <a:t>The initial hidden layer </a:t>
                </a:r>
                <a14:m>
                  <m:oMath xmlns:m="http://schemas.openxmlformats.org/officeDocument/2006/math">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𝒉</m:t>
                        </m:r>
                      </m:e>
                      <m:sub>
                        <m:r>
                          <a:rPr lang="en-US" b="1" i="1" dirty="0">
                            <a:solidFill>
                              <a:srgbClr val="C00000"/>
                            </a:solidFill>
                            <a:latin typeface="Cambria Math" panose="02040503050406030204" pitchFamily="18" charset="0"/>
                          </a:rPr>
                          <m:t>𝟎</m:t>
                        </m:r>
                      </m:sub>
                    </m:sSub>
                    <m:r>
                      <a:rPr lang="en-US" b="1" i="1" dirty="0">
                        <a:latin typeface="Cambria Math" panose="02040503050406030204" pitchFamily="18" charset="0"/>
                      </a:rPr>
                      <m:t> </m:t>
                    </m:r>
                  </m:oMath>
                </a14:m>
                <a:r>
                  <a:rPr lang="en-US" b="1" dirty="0">
                    <a:latin typeface="Avenir Light" panose="020B0402020203020204" pitchFamily="34" charset="77"/>
                  </a:rPr>
                  <a:t>can be initialized to 0s</a:t>
                </a:r>
              </a:p>
            </p:txBody>
          </p:sp>
        </mc:Choice>
        <mc:Fallback xmlns="">
          <p:sp>
            <p:nvSpPr>
              <p:cNvPr id="5" name="Rectangle 4">
                <a:extLst>
                  <a:ext uri="{FF2B5EF4-FFF2-40B4-BE49-F238E27FC236}">
                    <a16:creationId xmlns:a16="http://schemas.microsoft.com/office/drawing/2014/main" id="{EE88FE48-D5BF-0E40-BFCC-391AE36E8079}"/>
                  </a:ext>
                </a:extLst>
              </p:cNvPr>
              <p:cNvSpPr>
                <a:spLocks noRot="1" noChangeAspect="1" noMove="1" noResize="1" noEditPoints="1" noAdjustHandles="1" noChangeArrowheads="1" noChangeShapeType="1" noTextEdit="1"/>
              </p:cNvSpPr>
              <p:nvPr/>
            </p:nvSpPr>
            <p:spPr>
              <a:xfrm>
                <a:off x="7036459" y="2114264"/>
                <a:ext cx="4755897" cy="2071593"/>
              </a:xfrm>
              <a:prstGeom prst="rect">
                <a:avLst/>
              </a:prstGeom>
              <a:blipFill>
                <a:blip r:embed="rId7"/>
                <a:stretch>
                  <a:fillRect l="-798" b="-3659"/>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6EF9025E-D612-6B4B-B2FD-4BAA0A2A77E2}"/>
              </a:ext>
            </a:extLst>
          </p:cNvPr>
          <p:cNvSpPr>
            <a:spLocks noGrp="1"/>
          </p:cNvSpPr>
          <p:nvPr>
            <p:ph type="title" idx="4294967295"/>
          </p:nvPr>
        </p:nvSpPr>
        <p:spPr>
          <a:xfrm>
            <a:off x="716886" y="264119"/>
            <a:ext cx="1262040" cy="551431"/>
          </a:xfrm>
        </p:spPr>
        <p:txBody>
          <a:bodyPr/>
          <a:lstStyle/>
          <a:p>
            <a:r>
              <a:rPr lang="en-US" dirty="0"/>
              <a:t>RNN</a:t>
            </a:r>
          </a:p>
        </p:txBody>
      </p:sp>
      <p:sp>
        <p:nvSpPr>
          <p:cNvPr id="37" name="Rectangle 36">
            <a:extLst>
              <a:ext uri="{FF2B5EF4-FFF2-40B4-BE49-F238E27FC236}">
                <a16:creationId xmlns:a16="http://schemas.microsoft.com/office/drawing/2014/main" id="{323D93E3-0229-8247-9373-A36DC1D2B9A3}"/>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CF055CCB-E7D1-7E4A-85F8-32294D43DBF1}"/>
              </a:ext>
            </a:extLst>
          </p:cNvPr>
          <p:cNvSpPr txBox="1">
            <a:spLocks/>
          </p:cNvSpPr>
          <p:nvPr/>
        </p:nvSpPr>
        <p:spPr>
          <a:xfrm>
            <a:off x="7845168" y="4321830"/>
            <a:ext cx="3660492" cy="11074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000" b="1" dirty="0">
              <a:latin typeface="Avenir Light" panose="020B0402020203020204" pitchFamily="34" charset="77"/>
            </a:endParaRPr>
          </a:p>
        </p:txBody>
      </p:sp>
    </p:spTree>
    <p:extLst>
      <p:ext uri="{BB962C8B-B14F-4D97-AF65-F5344CB8AC3E}">
        <p14:creationId xmlns:p14="http://schemas.microsoft.com/office/powerpoint/2010/main" val="1754050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2827728" y="974270"/>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accent5">
                    <a:lumMod val="75000"/>
                  </a:schemeClr>
                </a:solidFill>
                <a:latin typeface="Avenir Light" panose="020B0402020203020204" pitchFamily="34" charset="77"/>
              </a:rPr>
              <a:t>Some people find this abstract view useful.</a:t>
            </a: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207263" y="4766050"/>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2090447" y="3603904"/>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184900" y="2467584"/>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4504260" y="4802485"/>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4609042" y="485783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4855301" y="485783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5101560" y="485783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5353429" y="485783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4609042" y="255101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4855301" y="255101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5101560" y="255101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5353429" y="255101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4388107" y="3643567"/>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4472657" y="369683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4718916" y="369683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4965175" y="369683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5217044" y="369683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5475040" y="369911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4523350" y="2503995"/>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4828971" y="302141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4850531" y="41905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4320335" y="414797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4320335" y="4147979"/>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4327644" y="2969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4327644" y="2969038"/>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4380001" y="1878779"/>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𝑖</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4380001" y="1878779"/>
                <a:ext cx="1576747" cy="503588"/>
              </a:xfrm>
              <a:prstGeom prst="rect">
                <a:avLst/>
              </a:prstGeom>
              <a:blipFill>
                <a:blip r:embed="rId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4879505" y="524732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4879505" y="5247322"/>
                <a:ext cx="466367" cy="503588"/>
              </a:xfrm>
              <a:prstGeom prst="rect">
                <a:avLst/>
              </a:prstGeom>
              <a:blipFill>
                <a:blip r:embed="rId5"/>
                <a:stretch>
                  <a:fillRect l="-270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6260938" y="2969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6260938" y="2969038"/>
                <a:ext cx="701328" cy="503588"/>
              </a:xfrm>
              <a:prstGeom prst="rect">
                <a:avLst/>
              </a:prstGeom>
              <a:blipFill>
                <a:blip r:embed="rId6"/>
                <a:stretch>
                  <a:fillRect/>
                </a:stretch>
              </a:blipFill>
            </p:spPr>
            <p:txBody>
              <a:bodyPr/>
              <a:lstStyle/>
              <a:p>
                <a:r>
                  <a:rPr lang="en-US">
                    <a:noFill/>
                  </a:rPr>
                  <a:t> </a:t>
                </a:r>
              </a:p>
            </p:txBody>
          </p:sp>
        </mc:Fallback>
      </mc:AlternateContent>
      <p:sp>
        <p:nvSpPr>
          <p:cNvPr id="3" name="Curved Up Arrow 2">
            <a:extLst>
              <a:ext uri="{FF2B5EF4-FFF2-40B4-BE49-F238E27FC236}">
                <a16:creationId xmlns:a16="http://schemas.microsoft.com/office/drawing/2014/main" id="{BB36A064-7625-2441-8964-9A5BD1261D10}"/>
              </a:ext>
            </a:extLst>
          </p:cNvPr>
          <p:cNvSpPr/>
          <p:nvPr/>
        </p:nvSpPr>
        <p:spPr>
          <a:xfrm rot="16200000">
            <a:off x="5762425" y="3408634"/>
            <a:ext cx="773848" cy="706109"/>
          </a:xfrm>
          <a:prstGeom prst="curvedUpArrow">
            <a:avLst>
              <a:gd name="adj1" fmla="val 14218"/>
              <a:gd name="adj2" fmla="val 50000"/>
              <a:gd name="adj3" fmla="val 25000"/>
            </a:avLst>
          </a:prstGeom>
          <a:solidFill>
            <a:schemeClr val="tx1">
              <a:lumMod val="95000"/>
              <a:lumOff val="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E88FE48-D5BF-0E40-BFCC-391AE36E8079}"/>
                  </a:ext>
                </a:extLst>
              </p:cNvPr>
              <p:cNvSpPr/>
              <p:nvPr/>
            </p:nvSpPr>
            <p:spPr>
              <a:xfrm>
                <a:off x="6890002" y="3347340"/>
                <a:ext cx="4755897" cy="1074397"/>
              </a:xfrm>
              <a:prstGeom prst="rect">
                <a:avLst/>
              </a:prstGeom>
            </p:spPr>
            <p:txBody>
              <a:bodyPr wrap="square">
                <a:spAutoFit/>
              </a:bodyPr>
              <a:lstStyle/>
              <a:p>
                <a:pPr>
                  <a:lnSpc>
                    <a:spcPct val="120000"/>
                  </a:lnSpc>
                </a:pPr>
                <a:r>
                  <a:rPr lang="en-US" b="1" dirty="0">
                    <a:latin typeface="Avenir Light" panose="020B0402020203020204" pitchFamily="34" charset="77"/>
                  </a:rPr>
                  <a:t>The recurrent loop </a:t>
                </a:r>
                <a14:m>
                  <m:oMath xmlns:m="http://schemas.openxmlformats.org/officeDocument/2006/math">
                    <m:r>
                      <a:rPr lang="en-US" i="1">
                        <a:solidFill>
                          <a:srgbClr val="C00000"/>
                        </a:solidFill>
                        <a:latin typeface="Cambria Math" panose="02040503050406030204" pitchFamily="18" charset="0"/>
                      </a:rPr>
                      <m:t>𝑉</m:t>
                    </m:r>
                  </m:oMath>
                </a14:m>
                <a:r>
                  <a:rPr lang="en-US" b="1" dirty="0">
                    <a:latin typeface="Avenir Light" panose="020B0402020203020204" pitchFamily="34" charset="77"/>
                  </a:rPr>
                  <a:t> conveys that the current hidden layer is influenced by the hidden layer from the previous time step.</a:t>
                </a:r>
                <a:endParaRPr lang="en-US" dirty="0">
                  <a:latin typeface="Avenir Light" panose="020B0402020203020204" pitchFamily="34" charset="77"/>
                </a:endParaRPr>
              </a:p>
            </p:txBody>
          </p:sp>
        </mc:Choice>
        <mc:Fallback xmlns="">
          <p:sp>
            <p:nvSpPr>
              <p:cNvPr id="5" name="Rectangle 4">
                <a:extLst>
                  <a:ext uri="{FF2B5EF4-FFF2-40B4-BE49-F238E27FC236}">
                    <a16:creationId xmlns:a16="http://schemas.microsoft.com/office/drawing/2014/main" id="{EE88FE48-D5BF-0E40-BFCC-391AE36E8079}"/>
                  </a:ext>
                </a:extLst>
              </p:cNvPr>
              <p:cNvSpPr>
                <a:spLocks noRot="1" noChangeAspect="1" noMove="1" noResize="1" noEditPoints="1" noAdjustHandles="1" noChangeArrowheads="1" noChangeShapeType="1" noTextEdit="1"/>
              </p:cNvSpPr>
              <p:nvPr/>
            </p:nvSpPr>
            <p:spPr>
              <a:xfrm>
                <a:off x="6890002" y="3347340"/>
                <a:ext cx="4755897" cy="1074397"/>
              </a:xfrm>
              <a:prstGeom prst="rect">
                <a:avLst/>
              </a:prstGeom>
              <a:blipFill>
                <a:blip r:embed="rId7"/>
                <a:stretch>
                  <a:fillRect l="-1067" b="-7143"/>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6EF9025E-D612-6B4B-B2FD-4BAA0A2A77E2}"/>
              </a:ext>
            </a:extLst>
          </p:cNvPr>
          <p:cNvSpPr>
            <a:spLocks noGrp="1"/>
          </p:cNvSpPr>
          <p:nvPr>
            <p:ph type="title" idx="4294967295"/>
          </p:nvPr>
        </p:nvSpPr>
        <p:spPr>
          <a:xfrm>
            <a:off x="716886" y="264119"/>
            <a:ext cx="1262040" cy="551431"/>
          </a:xfrm>
        </p:spPr>
        <p:txBody>
          <a:bodyPr/>
          <a:lstStyle/>
          <a:p>
            <a:r>
              <a:rPr lang="en-US" dirty="0"/>
              <a:t>RNN</a:t>
            </a:r>
          </a:p>
        </p:txBody>
      </p:sp>
      <p:sp>
        <p:nvSpPr>
          <p:cNvPr id="37" name="Rectangle 36">
            <a:extLst>
              <a:ext uri="{FF2B5EF4-FFF2-40B4-BE49-F238E27FC236}">
                <a16:creationId xmlns:a16="http://schemas.microsoft.com/office/drawing/2014/main" id="{323D93E3-0229-8247-9373-A36DC1D2B9A3}"/>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2E0ED56-49AA-6A49-A176-984A82704C79}"/>
              </a:ext>
            </a:extLst>
          </p:cNvPr>
          <p:cNvSpPr/>
          <p:nvPr/>
        </p:nvSpPr>
        <p:spPr>
          <a:xfrm>
            <a:off x="1796525" y="518615"/>
            <a:ext cx="9959171" cy="5879357"/>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96A4CD3-E1E9-684F-BF5A-295D094C59C4}"/>
              </a:ext>
            </a:extLst>
          </p:cNvPr>
          <p:cNvSpPr/>
          <p:nvPr/>
        </p:nvSpPr>
        <p:spPr>
          <a:xfrm>
            <a:off x="2477064" y="1330111"/>
            <a:ext cx="7567747" cy="1962327"/>
          </a:xfrm>
          <a:prstGeom prst="rect">
            <a:avLst/>
          </a:prstGeom>
          <a:solidFill>
            <a:srgbClr val="FFC3C4"/>
          </a:solidFill>
          <a:ln w="66675">
            <a:solidFill>
              <a:schemeClr val="tx1"/>
            </a:solidFill>
          </a:ln>
          <a:effectLst>
            <a:outerShdw blurRad="266700" dist="228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552C503-1C80-8242-89B3-A99BCEDDA564}"/>
              </a:ext>
            </a:extLst>
          </p:cNvPr>
          <p:cNvSpPr/>
          <p:nvPr/>
        </p:nvSpPr>
        <p:spPr>
          <a:xfrm>
            <a:off x="3117829" y="1674875"/>
            <a:ext cx="6712956" cy="1200329"/>
          </a:xfrm>
          <a:prstGeom prst="rect">
            <a:avLst/>
          </a:prstGeom>
        </p:spPr>
        <p:txBody>
          <a:bodyPr wrap="square">
            <a:spAutoFit/>
          </a:bodyPr>
          <a:lstStyle/>
          <a:p>
            <a:r>
              <a:rPr lang="en-US" sz="2400" b="1" dirty="0">
                <a:latin typeface="Avenir Book" panose="02000503020000020003" pitchFamily="2" charset="0"/>
              </a:rPr>
              <a:t>Definition: </a:t>
            </a:r>
            <a:r>
              <a:rPr lang="en-US" sz="2400" dirty="0">
                <a:latin typeface="Avenir Book" panose="02000503020000020003" pitchFamily="2" charset="0"/>
              </a:rPr>
              <a:t>an </a:t>
            </a:r>
            <a:r>
              <a:rPr lang="en-US" sz="2400" b="1" dirty="0">
                <a:solidFill>
                  <a:srgbClr val="C00000"/>
                </a:solidFill>
                <a:latin typeface="Avenir Book" panose="02000503020000020003" pitchFamily="2" charset="0"/>
              </a:rPr>
              <a:t>RNN</a:t>
            </a:r>
            <a:r>
              <a:rPr lang="en-US" sz="2400" dirty="0">
                <a:latin typeface="Avenir Book" panose="02000503020000020003" pitchFamily="2" charset="0"/>
              </a:rPr>
              <a:t> is any neural net that has a non-linear combination of the recurrent state (e.g., hidden layer) and the input</a:t>
            </a:r>
            <a:r>
              <a:rPr lang="en-US" sz="2400" b="1" dirty="0">
                <a:latin typeface="Avenir Book" panose="02000503020000020003" pitchFamily="2" charset="0"/>
              </a:rPr>
              <a:t> </a:t>
            </a:r>
            <a:endParaRPr lang="en-US" sz="2400" b="1" dirty="0">
              <a:solidFill>
                <a:srgbClr val="00B0F0"/>
              </a:solidFill>
            </a:endParaRPr>
          </a:p>
        </p:txBody>
      </p:sp>
    </p:spTree>
    <p:extLst>
      <p:ext uri="{BB962C8B-B14F-4D97-AF65-F5344CB8AC3E}">
        <p14:creationId xmlns:p14="http://schemas.microsoft.com/office/powerpoint/2010/main" val="10251541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2"/>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9231175" y="246797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9231175" y="2467972"/>
                <a:ext cx="1576747" cy="503588"/>
              </a:xfrm>
              <a:prstGeom prst="rect">
                <a:avLst/>
              </a:prstGeom>
              <a:blipFill>
                <a:blip r:embed="rId13"/>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4"/>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5"/>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6"/>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7"/>
                <a:stretch>
                  <a:fillRect l="-2632"/>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8"/>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9"/>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2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21"/>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2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23"/>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7149247" y="59929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9420484" y="5992781"/>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24"/>
                <a:stretch>
                  <a:fillRect l="-1271" t="-140741" r="-2542" b="-198148"/>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idx="4294967295"/>
          </p:nvPr>
        </p:nvSpPr>
        <p:spPr>
          <a:xfrm>
            <a:off x="716886" y="264119"/>
            <a:ext cx="1262040" cy="551431"/>
          </a:xfrm>
        </p:spPr>
        <p:txBody>
          <a:bodyPr/>
          <a:lstStyle/>
          <a:p>
            <a:r>
              <a:rPr lang="en-US" dirty="0"/>
              <a:t>RNN</a:t>
            </a:r>
          </a:p>
        </p:txBody>
      </p:sp>
      <p:sp>
        <p:nvSpPr>
          <p:cNvPr id="134" name="Rectangle 133">
            <a:extLst>
              <a:ext uri="{FF2B5EF4-FFF2-40B4-BE49-F238E27FC236}">
                <a16:creationId xmlns:a16="http://schemas.microsoft.com/office/drawing/2014/main" id="{4DB7475E-3020-9749-A975-5DE94989783B}"/>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8751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4699000" y="5566790"/>
            <a:ext cx="1310638" cy="1006851"/>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3F1A0207-26EF-FD45-9BB4-89C2B26AAFDC}"/>
              </a:ext>
            </a:extLst>
          </p:cNvPr>
          <p:cNvSpPr/>
          <p:nvPr/>
        </p:nvSpPr>
        <p:spPr>
          <a:xfrm>
            <a:off x="7213600" y="5600700"/>
            <a:ext cx="800100" cy="91463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66D627FC-168E-B743-94F5-A5550AD574C0}"/>
              </a:ext>
            </a:extLst>
          </p:cNvPr>
          <p:cNvSpPr/>
          <p:nvPr/>
        </p:nvSpPr>
        <p:spPr>
          <a:xfrm>
            <a:off x="9258300" y="5626100"/>
            <a:ext cx="1143000" cy="865183"/>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2"/>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9231175" y="246797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9231175" y="2467972"/>
                <a:ext cx="1576747" cy="503588"/>
              </a:xfrm>
              <a:prstGeom prst="rect">
                <a:avLst/>
              </a:prstGeom>
              <a:blipFill>
                <a:blip r:embed="rId13"/>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4"/>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5"/>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6"/>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7"/>
                <a:stretch>
                  <a:fillRect l="-2632"/>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8"/>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9"/>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2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21"/>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2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23"/>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7149247" y="59929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9420484" y="5992781"/>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962784" y="2071854"/>
            <a:ext cx="917781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During training, regardless of our output predictions,</a:t>
            </a:r>
            <a:br>
              <a:rPr lang="en-US" sz="2400" b="1" dirty="0">
                <a:solidFill>
                  <a:schemeClr val="tx1">
                    <a:lumMod val="85000"/>
                    <a:lumOff val="15000"/>
                  </a:schemeClr>
                </a:solidFill>
                <a:latin typeface="Avenir Light" panose="020B0402020203020204" pitchFamily="34" charset="77"/>
              </a:rPr>
            </a:br>
            <a:r>
              <a:rPr lang="en-US" sz="2400" b="1" dirty="0">
                <a:solidFill>
                  <a:schemeClr val="tx1">
                    <a:lumMod val="85000"/>
                    <a:lumOff val="15000"/>
                  </a:schemeClr>
                </a:solidFill>
                <a:latin typeface="Avenir Light" panose="020B0402020203020204" pitchFamily="34" charset="77"/>
              </a:rPr>
              <a:t>we feed in the 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24"/>
                <a:stretch>
                  <a:fillRect l="-1271" t="-140741" r="-2542" b="-198148"/>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idx="4294967295"/>
          </p:nvPr>
        </p:nvSpPr>
        <p:spPr>
          <a:xfrm>
            <a:off x="716886" y="264119"/>
            <a:ext cx="1262040" cy="551431"/>
          </a:xfrm>
        </p:spPr>
        <p:txBody>
          <a:bodyPr/>
          <a:lstStyle/>
          <a:p>
            <a:r>
              <a:rPr lang="en-US" dirty="0"/>
              <a:t>RNN</a:t>
            </a:r>
          </a:p>
        </p:txBody>
      </p:sp>
      <p:sp>
        <p:nvSpPr>
          <p:cNvPr id="134" name="Rectangle 133">
            <a:extLst>
              <a:ext uri="{FF2B5EF4-FFF2-40B4-BE49-F238E27FC236}">
                <a16:creationId xmlns:a16="http://schemas.microsoft.com/office/drawing/2014/main" id="{370178D8-32C1-F34C-992A-78A2D4EEB437}"/>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5286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1"/>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rgbClr val="F47F83">
              <a:alpha val="57000"/>
            </a:srgb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9425430" y="2365613"/>
            <a:ext cx="998949"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12"/>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1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15"/>
                <a:stretch>
                  <a:fillRect b="-3226"/>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solidFill>
                                <a:srgbClr val="C00000"/>
                              </a:solidFill>
                              <a:latin typeface="Cambria Math" panose="02040503050406030204" pitchFamily="18" charset="0"/>
                            </a:rPr>
                          </m:ctrlPr>
                        </m:accPr>
                        <m:e>
                          <m:r>
                            <a:rPr lang="en-US" sz="2400" i="1" dirty="0">
                              <a:solidFill>
                                <a:srgbClr val="C00000"/>
                              </a:solidFill>
                              <a:latin typeface="Cambria Math" panose="02040503050406030204" pitchFamily="18" charset="0"/>
                            </a:rPr>
                            <m:t>𝑦</m:t>
                          </m:r>
                        </m:e>
                      </m:acc>
                    </m:oMath>
                  </m:oMathPara>
                </a14:m>
                <a:endParaRPr lang="en-US" sz="2400" dirty="0"/>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1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17"/>
                <a:stretch>
                  <a:fillRect l="-1271" t="-140741" r="-2542" b="-19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937645" y="4599784"/>
                <a:ext cx="9177816" cy="1905274"/>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Our total loss is simply the average loss across all </a:t>
                </a:r>
                <a14:m>
                  <m:oMath xmlns:m="http://schemas.openxmlformats.org/officeDocument/2006/math">
                    <m:r>
                      <a:rPr lang="en-US" sz="2400" b="1" i="1" dirty="0" smtClean="0">
                        <a:solidFill>
                          <a:schemeClr val="tx1">
                            <a:lumMod val="85000"/>
                            <a:lumOff val="15000"/>
                          </a:schemeClr>
                        </a:solidFill>
                        <a:latin typeface="Cambria Math" panose="02040503050406030204" pitchFamily="18" charset="0"/>
                      </a:rPr>
                      <m:t>𝑻</m:t>
                    </m:r>
                  </m:oMath>
                </a14:m>
                <a:r>
                  <a:rPr lang="en-US" sz="2400" b="1" dirty="0">
                    <a:solidFill>
                      <a:schemeClr val="tx1">
                        <a:lumMod val="85000"/>
                        <a:lumOff val="15000"/>
                      </a:schemeClr>
                    </a:solidFill>
                    <a:latin typeface="Avenir Light" panose="020B0402020203020204" pitchFamily="34" charset="77"/>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937645" y="4599784"/>
                <a:ext cx="9177816" cy="1905274"/>
              </a:xfrm>
              <a:prstGeom prst="rect">
                <a:avLst/>
              </a:prstGeom>
              <a:blipFill>
                <a:blip r:embed="rId18"/>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idx="4294967295"/>
          </p:nvPr>
        </p:nvSpPr>
        <p:spPr>
          <a:xfrm>
            <a:off x="716886" y="264119"/>
            <a:ext cx="1262040" cy="551431"/>
          </a:xfrm>
        </p:spPr>
        <p:txBody>
          <a:bodyPr/>
          <a:lstStyle/>
          <a:p>
            <a:r>
              <a:rPr lang="en-US" dirty="0"/>
              <a:t>RNN</a:t>
            </a:r>
          </a:p>
        </p:txBody>
      </p:sp>
      <p:sp>
        <p:nvSpPr>
          <p:cNvPr id="136" name="Rectangle 135">
            <a:extLst>
              <a:ext uri="{FF2B5EF4-FFF2-40B4-BE49-F238E27FC236}">
                <a16:creationId xmlns:a16="http://schemas.microsoft.com/office/drawing/2014/main" id="{2D7CF4B0-4EE7-3646-8505-A4663E8ACBAE}"/>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5669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a:extLst>
              <a:ext uri="{FF2B5EF4-FFF2-40B4-BE49-F238E27FC236}">
                <a16:creationId xmlns:a16="http://schemas.microsoft.com/office/drawing/2014/main" id="{5D68CA1B-7C4B-5845-92FE-230CE08C6BB8}"/>
              </a:ext>
            </a:extLst>
          </p:cNvPr>
          <p:cNvSpPr>
            <a:spLocks noGrp="1"/>
          </p:cNvSpPr>
          <p:nvPr>
            <p:ph type="title" idx="4294967295"/>
          </p:nvPr>
        </p:nvSpPr>
        <p:spPr>
          <a:xfrm>
            <a:off x="716886" y="264119"/>
            <a:ext cx="1262040" cy="551431"/>
          </a:xfrm>
        </p:spPr>
        <p:txBody>
          <a:bodyPr/>
          <a:lstStyle/>
          <a:p>
            <a:r>
              <a:rPr lang="en-US" dirty="0"/>
              <a:t>RNN</a:t>
            </a:r>
          </a:p>
        </p:txBody>
      </p:sp>
      <p:sp>
        <p:nvSpPr>
          <p:cNvPr id="118" name="Rectangle 117">
            <a:extLst>
              <a:ext uri="{FF2B5EF4-FFF2-40B4-BE49-F238E27FC236}">
                <a16:creationId xmlns:a16="http://schemas.microsoft.com/office/drawing/2014/main" id="{3CF616DD-64F0-E046-B5F3-17B14C273759}"/>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7567A9F-9A5A-4A43-9695-F85CD7F0400F}"/>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65168" y="157470"/>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8"/>
                <a:stretch>
                  <a:fillRect b="-8108"/>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789532" y="1014201"/>
            <a:ext cx="841075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9" name="Rectangle 8">
            <a:extLst>
              <a:ext uri="{FF2B5EF4-FFF2-40B4-BE49-F238E27FC236}">
                <a16:creationId xmlns:a16="http://schemas.microsoft.com/office/drawing/2014/main" id="{C01CD49D-C341-C34E-88AE-2BE76709C423}"/>
              </a:ext>
            </a:extLst>
          </p:cNvPr>
          <p:cNvSpPr/>
          <p:nvPr/>
        </p:nvSpPr>
        <p:spPr>
          <a:xfrm>
            <a:off x="1052465" y="2636128"/>
            <a:ext cx="7523220" cy="830997"/>
          </a:xfrm>
          <a:prstGeom prst="rect">
            <a:avLst/>
          </a:prstGeom>
        </p:spPr>
        <p:txBody>
          <a:bodyPr wrap="square">
            <a:spAutoFit/>
          </a:bodyPr>
          <a:lstStyle/>
          <a:p>
            <a:r>
              <a:rPr lang="en-US" sz="2400" b="1" dirty="0">
                <a:latin typeface="Avenir Light" panose="020B0402020203020204" pitchFamily="34" charset="77"/>
              </a:rPr>
              <a:t>Using the chain rule, we trace the derivative all the </a:t>
            </a:r>
            <a:r>
              <a:rPr lang="en-US" sz="2400" b="1" dirty="0">
                <a:solidFill>
                  <a:srgbClr val="C00000"/>
                </a:solidFill>
                <a:latin typeface="Avenir Light" panose="020B0402020203020204" pitchFamily="34" charset="77"/>
              </a:rPr>
              <a:t>way back to the beginning</a:t>
            </a:r>
            <a:r>
              <a:rPr lang="en-US" sz="2400" b="1" dirty="0">
                <a:latin typeface="Avenir Light" panose="020B0402020203020204" pitchFamily="34" charset="77"/>
              </a:rPr>
              <a:t>, while summing the results.</a:t>
            </a:r>
            <a:endParaRPr lang="en-US"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9440447" y="388891"/>
                <a:ext cx="1068066" cy="991682"/>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𝑳</m:t>
                        </m:r>
                      </m:num>
                      <m:den>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𝑽</m:t>
                        </m:r>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9440447" y="388891"/>
                <a:ext cx="1068066" cy="991682"/>
              </a:xfrm>
              <a:prstGeom prst="rect">
                <a:avLst/>
              </a:prstGeom>
              <a:blipFill>
                <a:blip r:embed="rId9"/>
                <a:stretch>
                  <a:fillRect b="-7595"/>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3857900" y="4064460"/>
            <a:ext cx="5797112"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991E92-818F-054A-94A8-9B82C59E69FC}"/>
              </a:ext>
            </a:extLst>
          </p:cNvPr>
          <p:cNvSpPr/>
          <p:nvPr/>
        </p:nvSpPr>
        <p:spPr>
          <a:xfrm>
            <a:off x="9655013" y="3412361"/>
            <a:ext cx="520985" cy="107976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2" name="Oval 151">
            <a:extLst>
              <a:ext uri="{FF2B5EF4-FFF2-40B4-BE49-F238E27FC236}">
                <a16:creationId xmlns:a16="http://schemas.microsoft.com/office/drawing/2014/main" id="{A89E5755-7BC0-E64C-A052-964F5A7D64E6}"/>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4" name="Oval 163">
            <a:extLst>
              <a:ext uri="{FF2B5EF4-FFF2-40B4-BE49-F238E27FC236}">
                <a16:creationId xmlns:a16="http://schemas.microsoft.com/office/drawing/2014/main" id="{8B38F25F-F328-DF41-B169-FC79C545EF19}"/>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5" name="Oval 164">
            <a:extLst>
              <a:ext uri="{FF2B5EF4-FFF2-40B4-BE49-F238E27FC236}">
                <a16:creationId xmlns:a16="http://schemas.microsoft.com/office/drawing/2014/main" id="{06779AE9-5ABE-8E4E-81A6-4AC5215F8BD8}"/>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Oval 165">
            <a:extLst>
              <a:ext uri="{FF2B5EF4-FFF2-40B4-BE49-F238E27FC236}">
                <a16:creationId xmlns:a16="http://schemas.microsoft.com/office/drawing/2014/main" id="{EE94BAC5-80A0-7249-A650-A610439CE04F}"/>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4" name="Oval 173">
            <a:extLst>
              <a:ext uri="{FF2B5EF4-FFF2-40B4-BE49-F238E27FC236}">
                <a16:creationId xmlns:a16="http://schemas.microsoft.com/office/drawing/2014/main" id="{F5B7B4E4-DBD4-0F49-9A5D-F6E9820771DE}"/>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2" name="Oval 181">
            <a:extLst>
              <a:ext uri="{FF2B5EF4-FFF2-40B4-BE49-F238E27FC236}">
                <a16:creationId xmlns:a16="http://schemas.microsoft.com/office/drawing/2014/main" id="{85B91096-F5BC-B94B-86A4-D3A0EF0D67FA}"/>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6" name="Oval 185">
            <a:extLst>
              <a:ext uri="{FF2B5EF4-FFF2-40B4-BE49-F238E27FC236}">
                <a16:creationId xmlns:a16="http://schemas.microsoft.com/office/drawing/2014/main" id="{1D70B507-87B2-3144-9DF0-CD1DEAD19F75}"/>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7" name="Oval 186">
            <a:extLst>
              <a:ext uri="{FF2B5EF4-FFF2-40B4-BE49-F238E27FC236}">
                <a16:creationId xmlns:a16="http://schemas.microsoft.com/office/drawing/2014/main" id="{6ACF9B3C-1BCD-5746-A2F4-3E7EF6634517}"/>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1" name="Oval 190">
            <a:extLst>
              <a:ext uri="{FF2B5EF4-FFF2-40B4-BE49-F238E27FC236}">
                <a16:creationId xmlns:a16="http://schemas.microsoft.com/office/drawing/2014/main" id="{B69CC3AE-4394-F747-8EB0-7C462C4A1860}"/>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2" name="Oval 191">
            <a:extLst>
              <a:ext uri="{FF2B5EF4-FFF2-40B4-BE49-F238E27FC236}">
                <a16:creationId xmlns:a16="http://schemas.microsoft.com/office/drawing/2014/main" id="{2F600958-8EC2-8C4E-B84A-169D9689A4EE}"/>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3" name="Oval 192">
            <a:extLst>
              <a:ext uri="{FF2B5EF4-FFF2-40B4-BE49-F238E27FC236}">
                <a16:creationId xmlns:a16="http://schemas.microsoft.com/office/drawing/2014/main" id="{5556CCF3-6A1E-B84F-999D-1A5C8503969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6" name="Oval 195">
            <a:extLst>
              <a:ext uri="{FF2B5EF4-FFF2-40B4-BE49-F238E27FC236}">
                <a16:creationId xmlns:a16="http://schemas.microsoft.com/office/drawing/2014/main" id="{1D495500-73A2-2F45-85E5-801D137219CE}"/>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7" name="Oval 206">
            <a:extLst>
              <a:ext uri="{FF2B5EF4-FFF2-40B4-BE49-F238E27FC236}">
                <a16:creationId xmlns:a16="http://schemas.microsoft.com/office/drawing/2014/main" id="{83D340A6-D30E-0B4D-9AEC-3B7B483730F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8" name="Oval 207">
            <a:extLst>
              <a:ext uri="{FF2B5EF4-FFF2-40B4-BE49-F238E27FC236}">
                <a16:creationId xmlns:a16="http://schemas.microsoft.com/office/drawing/2014/main" id="{CFFE52DD-743A-6947-9BBF-1662BD006FC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9" name="Oval 208">
            <a:extLst>
              <a:ext uri="{FF2B5EF4-FFF2-40B4-BE49-F238E27FC236}">
                <a16:creationId xmlns:a16="http://schemas.microsoft.com/office/drawing/2014/main" id="{5220E712-673B-8F42-9663-AE281A337720}"/>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0" name="Oval 209">
            <a:extLst>
              <a:ext uri="{FF2B5EF4-FFF2-40B4-BE49-F238E27FC236}">
                <a16:creationId xmlns:a16="http://schemas.microsoft.com/office/drawing/2014/main" id="{5EDC017B-3C3D-FD4A-809D-D32C68217F3F}"/>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1007765" y="1208271"/>
                <a:ext cx="7997698" cy="1564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solidFill>
                    <a:latin typeface="Avenir Light" panose="020B0402020203020204" pitchFamily="34" charset="77"/>
                  </a:rPr>
                  <a:t>To update our weights (e.g. </a:t>
                </a:r>
                <a14:m>
                  <m:oMath xmlns:m="http://schemas.openxmlformats.org/officeDocument/2006/math">
                    <m:r>
                      <a:rPr lang="en-US" sz="2400" b="1" i="1" dirty="0" smtClean="0">
                        <a:solidFill>
                          <a:srgbClr val="C00000"/>
                        </a:solidFill>
                        <a:latin typeface="Cambria Math" panose="02040503050406030204" pitchFamily="18" charset="0"/>
                      </a:rPr>
                      <m:t>𝑽</m:t>
                    </m:r>
                  </m:oMath>
                </a14:m>
                <a:r>
                  <a:rPr lang="en-US" sz="2400" b="1" dirty="0">
                    <a:solidFill>
                      <a:schemeClr val="tx1"/>
                    </a:solidFill>
                    <a:latin typeface="Avenir Light" panose="020B0402020203020204" pitchFamily="34" charset="77"/>
                  </a:rPr>
                  <a:t>), we calculate the gradient of our loss </a:t>
                </a:r>
                <a:r>
                  <a:rPr lang="en-US" sz="2400" b="1" dirty="0" err="1">
                    <a:solidFill>
                      <a:schemeClr val="tx1"/>
                    </a:solidFill>
                    <a:latin typeface="Avenir Light" panose="020B0402020203020204" pitchFamily="34" charset="77"/>
                  </a:rPr>
                  <a:t>w.r.t</a:t>
                </a:r>
                <a:r>
                  <a:rPr lang="en-US" sz="2400" b="1" dirty="0">
                    <a:solidFill>
                      <a:schemeClr val="tx1"/>
                    </a:solidFill>
                    <a:latin typeface="Avenir Light" panose="020B0402020203020204" pitchFamily="34" charset="77"/>
                  </a:rPr>
                  <a:t>. </a:t>
                </a:r>
                <a:r>
                  <a:rPr lang="en-US" sz="2400" b="1" dirty="0">
                    <a:latin typeface="Avenir Light" panose="020B0402020203020204" pitchFamily="34" charset="77"/>
                  </a:rPr>
                  <a:t>the</a:t>
                </a:r>
                <a:r>
                  <a:rPr lang="en-US" sz="2400" b="1" dirty="0">
                    <a:solidFill>
                      <a:schemeClr val="tx1"/>
                    </a:solidFill>
                    <a:latin typeface="Avenir Light" panose="020B0402020203020204" pitchFamily="34" charset="77"/>
                  </a:rPr>
                  <a:t> repeated weight matrix (e.g., </a:t>
                </a:r>
                <a14:m>
                  <m:oMath xmlns:m="http://schemas.openxmlformats.org/officeDocument/2006/math">
                    <m:f>
                      <m:fPr>
                        <m:ctrlPr>
                          <a:rPr lang="en-US" sz="2400" b="1" i="1" smtClean="0">
                            <a:solidFill>
                              <a:srgbClr val="C00000"/>
                            </a:solidFill>
                            <a:latin typeface="Cambria Math" panose="02040503050406030204" pitchFamily="18" charset="0"/>
                            <a:ea typeface="Cambria Math" panose="02040503050406030204" pitchFamily="18" charset="0"/>
                          </a:rPr>
                        </m:ctrlPr>
                      </m:fPr>
                      <m:num>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𝑳</m:t>
                        </m:r>
                      </m:num>
                      <m:den>
                        <m:r>
                          <a:rPr lang="en-US" sz="2400" b="1" i="1">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𝑽</m:t>
                        </m:r>
                      </m:den>
                    </m:f>
                    <m:r>
                      <a:rPr lang="en-US" sz="2400" b="1" i="1" smtClean="0">
                        <a:solidFill>
                          <a:srgbClr val="C00000"/>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m:t>
                    </m:r>
                  </m:oMath>
                </a14:m>
                <a:endParaRPr lang="en-US" sz="2400" b="1" dirty="0">
                  <a:solidFill>
                    <a:schemeClr val="tx1"/>
                  </a:solidFill>
                  <a:latin typeface="Avenir Light" panose="020B0402020203020204" pitchFamily="34" charset="77"/>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1007765" y="1208271"/>
                <a:ext cx="7997698" cy="1564870"/>
              </a:xfrm>
              <a:prstGeom prst="rect">
                <a:avLst/>
              </a:prstGeom>
              <a:blipFill>
                <a:blip r:embed="rId16"/>
                <a:stretch>
                  <a:fillRect l="-951"/>
                </a:stretch>
              </a:blipFill>
            </p:spPr>
            <p:txBody>
              <a:bodyPr/>
              <a:lstStyle/>
              <a:p>
                <a:r>
                  <a:rPr lang="en-US">
                    <a:noFill/>
                  </a:rPr>
                  <a:t> </a:t>
                </a:r>
              </a:p>
            </p:txBody>
          </p:sp>
        </mc:Fallback>
      </mc:AlternateContent>
    </p:spTree>
    <p:extLst>
      <p:ext uri="{BB962C8B-B14F-4D97-AF65-F5344CB8AC3E}">
        <p14:creationId xmlns:p14="http://schemas.microsoft.com/office/powerpoint/2010/main" val="3381438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NLP Successes</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16</a:t>
            </a:fld>
            <a:endParaRPr lang="en-US"/>
          </a:p>
        </p:txBody>
      </p:sp>
      <p:pic>
        <p:nvPicPr>
          <p:cNvPr id="9" name="Picture 8">
            <a:extLst>
              <a:ext uri="{FF2B5EF4-FFF2-40B4-BE49-F238E27FC236}">
                <a16:creationId xmlns:a16="http://schemas.microsoft.com/office/drawing/2014/main" id="{633B4E1B-750E-704C-9AED-A7952F130680}"/>
              </a:ext>
            </a:extLst>
          </p:cNvPr>
          <p:cNvPicPr>
            <a:picLocks noChangeAspect="1"/>
          </p:cNvPicPr>
          <p:nvPr/>
        </p:nvPicPr>
        <p:blipFill>
          <a:blip r:embed="rId2"/>
          <a:stretch>
            <a:fillRect/>
          </a:stretch>
        </p:blipFill>
        <p:spPr>
          <a:xfrm>
            <a:off x="5501194" y="2196110"/>
            <a:ext cx="5509706" cy="4318418"/>
          </a:xfrm>
          <a:prstGeom prst="rect">
            <a:avLst/>
          </a:prstGeom>
        </p:spPr>
      </p:pic>
      <p:sp>
        <p:nvSpPr>
          <p:cNvPr id="10" name="Content Placeholder 2">
            <a:extLst>
              <a:ext uri="{FF2B5EF4-FFF2-40B4-BE49-F238E27FC236}">
                <a16:creationId xmlns:a16="http://schemas.microsoft.com/office/drawing/2014/main" id="{940C4ADC-F0BA-AC43-878F-7C9360B08453}"/>
              </a:ext>
            </a:extLst>
          </p:cNvPr>
          <p:cNvSpPr txBox="1">
            <a:spLocks/>
          </p:cNvSpPr>
          <p:nvPr/>
        </p:nvSpPr>
        <p:spPr>
          <a:xfrm>
            <a:off x="838201" y="892021"/>
            <a:ext cx="11189209" cy="14614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400">
                <a:latin typeface="Avenir Light" panose="020B0402020203020204" pitchFamily="34" charset="77"/>
              </a:rPr>
              <a:t>NLP has been around since the 1960s, but the progress in the past 10 years has been astronomical. Models are becoming effective enough for consumer use.</a:t>
            </a:r>
            <a:endParaRPr lang="en-US" sz="2400" dirty="0">
              <a:latin typeface="Avenir Light" panose="020B0402020203020204" pitchFamily="34" charset="77"/>
            </a:endParaRPr>
          </a:p>
        </p:txBody>
      </p:sp>
      <p:sp>
        <p:nvSpPr>
          <p:cNvPr id="11" name="Rectangle 10">
            <a:extLst>
              <a:ext uri="{FF2B5EF4-FFF2-40B4-BE49-F238E27FC236}">
                <a16:creationId xmlns:a16="http://schemas.microsoft.com/office/drawing/2014/main" id="{73AEA1E6-538C-AA4B-AC94-2A494DF14704}"/>
              </a:ext>
            </a:extLst>
          </p:cNvPr>
          <p:cNvSpPr/>
          <p:nvPr/>
        </p:nvSpPr>
        <p:spPr>
          <a:xfrm>
            <a:off x="1393173" y="3557889"/>
            <a:ext cx="3584956" cy="954107"/>
          </a:xfrm>
          <a:prstGeom prst="rect">
            <a:avLst/>
          </a:prstGeom>
        </p:spPr>
        <p:txBody>
          <a:bodyPr wrap="none">
            <a:spAutoFit/>
          </a:bodyPr>
          <a:lstStyle/>
          <a:p>
            <a:r>
              <a:rPr lang="en-US" sz="2800" b="1" dirty="0">
                <a:solidFill>
                  <a:srgbClr val="C00000"/>
                </a:solidFill>
                <a:latin typeface="Avenir Light" panose="020B0402020203020204" pitchFamily="34" charset="77"/>
              </a:rPr>
              <a:t>Search Engines</a:t>
            </a:r>
          </a:p>
          <a:p>
            <a:r>
              <a:rPr lang="en-US" sz="2800" b="1" dirty="0">
                <a:solidFill>
                  <a:srgbClr val="C00000"/>
                </a:solidFill>
                <a:latin typeface="Avenir Light" panose="020B0402020203020204" pitchFamily="34" charset="77"/>
              </a:rPr>
              <a:t>(information retrieval)</a:t>
            </a:r>
            <a:endParaRPr lang="en-US" sz="2800" b="1" dirty="0">
              <a:solidFill>
                <a:srgbClr val="C00000"/>
              </a:solidFill>
            </a:endParaRPr>
          </a:p>
        </p:txBody>
      </p:sp>
    </p:spTree>
    <p:extLst>
      <p:ext uri="{BB962C8B-B14F-4D97-AF65-F5344CB8AC3E}">
        <p14:creationId xmlns:p14="http://schemas.microsoft.com/office/powerpoint/2010/main" val="37015151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1568918"/>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500"/>
                  </a:spcBef>
                </a:pPr>
                <a:r>
                  <a:rPr lang="en-US" dirty="0">
                    <a:latin typeface="Avenir Light" panose="020B0402020203020204" pitchFamily="34" charset="77"/>
                  </a:rPr>
                  <a:t>This </a:t>
                </a:r>
                <a:r>
                  <a:rPr lang="en-US" dirty="0">
                    <a:solidFill>
                      <a:srgbClr val="C00000"/>
                    </a:solidFill>
                    <a:latin typeface="Avenir Light" panose="020B0402020203020204" pitchFamily="34" charset="77"/>
                  </a:rPr>
                  <a:t>backpropagation through time (BPTT) </a:t>
                </a:r>
                <a:r>
                  <a:rPr lang="en-US" dirty="0">
                    <a:latin typeface="Avenir Light" panose="020B0402020203020204" pitchFamily="34" charset="77"/>
                  </a:rPr>
                  <a:t>process is </a:t>
                </a:r>
                <a:r>
                  <a:rPr lang="en-US" b="1" dirty="0">
                    <a:latin typeface="Avenir Light" panose="020B0402020203020204" pitchFamily="34" charset="77"/>
                  </a:rPr>
                  <a:t>expensive</a:t>
                </a:r>
              </a:p>
              <a:p>
                <a:pPr>
                  <a:lnSpc>
                    <a:spcPct val="150000"/>
                  </a:lnSpc>
                  <a:spcBef>
                    <a:spcPts val="3500"/>
                  </a:spcBef>
                </a:pPr>
                <a:r>
                  <a:rPr lang="en-US" dirty="0">
                    <a:latin typeface="Avenir Light" panose="020B0402020203020204" pitchFamily="34" charset="77"/>
                  </a:rPr>
                  <a:t>Instead of updating after every timestep, we tend to do so every </a:t>
                </a:r>
                <a14:m>
                  <m:oMath xmlns:m="http://schemas.openxmlformats.org/officeDocument/2006/math">
                    <m:r>
                      <a:rPr lang="en-US" b="0" i="1" dirty="0" smtClean="0">
                        <a:solidFill>
                          <a:srgbClr val="C00000"/>
                        </a:solidFill>
                        <a:latin typeface="Cambria Math" panose="02040503050406030204" pitchFamily="18" charset="0"/>
                      </a:rPr>
                      <m:t>𝑇</m:t>
                    </m:r>
                  </m:oMath>
                </a14:m>
                <a:r>
                  <a:rPr lang="en-US" dirty="0">
                    <a:latin typeface="Avenir Light" panose="020B0402020203020204" pitchFamily="34" charset="77"/>
                  </a:rPr>
                  <a:t> steps (e.g., every </a:t>
                </a:r>
                <a:r>
                  <a:rPr lang="en-US" u="sng" dirty="0">
                    <a:latin typeface="Avenir Light" panose="020B0402020203020204" pitchFamily="34" charset="77"/>
                  </a:rPr>
                  <a:t>sentence</a:t>
                </a:r>
                <a:r>
                  <a:rPr lang="en-US" dirty="0">
                    <a:latin typeface="Avenir Light" panose="020B0402020203020204" pitchFamily="34" charset="77"/>
                  </a:rPr>
                  <a:t> or </a:t>
                </a:r>
                <a:r>
                  <a:rPr lang="en-US" u="sng" dirty="0">
                    <a:latin typeface="Avenir Light" panose="020B0402020203020204" pitchFamily="34" charset="77"/>
                  </a:rPr>
                  <a:t>paragraph</a:t>
                </a:r>
                <a:r>
                  <a:rPr lang="en-US" dirty="0">
                    <a:latin typeface="Avenir Light" panose="020B0402020203020204" pitchFamily="34" charset="77"/>
                  </a:rPr>
                  <a:t>)</a:t>
                </a:r>
              </a:p>
              <a:p>
                <a:pPr>
                  <a:lnSpc>
                    <a:spcPct val="150000"/>
                  </a:lnSpc>
                  <a:spcBef>
                    <a:spcPts val="3500"/>
                  </a:spcBef>
                </a:pPr>
                <a:r>
                  <a:rPr lang="en-US" dirty="0">
                    <a:latin typeface="Avenir Light" panose="020B0402020203020204" pitchFamily="34" charset="77"/>
                  </a:rPr>
                  <a:t>This isn’t equivalent to using only a window size </a:t>
                </a:r>
                <a14:m>
                  <m:oMath xmlns:m="http://schemas.openxmlformats.org/officeDocument/2006/math">
                    <m:r>
                      <a:rPr lang="en-US" b="0" i="1" dirty="0" smtClean="0">
                        <a:solidFill>
                          <a:srgbClr val="C00000"/>
                        </a:solidFill>
                        <a:latin typeface="Cambria Math" panose="02040503050406030204" pitchFamily="18" charset="0"/>
                      </a:rPr>
                      <m:t>𝑇</m:t>
                    </m:r>
                  </m:oMath>
                </a14:m>
                <a:br>
                  <a:rPr lang="en-US" dirty="0">
                    <a:latin typeface="Avenir Light" panose="020B0402020203020204" pitchFamily="34" charset="77"/>
                  </a:rPr>
                </a:br>
                <a:r>
                  <a:rPr lang="en-US" dirty="0">
                    <a:latin typeface="Avenir Light" panose="020B0402020203020204" pitchFamily="34" charset="77"/>
                  </a:rPr>
                  <a:t>(a la </a:t>
                </a:r>
                <a:r>
                  <a:rPr lang="en-US" dirty="0">
                    <a:solidFill>
                      <a:srgbClr val="7030A0"/>
                    </a:solidFill>
                    <a:latin typeface="Avenir Light" panose="020B0402020203020204" pitchFamily="34" charset="77"/>
                  </a:rPr>
                  <a:t>n-grams</a:t>
                </a:r>
                <a:r>
                  <a:rPr lang="en-US" dirty="0">
                    <a:latin typeface="Avenir Light" panose="020B0402020203020204" pitchFamily="34" charset="77"/>
                  </a:rPr>
                  <a:t>) because we still have ‘infinite memory’</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1568918"/>
                <a:ext cx="10488096" cy="4539782"/>
              </a:xfrm>
              <a:prstGeom prst="rect">
                <a:avLst/>
              </a:prstGeom>
              <a:blipFill>
                <a:blip r:embed="rId2"/>
                <a:stretch>
                  <a:fillRect l="-967" r="-48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BD3C07E-1AA1-A045-BECA-C00217DB24DC}"/>
              </a:ext>
            </a:extLst>
          </p:cNvPr>
          <p:cNvSpPr>
            <a:spLocks noGrp="1"/>
          </p:cNvSpPr>
          <p:nvPr>
            <p:ph type="title" idx="4294967295"/>
          </p:nvPr>
        </p:nvSpPr>
        <p:spPr>
          <a:xfrm>
            <a:off x="716886" y="264119"/>
            <a:ext cx="1262040" cy="551431"/>
          </a:xfrm>
        </p:spPr>
        <p:txBody>
          <a:bodyPr/>
          <a:lstStyle/>
          <a:p>
            <a:r>
              <a:rPr lang="en-US" dirty="0"/>
              <a:t>RNN</a:t>
            </a:r>
          </a:p>
        </p:txBody>
      </p:sp>
      <p:sp>
        <p:nvSpPr>
          <p:cNvPr id="11" name="Rectangle 10">
            <a:extLst>
              <a:ext uri="{FF2B5EF4-FFF2-40B4-BE49-F238E27FC236}">
                <a16:creationId xmlns:a16="http://schemas.microsoft.com/office/drawing/2014/main" id="{94AA936F-5E98-9F4B-989D-B37FA0642B9B}"/>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9204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5C6A5A32-2E40-2D4D-98C7-2C6E4ADB0BB5}"/>
              </a:ext>
            </a:extLst>
          </p:cNvPr>
          <p:cNvSpPr>
            <a:spLocks noGrp="1"/>
          </p:cNvSpPr>
          <p:nvPr>
            <p:ph type="title" idx="4294967295"/>
          </p:nvPr>
        </p:nvSpPr>
        <p:spPr>
          <a:xfrm>
            <a:off x="716886" y="264119"/>
            <a:ext cx="3228098" cy="551431"/>
          </a:xfrm>
        </p:spPr>
        <p:txBody>
          <a:bodyPr>
            <a:normAutofit/>
          </a:bodyPr>
          <a:lstStyle/>
          <a:p>
            <a:r>
              <a:rPr lang="en-US" dirty="0"/>
              <a:t>RNN: Generation</a:t>
            </a:r>
          </a:p>
        </p:txBody>
      </p:sp>
      <p:sp>
        <p:nvSpPr>
          <p:cNvPr id="15" name="Rectangle 14">
            <a:extLst>
              <a:ext uri="{FF2B5EF4-FFF2-40B4-BE49-F238E27FC236}">
                <a16:creationId xmlns:a16="http://schemas.microsoft.com/office/drawing/2014/main" id="{A9ADF444-F719-9645-839E-3E2CE5B2C9A4}"/>
              </a:ext>
            </a:extLst>
          </p:cNvPr>
          <p:cNvSpPr/>
          <p:nvPr/>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1881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5A7BE7-8F2F-D342-8ECF-284129E35120}"/>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96327BA-CD73-9F4C-872F-66F2FBB435EC}"/>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6936CAA-083E-F74C-83DC-47EFA16BA7F1}"/>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721BFC8-488A-E544-8039-FF95473E4677}"/>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8B98019-A811-8A43-A9EC-3F968DD6AF5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E9BF57-C376-B741-A36B-15614D8A562E}"/>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74C246-0177-C74B-80B5-763B069F3911}"/>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58B4E7-45B9-8E4F-8412-2DA1BE33A73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A2210478-1028-B04C-B747-19F17823E06D}"/>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D101897-56E6-2C44-8EEF-760D3063C9B3}"/>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A229551-A421-EC43-8BAD-C21801E155A4}"/>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59D13A2-CE3E-2E41-B48F-DCC78D23658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3D29972-0753-0549-AFDB-7999F2CA7064}"/>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CA96AC2-2AE4-4147-9B5F-E6DEF428D471}"/>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BBC3F028-A301-0444-B329-2B6F15D2F043}"/>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2"/>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3"/>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4"/>
                <a:stretch>
                  <a:fillRect l="-2632"/>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5"/>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6"/>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9400101" y="6003497"/>
            <a:ext cx="138743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8973984" y="2420948"/>
            <a:ext cx="174275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8126310" y="2714242"/>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10781903" y="2703526"/>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3228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Pros and cons of an RNN?</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163</a:t>
            </a:fld>
            <a:endParaRPr lang="en-US"/>
          </a:p>
        </p:txBody>
      </p:sp>
    </p:spTree>
    <p:extLst>
      <p:ext uri="{BB962C8B-B14F-4D97-AF65-F5344CB8AC3E}">
        <p14:creationId xmlns:p14="http://schemas.microsoft.com/office/powerpoint/2010/main" val="24861823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6AC84D6-DA06-4748-BD83-B2B71B9A4133}"/>
              </a:ext>
            </a:extLst>
          </p:cNvPr>
          <p:cNvSpPr/>
          <p:nvPr/>
        </p:nvSpPr>
        <p:spPr>
          <a:xfrm>
            <a:off x="5068455" y="5527972"/>
            <a:ext cx="4464908" cy="402928"/>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RNNs: Overview</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7" name="Content Placeholder 2">
            <a:extLst>
              <a:ext uri="{FF2B5EF4-FFF2-40B4-BE49-F238E27FC236}">
                <a16:creationId xmlns:a16="http://schemas.microsoft.com/office/drawing/2014/main" id="{5757BA77-6262-244B-8A95-3215890CBE9B}"/>
              </a:ext>
            </a:extLst>
          </p:cNvPr>
          <p:cNvSpPr txBox="1">
            <a:spLocks/>
          </p:cNvSpPr>
          <p:nvPr/>
        </p:nvSpPr>
        <p:spPr>
          <a:xfrm>
            <a:off x="1379105" y="426184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RNN ISSUES?</a:t>
            </a:r>
          </a:p>
        </p:txBody>
      </p:sp>
      <p:sp>
        <p:nvSpPr>
          <p:cNvPr id="8" name="Content Placeholder 2">
            <a:extLst>
              <a:ext uri="{FF2B5EF4-FFF2-40B4-BE49-F238E27FC236}">
                <a16:creationId xmlns:a16="http://schemas.microsoft.com/office/drawing/2014/main" id="{34435701-1EAD-684E-8526-552588448D1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RNN STRENGTHS?</a:t>
            </a:r>
          </a:p>
        </p:txBody>
      </p:sp>
      <p:sp>
        <p:nvSpPr>
          <p:cNvPr id="9" name="Content Placeholder 2">
            <a:extLst>
              <a:ext uri="{FF2B5EF4-FFF2-40B4-BE49-F238E27FC236}">
                <a16:creationId xmlns:a16="http://schemas.microsoft.com/office/drawing/2014/main" id="{6A5D3C00-4243-574B-A1B6-851B8268F5E2}"/>
              </a:ext>
            </a:extLst>
          </p:cNvPr>
          <p:cNvSpPr txBox="1">
            <a:spLocks/>
          </p:cNvSpPr>
          <p:nvPr/>
        </p:nvSpPr>
        <p:spPr>
          <a:xfrm>
            <a:off x="1544936" y="2088012"/>
            <a:ext cx="10342263" cy="2142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Can handle infinite-length sequences </a:t>
            </a:r>
            <a:r>
              <a:rPr lang="en-US" sz="2000" dirty="0">
                <a:solidFill>
                  <a:schemeClr val="accent5">
                    <a:lumMod val="75000"/>
                  </a:schemeClr>
                </a:solidFill>
                <a:latin typeface="Avenir Light" panose="020B0402020203020204" pitchFamily="34" charset="77"/>
              </a:rPr>
              <a:t>(not just a fixed-window)</a:t>
            </a:r>
          </a:p>
          <a:p>
            <a:pPr>
              <a:lnSpc>
                <a:spcPct val="120000"/>
              </a:lnSpc>
            </a:pPr>
            <a:r>
              <a:rPr lang="en-US" sz="2000" dirty="0">
                <a:latin typeface="Avenir Light" panose="020B0402020203020204" pitchFamily="34" charset="77"/>
              </a:rPr>
              <a:t>Has a “memory” of the context </a:t>
            </a:r>
            <a:r>
              <a:rPr lang="en-US" sz="2000" dirty="0">
                <a:solidFill>
                  <a:schemeClr val="accent5">
                    <a:lumMod val="75000"/>
                  </a:schemeClr>
                </a:solidFill>
                <a:latin typeface="Avenir Light" panose="020B0402020203020204" pitchFamily="34" charset="77"/>
              </a:rPr>
              <a:t>(thanks to the hidden layer’s recurrent loop)</a:t>
            </a:r>
          </a:p>
          <a:p>
            <a:pPr>
              <a:lnSpc>
                <a:spcPct val="120000"/>
              </a:lnSpc>
            </a:pPr>
            <a:r>
              <a:rPr lang="en-US" sz="2000" dirty="0">
                <a:latin typeface="Avenir Light" panose="020B0402020203020204" pitchFamily="34" charset="77"/>
              </a:rPr>
              <a:t>Same weights used for all inputs, so word order isn’t wonky </a:t>
            </a:r>
            <a:r>
              <a:rPr lang="en-US" sz="2000" dirty="0">
                <a:solidFill>
                  <a:schemeClr val="accent5">
                    <a:lumMod val="75000"/>
                  </a:schemeClr>
                </a:solidFill>
                <a:latin typeface="Avenir Light" panose="020B0402020203020204" pitchFamily="34" charset="77"/>
              </a:rPr>
              <a:t>(like FFNN) </a:t>
            </a:r>
          </a:p>
        </p:txBody>
      </p:sp>
      <p:sp>
        <p:nvSpPr>
          <p:cNvPr id="10" name="Content Placeholder 2">
            <a:extLst>
              <a:ext uri="{FF2B5EF4-FFF2-40B4-BE49-F238E27FC236}">
                <a16:creationId xmlns:a16="http://schemas.microsoft.com/office/drawing/2014/main" id="{A44747A8-0FF3-8149-8A71-686AE40E69E9}"/>
              </a:ext>
            </a:extLst>
          </p:cNvPr>
          <p:cNvSpPr txBox="1">
            <a:spLocks/>
          </p:cNvSpPr>
          <p:nvPr/>
        </p:nvSpPr>
        <p:spPr>
          <a:xfrm>
            <a:off x="1633836" y="5003126"/>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Slow to train (BPTT)</a:t>
            </a:r>
          </a:p>
          <a:p>
            <a:pPr>
              <a:lnSpc>
                <a:spcPct val="120000"/>
              </a:lnSpc>
            </a:pPr>
            <a:r>
              <a:rPr lang="en-US" sz="2000" dirty="0">
                <a:latin typeface="Avenir Light" panose="020B0402020203020204" pitchFamily="34" charset="77"/>
              </a:rPr>
              <a:t>Due to ”infinite sequence”, gradients can easily </a:t>
            </a:r>
            <a:r>
              <a:rPr lang="en-US" sz="2000" b="1" dirty="0">
                <a:latin typeface="Avenir Light" panose="020B0402020203020204" pitchFamily="34" charset="77"/>
              </a:rPr>
              <a:t>vanish</a:t>
            </a:r>
            <a:r>
              <a:rPr lang="en-US" sz="2000" dirty="0">
                <a:latin typeface="Avenir Light" panose="020B0402020203020204" pitchFamily="34" charset="77"/>
              </a:rPr>
              <a:t> or </a:t>
            </a:r>
            <a:r>
              <a:rPr lang="en-US" sz="2000" b="1" dirty="0">
                <a:latin typeface="Avenir Light" panose="020B0402020203020204" pitchFamily="34" charset="77"/>
              </a:rPr>
              <a:t>explode</a:t>
            </a:r>
          </a:p>
          <a:p>
            <a:pPr>
              <a:lnSpc>
                <a:spcPct val="120000"/>
              </a:lnSpc>
            </a:pPr>
            <a:r>
              <a:rPr lang="en-US" sz="2000" dirty="0">
                <a:latin typeface="Avenir Light" panose="020B0402020203020204" pitchFamily="34" charset="77"/>
              </a:rPr>
              <a:t>Has trouble actually making use of long-range context</a:t>
            </a:r>
          </a:p>
        </p:txBody>
      </p:sp>
    </p:spTree>
    <p:extLst>
      <p:ext uri="{BB962C8B-B14F-4D97-AF65-F5344CB8AC3E}">
        <p14:creationId xmlns:p14="http://schemas.microsoft.com/office/powerpoint/2010/main" val="1928306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415813"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3857900" y="4064460"/>
            <a:ext cx="5797112"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den>
                    </m:f>
                  </m:oMath>
                </a14:m>
                <a:r>
                  <a:rPr lang="en-US" sz="4000" b="1" dirty="0">
                    <a:solidFill>
                      <a:srgbClr val="C00000"/>
                    </a:solidFill>
                    <a:ea typeface="Cambria Math" panose="02040503050406030204" pitchFamily="18" charset="0"/>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a:solidFill>
                                  <a:srgbClr val="C00000"/>
                                </a:solidFill>
                                <a:latin typeface="Cambria Math" panose="02040503050406030204" pitchFamily="18" charset="0"/>
                                <a:ea typeface="Cambria Math" panose="02040503050406030204" pitchFamily="18" charset="0"/>
                              </a:rPr>
                              <m:t>𝟏</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Tree>
    <p:extLst>
      <p:ext uri="{BB962C8B-B14F-4D97-AF65-F5344CB8AC3E}">
        <p14:creationId xmlns:p14="http://schemas.microsoft.com/office/powerpoint/2010/main" val="3302250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517413"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3857900" y="4064460"/>
            <a:ext cx="5797112"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den>
                    </m:f>
                  </m:oMath>
                </a14:m>
                <a:r>
                  <a:rPr lang="en-US" sz="4000" b="1" dirty="0">
                    <a:solidFill>
                      <a:srgbClr val="C00000"/>
                    </a:solidFill>
                    <a:ea typeface="Cambria Math" panose="02040503050406030204" pitchFamily="18" charset="0"/>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a:solidFill>
                                  <a:srgbClr val="C00000"/>
                                </a:solidFill>
                                <a:latin typeface="Cambria Math" panose="02040503050406030204" pitchFamily="18" charset="0"/>
                                <a:ea typeface="Cambria Math" panose="02040503050406030204" pitchFamily="18" charset="0"/>
                              </a:rPr>
                              <m:t>𝟏</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8" name="Content Placeholder 2">
            <a:extLst>
              <a:ext uri="{FF2B5EF4-FFF2-40B4-BE49-F238E27FC236}">
                <a16:creationId xmlns:a16="http://schemas.microsoft.com/office/drawing/2014/main" id="{58057606-BE02-E747-A86D-852F59BDF7E1}"/>
              </a:ext>
            </a:extLst>
          </p:cNvPr>
          <p:cNvSpPr txBox="1">
            <a:spLocks/>
          </p:cNvSpPr>
          <p:nvPr/>
        </p:nvSpPr>
        <p:spPr>
          <a:xfrm>
            <a:off x="4743016" y="1013964"/>
            <a:ext cx="4648822" cy="4169104"/>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119" name="Content Placeholder 2">
            <a:extLst>
              <a:ext uri="{FF2B5EF4-FFF2-40B4-BE49-F238E27FC236}">
                <a16:creationId xmlns:a16="http://schemas.microsoft.com/office/drawing/2014/main" id="{3622AAEE-F4CC-D442-8F44-6B62F07EAB88}"/>
              </a:ext>
            </a:extLst>
          </p:cNvPr>
          <p:cNvSpPr txBox="1">
            <a:spLocks/>
          </p:cNvSpPr>
          <p:nvPr/>
        </p:nvSpPr>
        <p:spPr>
          <a:xfrm>
            <a:off x="4961248" y="1208034"/>
            <a:ext cx="4027461" cy="3668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800"/>
              </a:spcBef>
              <a:buNone/>
            </a:pPr>
            <a:r>
              <a:rPr lang="en-US" sz="2400" b="1" dirty="0">
                <a:solidFill>
                  <a:schemeClr val="tx1"/>
                </a:solidFill>
                <a:latin typeface="Avenir Light" panose="020B0402020203020204" pitchFamily="34" charset="77"/>
              </a:rPr>
              <a:t>This long path makes it easy for the gradients to become really </a:t>
            </a:r>
            <a:r>
              <a:rPr lang="en-US" sz="2400" b="1" dirty="0">
                <a:solidFill>
                  <a:srgbClr val="C00000"/>
                </a:solidFill>
                <a:latin typeface="Avenir Light" panose="020B0402020203020204" pitchFamily="34" charset="77"/>
              </a:rPr>
              <a:t>small</a:t>
            </a:r>
            <a:r>
              <a:rPr lang="en-US" sz="2400" b="1" dirty="0">
                <a:solidFill>
                  <a:schemeClr val="tx1"/>
                </a:solidFill>
                <a:latin typeface="Avenir Light" panose="020B0402020203020204" pitchFamily="34" charset="77"/>
              </a:rPr>
              <a:t> or </a:t>
            </a:r>
            <a:r>
              <a:rPr lang="en-US" sz="2400" b="1" dirty="0">
                <a:solidFill>
                  <a:srgbClr val="C00000"/>
                </a:solidFill>
                <a:latin typeface="Avenir Light" panose="020B0402020203020204" pitchFamily="34" charset="77"/>
              </a:rPr>
              <a:t>large</a:t>
            </a:r>
            <a:r>
              <a:rPr lang="en-US" sz="2400" b="1" dirty="0">
                <a:solidFill>
                  <a:schemeClr val="tx1"/>
                </a:solidFill>
                <a:latin typeface="Avenir Light" panose="020B0402020203020204" pitchFamily="34" charset="77"/>
              </a:rPr>
              <a:t>.</a:t>
            </a:r>
          </a:p>
          <a:p>
            <a:pPr marL="0" indent="0">
              <a:lnSpc>
                <a:spcPct val="100000"/>
              </a:lnSpc>
              <a:spcBef>
                <a:spcPts val="2800"/>
              </a:spcBef>
              <a:buNone/>
            </a:pPr>
            <a:r>
              <a:rPr lang="en-US" sz="2400" b="1" dirty="0">
                <a:latin typeface="Avenir Light" panose="020B0402020203020204" pitchFamily="34" charset="77"/>
              </a:rPr>
              <a:t>If small, the far-away context will be ”forgotten.”</a:t>
            </a:r>
          </a:p>
          <a:p>
            <a:pPr marL="0" indent="0">
              <a:lnSpc>
                <a:spcPct val="100000"/>
              </a:lnSpc>
              <a:spcBef>
                <a:spcPts val="2800"/>
              </a:spcBef>
              <a:buNone/>
            </a:pPr>
            <a:r>
              <a:rPr lang="en-US" sz="2400" b="1" dirty="0">
                <a:solidFill>
                  <a:schemeClr val="tx1"/>
                </a:solidFill>
                <a:latin typeface="Avenir Light" panose="020B0402020203020204" pitchFamily="34" charset="77"/>
              </a:rPr>
              <a:t>If large, recency bias and no context.</a:t>
            </a:r>
          </a:p>
        </p:txBody>
      </p:sp>
    </p:spTree>
    <p:extLst>
      <p:ext uri="{BB962C8B-B14F-4D97-AF65-F5344CB8AC3E}">
        <p14:creationId xmlns:p14="http://schemas.microsoft.com/office/powerpoint/2010/main" val="6160791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Exploding Gradients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4480996" cy="1159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pic>
        <p:nvPicPr>
          <p:cNvPr id="3" name="Picture 2">
            <a:extLst>
              <a:ext uri="{FF2B5EF4-FFF2-40B4-BE49-F238E27FC236}">
                <a16:creationId xmlns:a16="http://schemas.microsoft.com/office/drawing/2014/main" id="{559B78AA-E6B6-E648-AFF8-B88BA6A7BED1}"/>
              </a:ext>
            </a:extLst>
          </p:cNvPr>
          <p:cNvPicPr>
            <a:picLocks noChangeAspect="1"/>
          </p:cNvPicPr>
          <p:nvPr/>
        </p:nvPicPr>
        <p:blipFill>
          <a:blip r:embed="rId2"/>
          <a:stretch>
            <a:fillRect/>
          </a:stretch>
        </p:blipFill>
        <p:spPr>
          <a:xfrm>
            <a:off x="559109" y="1759562"/>
            <a:ext cx="5524191" cy="2800998"/>
          </a:xfrm>
          <a:prstGeom prst="rect">
            <a:avLst/>
          </a:prstGeom>
        </p:spPr>
      </p:pic>
      <p:sp>
        <p:nvSpPr>
          <p:cNvPr id="4" name="Rectangle 3">
            <a:extLst>
              <a:ext uri="{FF2B5EF4-FFF2-40B4-BE49-F238E27FC236}">
                <a16:creationId xmlns:a16="http://schemas.microsoft.com/office/drawing/2014/main" id="{6E1C8717-5E87-014D-BE5D-08D3ECC8C270}"/>
              </a:ext>
            </a:extLst>
          </p:cNvPr>
          <p:cNvSpPr/>
          <p:nvPr/>
        </p:nvSpPr>
        <p:spPr>
          <a:xfrm>
            <a:off x="329739" y="6320516"/>
            <a:ext cx="4775795" cy="307777"/>
          </a:xfrm>
          <a:prstGeom prst="rect">
            <a:avLst/>
          </a:prstGeom>
        </p:spPr>
        <p:txBody>
          <a:bodyPr wrap="none">
            <a:spAutoFit/>
          </a:bodyPr>
          <a:lstStyle/>
          <a:p>
            <a:r>
              <a:rPr lang="en-US" sz="1400" dirty="0"/>
              <a:t>Source: </a:t>
            </a:r>
            <a:r>
              <a:rPr lang="en-US" sz="1400" dirty="0">
                <a:hlinkClick r:id="rId3"/>
              </a:rPr>
              <a:t>https://</a:t>
            </a:r>
            <a:r>
              <a:rPr lang="en-US" sz="1400" dirty="0" err="1">
                <a:hlinkClick r:id="rId3"/>
              </a:rPr>
              <a:t>www.deeplearningbook.org</a:t>
            </a:r>
            <a:r>
              <a:rPr lang="en-US" sz="1400" dirty="0">
                <a:hlinkClick r:id="rId3"/>
              </a:rPr>
              <a:t>/contents/</a:t>
            </a:r>
            <a:r>
              <a:rPr lang="en-US" sz="1400" dirty="0" err="1">
                <a:hlinkClick r:id="rId3"/>
              </a:rPr>
              <a:t>rnn.html</a:t>
            </a:r>
            <a:endParaRPr lang="en-US" sz="1400" dirty="0"/>
          </a:p>
        </p:txBody>
      </p:sp>
      <p:pic>
        <p:nvPicPr>
          <p:cNvPr id="5" name="Picture 4">
            <a:extLst>
              <a:ext uri="{FF2B5EF4-FFF2-40B4-BE49-F238E27FC236}">
                <a16:creationId xmlns:a16="http://schemas.microsoft.com/office/drawing/2014/main" id="{F1AF6213-8698-6E43-8E46-7D29C70929C2}"/>
              </a:ext>
            </a:extLst>
          </p:cNvPr>
          <p:cNvPicPr>
            <a:picLocks noChangeAspect="1"/>
          </p:cNvPicPr>
          <p:nvPr/>
        </p:nvPicPr>
        <p:blipFill>
          <a:blip r:embed="rId4"/>
          <a:stretch>
            <a:fillRect/>
          </a:stretch>
        </p:blipFill>
        <p:spPr>
          <a:xfrm>
            <a:off x="6271083" y="2137274"/>
            <a:ext cx="5495776" cy="1884871"/>
          </a:xfrm>
          <a:prstGeom prst="rect">
            <a:avLst/>
          </a:prstGeom>
        </p:spPr>
      </p:pic>
      <p:sp>
        <p:nvSpPr>
          <p:cNvPr id="6" name="Rectangle 5">
            <a:extLst>
              <a:ext uri="{FF2B5EF4-FFF2-40B4-BE49-F238E27FC236}">
                <a16:creationId xmlns:a16="http://schemas.microsoft.com/office/drawing/2014/main" id="{30F03EB8-1D0F-424B-A0F3-78CFF146BBA3}"/>
              </a:ext>
            </a:extLst>
          </p:cNvPr>
          <p:cNvSpPr/>
          <p:nvPr/>
        </p:nvSpPr>
        <p:spPr>
          <a:xfrm>
            <a:off x="6529094" y="6320515"/>
            <a:ext cx="5237765" cy="307777"/>
          </a:xfrm>
          <a:prstGeom prst="rect">
            <a:avLst/>
          </a:prstGeom>
        </p:spPr>
        <p:txBody>
          <a:bodyPr wrap="square">
            <a:spAutoFit/>
          </a:bodyPr>
          <a:lstStyle/>
          <a:p>
            <a:r>
              <a:rPr lang="en-US" sz="1400" dirty="0" err="1"/>
              <a:t>Pascanu</a:t>
            </a:r>
            <a:r>
              <a:rPr lang="en-US" sz="1400" dirty="0"/>
              <a:t> et al, 2013. </a:t>
            </a:r>
            <a:r>
              <a:rPr lang="en-US" sz="1400" dirty="0">
                <a:hlinkClick r:id="rId5"/>
              </a:rPr>
              <a:t>http://</a:t>
            </a:r>
            <a:r>
              <a:rPr lang="en-US" sz="1400" dirty="0" err="1">
                <a:hlinkClick r:id="rId5"/>
              </a:rPr>
              <a:t>proceedings.mlr.press</a:t>
            </a:r>
            <a:r>
              <a:rPr lang="en-US" sz="1400" dirty="0">
                <a:hlinkClick r:id="rId5"/>
              </a:rPr>
              <a:t>/v28/pascanu13.pdf</a:t>
            </a:r>
            <a:endParaRPr lang="en-US" sz="1400" dirty="0"/>
          </a:p>
        </p:txBody>
      </p:sp>
    </p:spTree>
    <p:extLst>
      <p:ext uri="{BB962C8B-B14F-4D97-AF65-F5344CB8AC3E}">
        <p14:creationId xmlns:p14="http://schemas.microsoft.com/office/powerpoint/2010/main" val="38903453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Contextualized, Token-based Representations</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6: LSTMs</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3798081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How does an LSTM yield improvements?</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169</a:t>
            </a:fld>
            <a:endParaRPr lang="en-US"/>
          </a:p>
        </p:txBody>
      </p:sp>
    </p:spTree>
    <p:extLst>
      <p:ext uri="{BB962C8B-B14F-4D97-AF65-F5344CB8AC3E}">
        <p14:creationId xmlns:p14="http://schemas.microsoft.com/office/powerpoint/2010/main" val="3019085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17</a:t>
            </a:fld>
            <a:endParaRPr lang="en-US"/>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27" name="Title 1">
            <a:extLst>
              <a:ext uri="{FF2B5EF4-FFF2-40B4-BE49-F238E27FC236}">
                <a16:creationId xmlns:a16="http://schemas.microsoft.com/office/drawing/2014/main" id="{870510DE-4DFD-0242-AA6B-D171D9EC7634}"/>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Machine Translation System</a:t>
            </a:r>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DF29B1F-A984-C14A-831B-D2CC86A164E8}"/>
                  </a:ext>
                </a:extLst>
              </p:cNvPr>
              <p:cNvSpPr/>
              <p:nvPr/>
            </p:nvSpPr>
            <p:spPr>
              <a:xfrm>
                <a:off x="5077167" y="5281026"/>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8" name="Rectangle 17">
                <a:extLst>
                  <a:ext uri="{FF2B5EF4-FFF2-40B4-BE49-F238E27FC236}">
                    <a16:creationId xmlns:a16="http://schemas.microsoft.com/office/drawing/2014/main" id="{1DF29B1F-A984-C14A-831B-D2CC86A164E8}"/>
                  </a:ext>
                </a:extLst>
              </p:cNvPr>
              <p:cNvSpPr>
                <a:spLocks noRot="1" noChangeAspect="1" noMove="1" noResize="1" noEditPoints="1" noAdjustHandles="1" noChangeArrowheads="1" noChangeShapeType="1" noTextEdit="1"/>
              </p:cNvSpPr>
              <p:nvPr/>
            </p:nvSpPr>
            <p:spPr>
              <a:xfrm>
                <a:off x="5077167" y="5281026"/>
                <a:ext cx="1229824" cy="584775"/>
              </a:xfrm>
              <a:prstGeom prst="rect">
                <a:avLst/>
              </a:prstGeom>
              <a:blipFill>
                <a:blip r:embed="rId3"/>
                <a:stretch>
                  <a:fillRect l="-3061" r="-5102" b="-2340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D9B7FD0-00BF-DF48-A5AE-BF784553B429}"/>
              </a:ext>
            </a:extLst>
          </p:cNvPr>
          <p:cNvSpPr txBox="1"/>
          <p:nvPr/>
        </p:nvSpPr>
        <p:spPr>
          <a:xfrm>
            <a:off x="1786776" y="5343876"/>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0CDA349C-04A7-D34B-82D8-C8539B59A502}"/>
              </a:ext>
            </a:extLst>
          </p:cNvPr>
          <p:cNvSpPr txBox="1"/>
          <p:nvPr/>
        </p:nvSpPr>
        <p:spPr>
          <a:xfrm>
            <a:off x="8881692" y="5286452"/>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p:sp>
        <p:nvSpPr>
          <p:cNvPr id="28" name="Title 1">
            <a:extLst>
              <a:ext uri="{FF2B5EF4-FFF2-40B4-BE49-F238E27FC236}">
                <a16:creationId xmlns:a16="http://schemas.microsoft.com/office/drawing/2014/main" id="{8C485D4F-F818-054D-B3D1-9BE30FCE6C8A}"/>
              </a:ext>
            </a:extLst>
          </p:cNvPr>
          <p:cNvSpPr txBox="1">
            <a:spLocks/>
          </p:cNvSpPr>
          <p:nvPr/>
        </p:nvSpPr>
        <p:spPr>
          <a:xfrm>
            <a:off x="838200" y="276262"/>
            <a:ext cx="6214809" cy="6127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00000"/>
              </a:lnSpc>
            </a:pPr>
            <a:r>
              <a:rPr lang="en-US">
                <a:latin typeface="Avenir Light" panose="020B0402020203020204" pitchFamily="34" charset="77"/>
              </a:rPr>
              <a:t>How do these systems work?!</a:t>
            </a:r>
            <a:endParaRPr lang="en-US" dirty="0">
              <a:latin typeface="Avenir Light" panose="020B0402020203020204" pitchFamily="34" charset="77"/>
            </a:endParaRPr>
          </a:p>
        </p:txBody>
      </p:sp>
      <p:sp>
        <p:nvSpPr>
          <p:cNvPr id="29" name="Rectangle 28">
            <a:extLst>
              <a:ext uri="{FF2B5EF4-FFF2-40B4-BE49-F238E27FC236}">
                <a16:creationId xmlns:a16="http://schemas.microsoft.com/office/drawing/2014/main" id="{F9497D2D-C2BF-3C40-853B-77E75410512E}"/>
              </a:ext>
            </a:extLst>
          </p:cNvPr>
          <p:cNvSpPr/>
          <p:nvPr/>
        </p:nvSpPr>
        <p:spPr>
          <a:xfrm>
            <a:off x="903804" y="771482"/>
            <a:ext cx="4728900"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0850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1238718"/>
            <a:ext cx="10742096" cy="50858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500"/>
              </a:spcBef>
            </a:pPr>
            <a:r>
              <a:rPr lang="en-US" dirty="0">
                <a:latin typeface="Avenir Light" panose="020B0402020203020204" pitchFamily="34" charset="77"/>
              </a:rPr>
              <a:t>A type of RNN that is designed to better handle </a:t>
            </a:r>
            <a:r>
              <a:rPr lang="en-US" b="1" dirty="0">
                <a:latin typeface="Avenir Light" panose="020B0402020203020204" pitchFamily="34" charset="77"/>
              </a:rPr>
              <a:t>long-range dependencies</a:t>
            </a:r>
          </a:p>
          <a:p>
            <a:pPr>
              <a:lnSpc>
                <a:spcPct val="150000"/>
              </a:lnSpc>
              <a:spcBef>
                <a:spcPts val="3500"/>
              </a:spcBef>
            </a:pPr>
            <a:r>
              <a:rPr lang="en-US" dirty="0">
                <a:latin typeface="Avenir Light" panose="020B0402020203020204" pitchFamily="34" charset="77"/>
              </a:rPr>
              <a:t>In ”vanilla” RNNs, the hidden state is perpetually being rewritten</a:t>
            </a:r>
          </a:p>
          <a:p>
            <a:pPr>
              <a:lnSpc>
                <a:spcPct val="150000"/>
              </a:lnSpc>
              <a:spcBef>
                <a:spcPts val="3500"/>
              </a:spcBef>
            </a:pPr>
            <a:r>
              <a:rPr lang="en-US" dirty="0">
                <a:latin typeface="Avenir Light" panose="020B0402020203020204" pitchFamily="34" charset="77"/>
              </a:rPr>
              <a:t>In addition to a traditional </a:t>
            </a:r>
            <a:r>
              <a:rPr lang="en-US" b="1" dirty="0">
                <a:latin typeface="Avenir Light" panose="020B0402020203020204" pitchFamily="34" charset="77"/>
              </a:rPr>
              <a:t>hidden state </a:t>
            </a:r>
            <a:r>
              <a:rPr lang="en-US" b="1" dirty="0">
                <a:solidFill>
                  <a:srgbClr val="C00000"/>
                </a:solidFill>
                <a:latin typeface="Avenir Light" panose="020B0402020203020204" pitchFamily="34" charset="77"/>
              </a:rPr>
              <a:t>h</a:t>
            </a:r>
            <a:r>
              <a:rPr lang="en-US" dirty="0">
                <a:latin typeface="Avenir Light" panose="020B0402020203020204" pitchFamily="34" charset="77"/>
              </a:rPr>
              <a:t>, let’s have a dedicated </a:t>
            </a:r>
            <a:r>
              <a:rPr lang="en-US" b="1" dirty="0">
                <a:latin typeface="Avenir Light" panose="020B0402020203020204" pitchFamily="34" charset="77"/>
              </a:rPr>
              <a:t>memory cell </a:t>
            </a:r>
            <a:r>
              <a:rPr lang="en-US" b="1" dirty="0">
                <a:solidFill>
                  <a:srgbClr val="C00000"/>
                </a:solidFill>
                <a:latin typeface="Avenir Light" panose="020B0402020203020204" pitchFamily="34" charset="77"/>
              </a:rPr>
              <a:t>c</a:t>
            </a:r>
            <a:r>
              <a:rPr lang="en-US" b="1" dirty="0">
                <a:latin typeface="Avenir Light" panose="020B0402020203020204" pitchFamily="34" charset="77"/>
              </a:rPr>
              <a:t> </a:t>
            </a:r>
            <a:r>
              <a:rPr lang="en-US" dirty="0">
                <a:latin typeface="Avenir Light" panose="020B0402020203020204" pitchFamily="34" charset="77"/>
              </a:rPr>
              <a:t>for long-term events. More power to relay sequence info.</a:t>
            </a:r>
          </a:p>
        </p:txBody>
      </p:sp>
    </p:spTree>
    <p:extLst>
      <p:ext uri="{BB962C8B-B14F-4D97-AF65-F5344CB8AC3E}">
        <p14:creationId xmlns:p14="http://schemas.microsoft.com/office/powerpoint/2010/main" val="12090421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838200" y="1238718"/>
                <a:ext cx="10807700" cy="50858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sz="2400" dirty="0">
                    <a:latin typeface="Avenir Light" panose="020B0402020203020204" pitchFamily="34" charset="77"/>
                  </a:rPr>
                  <a:t>At each each time step </a:t>
                </a:r>
                <a14:m>
                  <m:oMath xmlns:m="http://schemas.openxmlformats.org/officeDocument/2006/math">
                    <m:r>
                      <a:rPr lang="en-US" sz="2400" i="1" dirty="0" smtClean="0">
                        <a:solidFill>
                          <a:srgbClr val="C00000"/>
                        </a:solidFill>
                        <a:latin typeface="Cambria Math" panose="02040503050406030204" pitchFamily="18" charset="0"/>
                      </a:rPr>
                      <m:t>𝑡</m:t>
                    </m:r>
                  </m:oMath>
                </a14:m>
                <a:r>
                  <a:rPr lang="en-US" sz="2400" dirty="0">
                    <a:latin typeface="Avenir Light" panose="020B0402020203020204" pitchFamily="34" charset="77"/>
                  </a:rPr>
                  <a:t>, we have a hidden state </a:t>
                </a:r>
                <a14:m>
                  <m:oMath xmlns:m="http://schemas.openxmlformats.org/officeDocument/2006/math">
                    <m:sSup>
                      <m:sSupPr>
                        <m:ctrlPr>
                          <a:rPr lang="en-US" sz="2400" b="0" i="1" dirty="0" smtClean="0">
                            <a:solidFill>
                              <a:srgbClr val="C00000"/>
                            </a:solidFill>
                            <a:latin typeface="Cambria Math" panose="02040503050406030204" pitchFamily="18" charset="0"/>
                          </a:rPr>
                        </m:ctrlPr>
                      </m:sSupPr>
                      <m:e>
                        <m:r>
                          <a:rPr lang="en-US" sz="2400" i="1" dirty="0" smtClean="0">
                            <a:solidFill>
                              <a:srgbClr val="C00000"/>
                            </a:solidFill>
                            <a:latin typeface="Cambria Math" panose="02040503050406030204" pitchFamily="18" charset="0"/>
                          </a:rPr>
                          <m:t>h</m:t>
                        </m:r>
                      </m:e>
                      <m:sup>
                        <m:r>
                          <a:rPr lang="en-US" sz="2400" b="0" i="1" dirty="0" smtClean="0">
                            <a:solidFill>
                              <a:srgbClr val="C00000"/>
                            </a:solidFill>
                            <a:latin typeface="Cambria Math" panose="02040503050406030204" pitchFamily="18" charset="0"/>
                          </a:rPr>
                          <m:t>𝑡</m:t>
                        </m:r>
                      </m:sup>
                    </m:sSup>
                  </m:oMath>
                </a14:m>
                <a:r>
                  <a:rPr lang="en-US" sz="2400" dirty="0">
                    <a:solidFill>
                      <a:srgbClr val="C00000"/>
                    </a:solidFill>
                    <a:latin typeface="Avenir Light" panose="020B0402020203020204" pitchFamily="34" charset="77"/>
                  </a:rPr>
                  <a:t> </a:t>
                </a:r>
                <a:r>
                  <a:rPr lang="en-US" sz="2400" dirty="0">
                    <a:latin typeface="Avenir Light" panose="020B0402020203020204" pitchFamily="34" charset="77"/>
                  </a:rPr>
                  <a:t>and cell state </a:t>
                </a:r>
                <a14:m>
                  <m:oMath xmlns:m="http://schemas.openxmlformats.org/officeDocument/2006/math">
                    <m:sSup>
                      <m:sSupPr>
                        <m:ctrlPr>
                          <a:rPr lang="en-US" sz="2400" b="0" i="1" dirty="0" smtClean="0">
                            <a:solidFill>
                              <a:srgbClr val="C00000"/>
                            </a:solidFill>
                            <a:latin typeface="Cambria Math" panose="02040503050406030204" pitchFamily="18" charset="0"/>
                          </a:rPr>
                        </m:ctrlPr>
                      </m:sSupPr>
                      <m:e>
                        <m:r>
                          <a:rPr lang="en-US" sz="2400" i="1" dirty="0" smtClean="0">
                            <a:solidFill>
                              <a:srgbClr val="C00000"/>
                            </a:solidFill>
                            <a:latin typeface="Cambria Math" panose="02040503050406030204" pitchFamily="18" charset="0"/>
                          </a:rPr>
                          <m:t>𝑐</m:t>
                        </m:r>
                      </m:e>
                      <m:sup>
                        <m:r>
                          <a:rPr lang="en-US" sz="2400" b="0" i="1" dirty="0" smtClean="0">
                            <a:solidFill>
                              <a:srgbClr val="C00000"/>
                            </a:solidFill>
                            <a:latin typeface="Cambria Math" panose="02040503050406030204" pitchFamily="18" charset="0"/>
                          </a:rPr>
                          <m:t>𝑡</m:t>
                        </m:r>
                      </m:sup>
                    </m:sSup>
                    <m:r>
                      <a:rPr lang="en-US" sz="2400" b="0" i="1" dirty="0" smtClean="0">
                        <a:solidFill>
                          <a:schemeClr val="tx1"/>
                        </a:solidFill>
                        <a:latin typeface="Cambria Math" panose="02040503050406030204" pitchFamily="18" charset="0"/>
                      </a:rPr>
                      <m:t>:</m:t>
                    </m:r>
                  </m:oMath>
                </a14:m>
                <a:endParaRPr lang="en-US" sz="2400" b="0" dirty="0">
                  <a:solidFill>
                    <a:schemeClr val="tx1"/>
                  </a:solidFill>
                  <a:latin typeface="Avenir Light" panose="020B0402020203020204" pitchFamily="34" charset="77"/>
                </a:endParaRPr>
              </a:p>
              <a:p>
                <a:pPr>
                  <a:lnSpc>
                    <a:spcPct val="100000"/>
                  </a:lnSpc>
                  <a:spcBef>
                    <a:spcPts val="3500"/>
                  </a:spcBef>
                </a:pPr>
                <a:r>
                  <a:rPr lang="en-US" sz="2400" b="0" dirty="0">
                    <a:latin typeface="Avenir Light" panose="020B0402020203020204" pitchFamily="34" charset="77"/>
                  </a:rPr>
                  <a:t>Both are vectors of length </a:t>
                </a:r>
                <a:r>
                  <a:rPr lang="en-US" sz="2400" b="1" dirty="0">
                    <a:latin typeface="Avenir Light" panose="020B0402020203020204" pitchFamily="34" charset="77"/>
                  </a:rPr>
                  <a:t>n</a:t>
                </a:r>
              </a:p>
              <a:p>
                <a:pPr>
                  <a:lnSpc>
                    <a:spcPct val="100000"/>
                  </a:lnSpc>
                  <a:spcBef>
                    <a:spcPts val="3500"/>
                  </a:spcBef>
                </a:pPr>
                <a:r>
                  <a:rPr lang="en-US" sz="2400" dirty="0">
                    <a:latin typeface="Avenir Light" panose="020B0402020203020204" pitchFamily="34" charset="77"/>
                  </a:rPr>
                  <a:t>cell state </a:t>
                </a:r>
                <a14:m>
                  <m:oMath xmlns:m="http://schemas.openxmlformats.org/officeDocument/2006/math">
                    <m:sSup>
                      <m:sSupPr>
                        <m:ctrlPr>
                          <a:rPr lang="en-US" sz="2400" i="1" dirty="0">
                            <a:solidFill>
                              <a:srgbClr val="C00000"/>
                            </a:solidFill>
                            <a:latin typeface="Cambria Math" panose="02040503050406030204" pitchFamily="18" charset="0"/>
                          </a:rPr>
                        </m:ctrlPr>
                      </m:sSupPr>
                      <m:e>
                        <m:r>
                          <a:rPr lang="en-US" sz="2400" i="1" dirty="0">
                            <a:solidFill>
                              <a:srgbClr val="C00000"/>
                            </a:solidFill>
                            <a:latin typeface="Cambria Math" panose="02040503050406030204" pitchFamily="18" charset="0"/>
                          </a:rPr>
                          <m:t>𝑐</m:t>
                        </m:r>
                      </m:e>
                      <m:sup>
                        <m:r>
                          <a:rPr lang="en-US" sz="2400" i="1" dirty="0">
                            <a:solidFill>
                              <a:srgbClr val="C00000"/>
                            </a:solidFill>
                            <a:latin typeface="Cambria Math" panose="02040503050406030204" pitchFamily="18" charset="0"/>
                          </a:rPr>
                          <m:t>𝑡</m:t>
                        </m:r>
                      </m:sup>
                    </m:sSup>
                  </m:oMath>
                </a14:m>
                <a:r>
                  <a:rPr lang="en-US" sz="2400" b="0" dirty="0">
                    <a:latin typeface="Avenir Light" panose="020B0402020203020204" pitchFamily="34" charset="77"/>
                  </a:rPr>
                  <a:t> stores long-term info</a:t>
                </a:r>
              </a:p>
              <a:p>
                <a:pPr>
                  <a:lnSpc>
                    <a:spcPct val="100000"/>
                  </a:lnSpc>
                  <a:spcBef>
                    <a:spcPts val="3500"/>
                  </a:spcBef>
                </a:pPr>
                <a:r>
                  <a:rPr lang="en-US" sz="2400" b="0" dirty="0">
                    <a:latin typeface="Avenir Light" panose="020B0402020203020204" pitchFamily="34" charset="77"/>
                  </a:rPr>
                  <a:t>At each time step </a:t>
                </a:r>
                <a14:m>
                  <m:oMath xmlns:m="http://schemas.openxmlformats.org/officeDocument/2006/math">
                    <m:r>
                      <a:rPr lang="en-US" sz="2400" i="1" dirty="0">
                        <a:solidFill>
                          <a:srgbClr val="C00000"/>
                        </a:solidFill>
                        <a:latin typeface="Cambria Math" panose="02040503050406030204" pitchFamily="18" charset="0"/>
                      </a:rPr>
                      <m:t>𝑡</m:t>
                    </m:r>
                  </m:oMath>
                </a14:m>
                <a:r>
                  <a:rPr lang="en-US" sz="2400" b="0" dirty="0">
                    <a:latin typeface="Avenir Light" panose="020B0402020203020204" pitchFamily="34" charset="77"/>
                  </a:rPr>
                  <a:t>, the LSTM </a:t>
                </a:r>
                <a:r>
                  <a:rPr lang="en-US" sz="2400" b="0" dirty="0">
                    <a:solidFill>
                      <a:srgbClr val="C00000"/>
                    </a:solidFill>
                    <a:latin typeface="Avenir Light" panose="020B0402020203020204" pitchFamily="34" charset="77"/>
                  </a:rPr>
                  <a:t>erases</a:t>
                </a:r>
                <a:r>
                  <a:rPr lang="en-US" sz="2400" b="0" dirty="0">
                    <a:latin typeface="Avenir Light" panose="020B0402020203020204" pitchFamily="34" charset="77"/>
                  </a:rPr>
                  <a:t>, </a:t>
                </a:r>
                <a:r>
                  <a:rPr lang="en-US" sz="2400" b="0" dirty="0">
                    <a:solidFill>
                      <a:srgbClr val="C00000"/>
                    </a:solidFill>
                    <a:latin typeface="Avenir Light" panose="020B0402020203020204" pitchFamily="34" charset="77"/>
                  </a:rPr>
                  <a:t>writes</a:t>
                </a:r>
                <a:r>
                  <a:rPr lang="en-US" sz="2400" b="0" dirty="0">
                    <a:latin typeface="Avenir Light" panose="020B0402020203020204" pitchFamily="34" charset="77"/>
                  </a:rPr>
                  <a:t>, and </a:t>
                </a:r>
                <a:r>
                  <a:rPr lang="en-US" sz="2400" b="0" dirty="0">
                    <a:solidFill>
                      <a:srgbClr val="C00000"/>
                    </a:solidFill>
                    <a:latin typeface="Avenir Light" panose="020B0402020203020204" pitchFamily="34" charset="77"/>
                  </a:rPr>
                  <a:t>reads</a:t>
                </a:r>
                <a:r>
                  <a:rPr lang="en-US" sz="2400" b="0" dirty="0">
                    <a:latin typeface="Avenir Light" panose="020B0402020203020204" pitchFamily="34" charset="77"/>
                  </a:rPr>
                  <a:t> information from the cell </a:t>
                </a:r>
                <a14:m>
                  <m:oMath xmlns:m="http://schemas.openxmlformats.org/officeDocument/2006/math">
                    <m:sSup>
                      <m:sSupPr>
                        <m:ctrlPr>
                          <a:rPr lang="en-US" sz="2400" i="1" dirty="0">
                            <a:solidFill>
                              <a:srgbClr val="C00000"/>
                            </a:solidFill>
                            <a:latin typeface="Cambria Math" panose="02040503050406030204" pitchFamily="18" charset="0"/>
                          </a:rPr>
                        </m:ctrlPr>
                      </m:sSupPr>
                      <m:e>
                        <m:r>
                          <a:rPr lang="en-US" sz="2400" i="1" dirty="0">
                            <a:solidFill>
                              <a:srgbClr val="C00000"/>
                            </a:solidFill>
                            <a:latin typeface="Cambria Math" panose="02040503050406030204" pitchFamily="18" charset="0"/>
                          </a:rPr>
                          <m:t>𝑐</m:t>
                        </m:r>
                      </m:e>
                      <m:sup>
                        <m:r>
                          <a:rPr lang="en-US" sz="2400" i="1" dirty="0">
                            <a:solidFill>
                              <a:srgbClr val="C00000"/>
                            </a:solidFill>
                            <a:latin typeface="Cambria Math" panose="02040503050406030204" pitchFamily="18" charset="0"/>
                          </a:rPr>
                          <m:t>𝑡</m:t>
                        </m:r>
                      </m:sup>
                    </m:sSup>
                  </m:oMath>
                </a14:m>
                <a:endParaRPr lang="en-US" sz="2400" b="0" dirty="0">
                  <a:latin typeface="Avenir Light" panose="020B0402020203020204" pitchFamily="34" charset="77"/>
                </a:endParaRPr>
              </a:p>
              <a:p>
                <a:pPr>
                  <a:lnSpc>
                    <a:spcPct val="100000"/>
                  </a:lnSpc>
                  <a:spcBef>
                    <a:spcPts val="3500"/>
                  </a:spcBef>
                </a:pPr>
                <a14:m>
                  <m:oMath xmlns:m="http://schemas.openxmlformats.org/officeDocument/2006/math">
                    <m:sSup>
                      <m:sSupPr>
                        <m:ctrlPr>
                          <a:rPr lang="en-US" sz="2400" i="1" dirty="0">
                            <a:solidFill>
                              <a:srgbClr val="C00000"/>
                            </a:solidFill>
                            <a:latin typeface="Cambria Math" panose="02040503050406030204" pitchFamily="18" charset="0"/>
                          </a:rPr>
                        </m:ctrlPr>
                      </m:sSupPr>
                      <m:e>
                        <m:r>
                          <a:rPr lang="en-US" sz="2400" i="1" dirty="0">
                            <a:solidFill>
                              <a:srgbClr val="C00000"/>
                            </a:solidFill>
                            <a:latin typeface="Cambria Math" panose="02040503050406030204" pitchFamily="18" charset="0"/>
                          </a:rPr>
                          <m:t>𝑐</m:t>
                        </m:r>
                      </m:e>
                      <m:sup>
                        <m:r>
                          <a:rPr lang="en-US" sz="2400" i="1" dirty="0">
                            <a:solidFill>
                              <a:srgbClr val="C00000"/>
                            </a:solidFill>
                            <a:latin typeface="Cambria Math" panose="02040503050406030204" pitchFamily="18" charset="0"/>
                          </a:rPr>
                          <m:t>𝑡</m:t>
                        </m:r>
                      </m:sup>
                    </m:sSup>
                  </m:oMath>
                </a14:m>
                <a:r>
                  <a:rPr lang="en-US" sz="2400" b="0" dirty="0">
                    <a:latin typeface="Avenir Light" panose="020B0402020203020204" pitchFamily="34" charset="77"/>
                  </a:rPr>
                  <a:t> never undergoes a nonlinear activation though, just </a:t>
                </a:r>
                <a:r>
                  <a:rPr lang="en-US" sz="2400" b="0" dirty="0">
                    <a:solidFill>
                      <a:srgbClr val="C00000"/>
                    </a:solidFill>
                    <a:latin typeface="Avenir Light" panose="020B0402020203020204" pitchFamily="34" charset="77"/>
                  </a:rPr>
                  <a:t>–</a:t>
                </a:r>
                <a:r>
                  <a:rPr lang="en-US" sz="2400" b="0" dirty="0">
                    <a:latin typeface="Avenir Light" panose="020B0402020203020204" pitchFamily="34" charset="77"/>
                  </a:rPr>
                  <a:t> and </a:t>
                </a:r>
                <a:r>
                  <a:rPr lang="en-US" sz="2400" b="0" dirty="0">
                    <a:solidFill>
                      <a:srgbClr val="C00000"/>
                    </a:solidFill>
                    <a:latin typeface="Avenir Light" panose="020B0402020203020204" pitchFamily="34" charset="77"/>
                  </a:rPr>
                  <a:t>+</a:t>
                </a:r>
              </a:p>
              <a:p>
                <a:pPr>
                  <a:lnSpc>
                    <a:spcPct val="100000"/>
                  </a:lnSpc>
                  <a:spcBef>
                    <a:spcPts val="3500"/>
                  </a:spcBef>
                </a:pPr>
                <a:endParaRPr lang="en-US" sz="2400" dirty="0">
                  <a:latin typeface="Avenir Light" panose="020B0402020203020204" pitchFamily="34" charset="77"/>
                </a:endParaRP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838200" y="1238718"/>
                <a:ext cx="10807700" cy="5085882"/>
              </a:xfrm>
              <a:prstGeom prst="rect">
                <a:avLst/>
              </a:prstGeom>
              <a:blipFill>
                <a:blip r:embed="rId2"/>
                <a:stretch>
                  <a:fillRect l="-822" t="-998" r="-587"/>
                </a:stretch>
              </a:blipFill>
            </p:spPr>
            <p:txBody>
              <a:bodyPr/>
              <a:lstStyle/>
              <a:p>
                <a:r>
                  <a:rPr lang="en-US">
                    <a:noFill/>
                  </a:rPr>
                  <a:t> </a:t>
                </a:r>
              </a:p>
            </p:txBody>
          </p:sp>
        </mc:Fallback>
      </mc:AlternateContent>
    </p:spTree>
    <p:extLst>
      <p:ext uri="{BB962C8B-B14F-4D97-AF65-F5344CB8AC3E}">
        <p14:creationId xmlns:p14="http://schemas.microsoft.com/office/powerpoint/2010/main" val="34714504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6" name="Content Placeholder 2">
            <a:extLst>
              <a:ext uri="{FF2B5EF4-FFF2-40B4-BE49-F238E27FC236}">
                <a16:creationId xmlns:a16="http://schemas.microsoft.com/office/drawing/2014/main" id="{C0B27E69-26EF-C041-B35A-FF989AB195A7}"/>
              </a:ext>
            </a:extLst>
          </p:cNvPr>
          <p:cNvSpPr txBox="1">
            <a:spLocks/>
          </p:cNvSpPr>
          <p:nvPr/>
        </p:nvSpPr>
        <p:spPr>
          <a:xfrm>
            <a:off x="1388593" y="5320760"/>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7" name="Content Placeholder 2">
            <a:extLst>
              <a:ext uri="{FF2B5EF4-FFF2-40B4-BE49-F238E27FC236}">
                <a16:creationId xmlns:a16="http://schemas.microsoft.com/office/drawing/2014/main" id="{99224B9C-C90F-FE44-974C-100A5BAC4D63}"/>
              </a:ext>
            </a:extLst>
          </p:cNvPr>
          <p:cNvSpPr txBox="1">
            <a:spLocks/>
          </p:cNvSpPr>
          <p:nvPr/>
        </p:nvSpPr>
        <p:spPr>
          <a:xfrm>
            <a:off x="1271777" y="4158614"/>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8" name="Content Placeholder 2">
            <a:extLst>
              <a:ext uri="{FF2B5EF4-FFF2-40B4-BE49-F238E27FC236}">
                <a16:creationId xmlns:a16="http://schemas.microsoft.com/office/drawing/2014/main" id="{5785F5E5-E075-854B-9D5E-DB80B25BA7F8}"/>
              </a:ext>
            </a:extLst>
          </p:cNvPr>
          <p:cNvSpPr txBox="1">
            <a:spLocks/>
          </p:cNvSpPr>
          <p:nvPr/>
        </p:nvSpPr>
        <p:spPr>
          <a:xfrm>
            <a:off x="1366230" y="3022294"/>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9" name="Rounded Rectangle 8">
            <a:extLst>
              <a:ext uri="{FF2B5EF4-FFF2-40B4-BE49-F238E27FC236}">
                <a16:creationId xmlns:a16="http://schemas.microsoft.com/office/drawing/2014/main" id="{4CFEFF01-F2DD-604C-8DB0-B8C730BFBE7A}"/>
              </a:ext>
            </a:extLst>
          </p:cNvPr>
          <p:cNvSpPr/>
          <p:nvPr/>
        </p:nvSpPr>
        <p:spPr>
          <a:xfrm>
            <a:off x="3685590" y="5357195"/>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FE3316-A0C0-A14F-8948-5BB4B1ECB3BF}"/>
              </a:ext>
            </a:extLst>
          </p:cNvPr>
          <p:cNvSpPr/>
          <p:nvPr/>
        </p:nvSpPr>
        <p:spPr>
          <a:xfrm>
            <a:off x="3790372"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9EFE78-C23F-F948-BB29-6CE873AD9A01}"/>
              </a:ext>
            </a:extLst>
          </p:cNvPr>
          <p:cNvSpPr/>
          <p:nvPr/>
        </p:nvSpPr>
        <p:spPr>
          <a:xfrm>
            <a:off x="4036631"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140C96-8FDB-614F-B232-4C978CA3A858}"/>
              </a:ext>
            </a:extLst>
          </p:cNvPr>
          <p:cNvSpPr/>
          <p:nvPr/>
        </p:nvSpPr>
        <p:spPr>
          <a:xfrm>
            <a:off x="4282890"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0A37992-95ED-884E-91C3-54FFF97C42D8}"/>
              </a:ext>
            </a:extLst>
          </p:cNvPr>
          <p:cNvSpPr/>
          <p:nvPr/>
        </p:nvSpPr>
        <p:spPr>
          <a:xfrm>
            <a:off x="4534759"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08365D-9D01-6040-9B6E-CB7F527EBFB5}"/>
              </a:ext>
            </a:extLst>
          </p:cNvPr>
          <p:cNvSpPr/>
          <p:nvPr/>
        </p:nvSpPr>
        <p:spPr>
          <a:xfrm>
            <a:off x="3790372"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DB2328-D354-5841-8708-6E52A84BCD07}"/>
              </a:ext>
            </a:extLst>
          </p:cNvPr>
          <p:cNvSpPr/>
          <p:nvPr/>
        </p:nvSpPr>
        <p:spPr>
          <a:xfrm>
            <a:off x="4036631"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52018-F610-1844-AC38-6A7DE76D9D42}"/>
              </a:ext>
            </a:extLst>
          </p:cNvPr>
          <p:cNvSpPr/>
          <p:nvPr/>
        </p:nvSpPr>
        <p:spPr>
          <a:xfrm>
            <a:off x="4282890"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0831EDD-4DAD-FA4A-AC26-F7AE32834045}"/>
              </a:ext>
            </a:extLst>
          </p:cNvPr>
          <p:cNvSpPr/>
          <p:nvPr/>
        </p:nvSpPr>
        <p:spPr>
          <a:xfrm>
            <a:off x="4534759"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962C4E63-A095-3C42-9BD9-79DA9EF7FAEC}"/>
              </a:ext>
            </a:extLst>
          </p:cNvPr>
          <p:cNvSpPr/>
          <p:nvPr/>
        </p:nvSpPr>
        <p:spPr>
          <a:xfrm>
            <a:off x="3569437" y="4198277"/>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E6E82A1-A6B1-5343-A6A5-FABB5B978E32}"/>
              </a:ext>
            </a:extLst>
          </p:cNvPr>
          <p:cNvSpPr/>
          <p:nvPr/>
        </p:nvSpPr>
        <p:spPr>
          <a:xfrm>
            <a:off x="3653987"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4414FC2-E069-1B49-A78A-29DECA7EE84E}"/>
              </a:ext>
            </a:extLst>
          </p:cNvPr>
          <p:cNvSpPr/>
          <p:nvPr/>
        </p:nvSpPr>
        <p:spPr>
          <a:xfrm>
            <a:off x="3900246"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5B70286-938C-8C48-B099-F4894B6F584B}"/>
              </a:ext>
            </a:extLst>
          </p:cNvPr>
          <p:cNvSpPr/>
          <p:nvPr/>
        </p:nvSpPr>
        <p:spPr>
          <a:xfrm>
            <a:off x="4146505"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1E96222-1106-414A-9611-6B5201DDEA5F}"/>
              </a:ext>
            </a:extLst>
          </p:cNvPr>
          <p:cNvSpPr/>
          <p:nvPr/>
        </p:nvSpPr>
        <p:spPr>
          <a:xfrm>
            <a:off x="4398374"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BEE79A2-6EE2-B14C-9D5F-07CE995C8771}"/>
              </a:ext>
            </a:extLst>
          </p:cNvPr>
          <p:cNvSpPr/>
          <p:nvPr/>
        </p:nvSpPr>
        <p:spPr>
          <a:xfrm>
            <a:off x="4656370" y="425382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6E1B7B62-CF8D-0C4D-9C0B-DC18DD7ED931}"/>
              </a:ext>
            </a:extLst>
          </p:cNvPr>
          <p:cNvSpPr/>
          <p:nvPr/>
        </p:nvSpPr>
        <p:spPr>
          <a:xfrm>
            <a:off x="3704680" y="3058705"/>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F38F4DA-B3DE-0047-BF61-2665370E8A3B}"/>
              </a:ext>
            </a:extLst>
          </p:cNvPr>
          <p:cNvSpPr/>
          <p:nvPr/>
        </p:nvSpPr>
        <p:spPr>
          <a:xfrm rot="16200000">
            <a:off x="4010301" y="3576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2AD9780E-8867-4E46-9E24-698D2912A2AE}"/>
              </a:ext>
            </a:extLst>
          </p:cNvPr>
          <p:cNvSpPr/>
          <p:nvPr/>
        </p:nvSpPr>
        <p:spPr>
          <a:xfrm rot="16200000">
            <a:off x="4031861" y="474526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6F11FA9-DF41-0948-9487-50695930D5BD}"/>
              </a:ext>
            </a:extLst>
          </p:cNvPr>
          <p:cNvSpPr/>
          <p:nvPr/>
        </p:nvSpPr>
        <p:spPr>
          <a:xfrm>
            <a:off x="6371065" y="5351424"/>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90D627F-ED01-A44E-8BB0-B4F87BA0157B}"/>
              </a:ext>
            </a:extLst>
          </p:cNvPr>
          <p:cNvSpPr/>
          <p:nvPr/>
        </p:nvSpPr>
        <p:spPr>
          <a:xfrm>
            <a:off x="6475847"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F164A3F-52EB-754B-988D-1FC64EF15986}"/>
              </a:ext>
            </a:extLst>
          </p:cNvPr>
          <p:cNvSpPr/>
          <p:nvPr/>
        </p:nvSpPr>
        <p:spPr>
          <a:xfrm>
            <a:off x="6722106"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BE602E0-C218-3942-A165-39D09BEFCC19}"/>
              </a:ext>
            </a:extLst>
          </p:cNvPr>
          <p:cNvSpPr/>
          <p:nvPr/>
        </p:nvSpPr>
        <p:spPr>
          <a:xfrm>
            <a:off x="6968365"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1A0CA07-AA16-3446-8ABA-A700EEBACE25}"/>
              </a:ext>
            </a:extLst>
          </p:cNvPr>
          <p:cNvSpPr/>
          <p:nvPr/>
        </p:nvSpPr>
        <p:spPr>
          <a:xfrm>
            <a:off x="7220234"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6E319D7-BB47-804E-8680-D8D6DBC4A696}"/>
              </a:ext>
            </a:extLst>
          </p:cNvPr>
          <p:cNvSpPr/>
          <p:nvPr/>
        </p:nvSpPr>
        <p:spPr>
          <a:xfrm>
            <a:off x="6475847"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D448F95-548E-AD40-BAB7-503BA29B3529}"/>
              </a:ext>
            </a:extLst>
          </p:cNvPr>
          <p:cNvSpPr/>
          <p:nvPr/>
        </p:nvSpPr>
        <p:spPr>
          <a:xfrm>
            <a:off x="6722106"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4ECFD93-E620-0443-9D48-CA9B74EBBDAF}"/>
              </a:ext>
            </a:extLst>
          </p:cNvPr>
          <p:cNvSpPr/>
          <p:nvPr/>
        </p:nvSpPr>
        <p:spPr>
          <a:xfrm>
            <a:off x="6968365"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AF05E32-5518-CC4C-A15E-52CBB094105D}"/>
              </a:ext>
            </a:extLst>
          </p:cNvPr>
          <p:cNvSpPr/>
          <p:nvPr/>
        </p:nvSpPr>
        <p:spPr>
          <a:xfrm>
            <a:off x="7220234"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C40AA310-85EA-AF46-A0F0-B37B1D85E73A}"/>
              </a:ext>
            </a:extLst>
          </p:cNvPr>
          <p:cNvSpPr/>
          <p:nvPr/>
        </p:nvSpPr>
        <p:spPr>
          <a:xfrm>
            <a:off x="6254912" y="4192506"/>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4972897-7642-B044-ACC3-A8F476258B82}"/>
              </a:ext>
            </a:extLst>
          </p:cNvPr>
          <p:cNvSpPr/>
          <p:nvPr/>
        </p:nvSpPr>
        <p:spPr>
          <a:xfrm>
            <a:off x="6339462"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1D16C46-32BC-CF49-959D-98C2C0275E93}"/>
              </a:ext>
            </a:extLst>
          </p:cNvPr>
          <p:cNvSpPr/>
          <p:nvPr/>
        </p:nvSpPr>
        <p:spPr>
          <a:xfrm>
            <a:off x="6585721"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AA322DC-BCD4-F94B-8B27-58CC452F514C}"/>
              </a:ext>
            </a:extLst>
          </p:cNvPr>
          <p:cNvSpPr/>
          <p:nvPr/>
        </p:nvSpPr>
        <p:spPr>
          <a:xfrm>
            <a:off x="6831980"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81EBDA5-F384-3345-AA95-536545C4902D}"/>
              </a:ext>
            </a:extLst>
          </p:cNvPr>
          <p:cNvSpPr/>
          <p:nvPr/>
        </p:nvSpPr>
        <p:spPr>
          <a:xfrm>
            <a:off x="7083849"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90A8FD9-6699-0F43-9245-FEB62F1E20FB}"/>
              </a:ext>
            </a:extLst>
          </p:cNvPr>
          <p:cNvSpPr/>
          <p:nvPr/>
        </p:nvSpPr>
        <p:spPr>
          <a:xfrm>
            <a:off x="7341845" y="4248057"/>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A1B2F5D-1E7B-6048-8384-C6EADAE227A9}"/>
              </a:ext>
            </a:extLst>
          </p:cNvPr>
          <p:cNvSpPr/>
          <p:nvPr/>
        </p:nvSpPr>
        <p:spPr>
          <a:xfrm>
            <a:off x="6390155" y="3052934"/>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B43A5F22-32BB-8C49-A229-E4A5AE6A52AF}"/>
              </a:ext>
            </a:extLst>
          </p:cNvPr>
          <p:cNvSpPr/>
          <p:nvPr/>
        </p:nvSpPr>
        <p:spPr>
          <a:xfrm rot="16200000">
            <a:off x="6695776" y="35703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E9AA820E-1DFD-5643-A2AF-98A58CBF72F3}"/>
              </a:ext>
            </a:extLst>
          </p:cNvPr>
          <p:cNvSpPr/>
          <p:nvPr/>
        </p:nvSpPr>
        <p:spPr>
          <a:xfrm rot="16200000">
            <a:off x="6717336" y="47394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5BFC9F01-5F75-4D49-95C9-1B1CE85CEDE9}"/>
                  </a:ext>
                </a:extLst>
              </p:cNvPr>
              <p:cNvSpPr txBox="1">
                <a:spLocks/>
              </p:cNvSpPr>
              <p:nvPr/>
            </p:nvSpPr>
            <p:spPr>
              <a:xfrm>
                <a:off x="4060835" y="563693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9" name="Content Placeholder 2">
                <a:extLst>
                  <a:ext uri="{FF2B5EF4-FFF2-40B4-BE49-F238E27FC236}">
                    <a16:creationId xmlns:a16="http://schemas.microsoft.com/office/drawing/2014/main" id="{5BFC9F01-5F75-4D49-95C9-1B1CE85CEDE9}"/>
                  </a:ext>
                </a:extLst>
              </p:cNvPr>
              <p:cNvSpPr txBox="1">
                <a:spLocks noRot="1" noChangeAspect="1" noMove="1" noResize="1" noEditPoints="1" noAdjustHandles="1" noChangeArrowheads="1" noChangeShapeType="1" noTextEdit="1"/>
              </p:cNvSpPr>
              <p:nvPr/>
            </p:nvSpPr>
            <p:spPr>
              <a:xfrm>
                <a:off x="4060835" y="5636932"/>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DB43EA21-731F-4841-B53A-EE38D2BE7B46}"/>
                  </a:ext>
                </a:extLst>
              </p:cNvPr>
              <p:cNvSpPr txBox="1">
                <a:spLocks/>
              </p:cNvSpPr>
              <p:nvPr/>
            </p:nvSpPr>
            <p:spPr>
              <a:xfrm>
                <a:off x="6850665" y="563223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DB43EA21-731F-4841-B53A-EE38D2BE7B46}"/>
                  </a:ext>
                </a:extLst>
              </p:cNvPr>
              <p:cNvSpPr txBox="1">
                <a:spLocks noRot="1" noChangeAspect="1" noMove="1" noResize="1" noEditPoints="1" noAdjustHandles="1" noChangeArrowheads="1" noChangeShapeType="1" noTextEdit="1"/>
              </p:cNvSpPr>
              <p:nvPr/>
            </p:nvSpPr>
            <p:spPr>
              <a:xfrm>
                <a:off x="6850665" y="5632233"/>
                <a:ext cx="466367" cy="503588"/>
              </a:xfrm>
              <a:prstGeom prst="rect">
                <a:avLst/>
              </a:prstGeom>
              <a:blipFill>
                <a:blip r:embed="rId3"/>
                <a:stretch>
                  <a:fillRect l="-2632"/>
                </a:stretch>
              </a:blipFill>
            </p:spPr>
            <p:txBody>
              <a:bodyPr/>
              <a:lstStyle/>
              <a:p>
                <a:r>
                  <a:rPr lang="en-US">
                    <a:noFill/>
                  </a:rPr>
                  <a:t> </a:t>
                </a:r>
              </a:p>
            </p:txBody>
          </p:sp>
        </mc:Fallback>
      </mc:AlternateContent>
      <p:sp>
        <p:nvSpPr>
          <p:cNvPr id="51" name="Right Arrow 50">
            <a:extLst>
              <a:ext uri="{FF2B5EF4-FFF2-40B4-BE49-F238E27FC236}">
                <a16:creationId xmlns:a16="http://schemas.microsoft.com/office/drawing/2014/main" id="{E8246122-DB8C-4445-B358-05D09878617A}"/>
              </a:ext>
            </a:extLst>
          </p:cNvPr>
          <p:cNvSpPr/>
          <p:nvPr/>
        </p:nvSpPr>
        <p:spPr>
          <a:xfrm>
            <a:off x="4976720" y="4055941"/>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BD2B7BC1-25AA-AA47-A967-83FEE6386846}"/>
                  </a:ext>
                </a:extLst>
              </p:cNvPr>
              <p:cNvSpPr txBox="1">
                <a:spLocks/>
              </p:cNvSpPr>
              <p:nvPr/>
            </p:nvSpPr>
            <p:spPr>
              <a:xfrm>
                <a:off x="5208759" y="45271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BD2B7BC1-25AA-AA47-A967-83FEE6386846}"/>
                  </a:ext>
                </a:extLst>
              </p:cNvPr>
              <p:cNvSpPr txBox="1">
                <a:spLocks noRot="1" noChangeAspect="1" noMove="1" noResize="1" noEditPoints="1" noAdjustHandles="1" noChangeArrowheads="1" noChangeShapeType="1" noTextEdit="1"/>
              </p:cNvSpPr>
              <p:nvPr/>
            </p:nvSpPr>
            <p:spPr>
              <a:xfrm>
                <a:off x="5208759" y="4527124"/>
                <a:ext cx="701328" cy="503588"/>
              </a:xfrm>
              <a:prstGeom prst="rect">
                <a:avLst/>
              </a:prstGeom>
              <a:blipFill>
                <a:blip r:embed="rId4"/>
                <a:stretch>
                  <a:fillRect/>
                </a:stretch>
              </a:blipFill>
            </p:spPr>
            <p:txBody>
              <a:bodyPr/>
              <a:lstStyle/>
              <a:p>
                <a:r>
                  <a:rPr lang="en-US">
                    <a:noFill/>
                  </a:rPr>
                  <a:t> </a:t>
                </a:r>
              </a:p>
            </p:txBody>
          </p:sp>
        </mc:Fallback>
      </mc:AlternateContent>
      <p:sp>
        <p:nvSpPr>
          <p:cNvPr id="58" name="Right Arrow 57">
            <a:extLst>
              <a:ext uri="{FF2B5EF4-FFF2-40B4-BE49-F238E27FC236}">
                <a16:creationId xmlns:a16="http://schemas.microsoft.com/office/drawing/2014/main" id="{70F5E577-AC3E-684B-BD03-EA932D16124D}"/>
              </a:ext>
            </a:extLst>
          </p:cNvPr>
          <p:cNvSpPr/>
          <p:nvPr/>
        </p:nvSpPr>
        <p:spPr>
          <a:xfrm>
            <a:off x="4976720" y="4362383"/>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Content Placeholder 2">
                <a:extLst>
                  <a:ext uri="{FF2B5EF4-FFF2-40B4-BE49-F238E27FC236}">
                    <a16:creationId xmlns:a16="http://schemas.microsoft.com/office/drawing/2014/main" id="{7D838809-7D4D-354C-AEA2-926C9889384E}"/>
                  </a:ext>
                </a:extLst>
              </p:cNvPr>
              <p:cNvSpPr txBox="1">
                <a:spLocks/>
              </p:cNvSpPr>
              <p:nvPr/>
            </p:nvSpPr>
            <p:spPr>
              <a:xfrm>
                <a:off x="5244662" y="371709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59" name="Content Placeholder 2">
                <a:extLst>
                  <a:ext uri="{FF2B5EF4-FFF2-40B4-BE49-F238E27FC236}">
                    <a16:creationId xmlns:a16="http://schemas.microsoft.com/office/drawing/2014/main" id="{7D838809-7D4D-354C-AEA2-926C9889384E}"/>
                  </a:ext>
                </a:extLst>
              </p:cNvPr>
              <p:cNvSpPr txBox="1">
                <a:spLocks noRot="1" noChangeAspect="1" noMove="1" noResize="1" noEditPoints="1" noAdjustHandles="1" noChangeArrowheads="1" noChangeShapeType="1" noTextEdit="1"/>
              </p:cNvSpPr>
              <p:nvPr/>
            </p:nvSpPr>
            <p:spPr>
              <a:xfrm>
                <a:off x="5244662" y="3717094"/>
                <a:ext cx="701328" cy="503588"/>
              </a:xfrm>
              <a:prstGeom prst="rect">
                <a:avLst/>
              </a:prstGeom>
              <a:blipFill>
                <a:blip r:embed="rId5"/>
                <a:stretch>
                  <a:fillRect/>
                </a:stretch>
              </a:blipFill>
            </p:spPr>
            <p:txBody>
              <a:bodyPr/>
              <a:lstStyle/>
              <a:p>
                <a:r>
                  <a:rPr lang="en-US">
                    <a:noFill/>
                  </a:rPr>
                  <a:t> </a:t>
                </a:r>
              </a:p>
            </p:txBody>
          </p:sp>
        </mc:Fallback>
      </mc:AlternateContent>
      <p:sp>
        <p:nvSpPr>
          <p:cNvPr id="87" name="Rounded Rectangle 86">
            <a:extLst>
              <a:ext uri="{FF2B5EF4-FFF2-40B4-BE49-F238E27FC236}">
                <a16:creationId xmlns:a16="http://schemas.microsoft.com/office/drawing/2014/main" id="{D0FD61DB-354B-C34D-8E75-48135EA24D58}"/>
              </a:ext>
            </a:extLst>
          </p:cNvPr>
          <p:cNvSpPr/>
          <p:nvPr/>
        </p:nvSpPr>
        <p:spPr>
          <a:xfrm>
            <a:off x="9072991" y="5351424"/>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332BC9B-D32F-694A-8998-142D9B1D0FCB}"/>
              </a:ext>
            </a:extLst>
          </p:cNvPr>
          <p:cNvSpPr/>
          <p:nvPr/>
        </p:nvSpPr>
        <p:spPr>
          <a:xfrm>
            <a:off x="9177773"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81487F54-76BF-F047-8AB4-AA5385716E66}"/>
              </a:ext>
            </a:extLst>
          </p:cNvPr>
          <p:cNvSpPr/>
          <p:nvPr/>
        </p:nvSpPr>
        <p:spPr>
          <a:xfrm>
            <a:off x="9424032"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915815C-2D8E-1E46-B457-7A5AE947C495}"/>
              </a:ext>
            </a:extLst>
          </p:cNvPr>
          <p:cNvSpPr/>
          <p:nvPr/>
        </p:nvSpPr>
        <p:spPr>
          <a:xfrm>
            <a:off x="9670291"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058310E-01BA-5B43-BD1A-E18589D98F7E}"/>
              </a:ext>
            </a:extLst>
          </p:cNvPr>
          <p:cNvSpPr/>
          <p:nvPr/>
        </p:nvSpPr>
        <p:spPr>
          <a:xfrm>
            <a:off x="9922160"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993CC0D-A3C4-E44B-9B06-CF1AA6FC59BD}"/>
              </a:ext>
            </a:extLst>
          </p:cNvPr>
          <p:cNvSpPr/>
          <p:nvPr/>
        </p:nvSpPr>
        <p:spPr>
          <a:xfrm>
            <a:off x="9177773"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131CFBB-00B7-3F49-8154-EE183552D27F}"/>
              </a:ext>
            </a:extLst>
          </p:cNvPr>
          <p:cNvSpPr/>
          <p:nvPr/>
        </p:nvSpPr>
        <p:spPr>
          <a:xfrm>
            <a:off x="9424032"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507CCFB-516F-6D4B-8186-A082A92A1EEB}"/>
              </a:ext>
            </a:extLst>
          </p:cNvPr>
          <p:cNvSpPr/>
          <p:nvPr/>
        </p:nvSpPr>
        <p:spPr>
          <a:xfrm>
            <a:off x="9670291"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290D4D7-E58E-A844-B51C-56954611F2D4}"/>
              </a:ext>
            </a:extLst>
          </p:cNvPr>
          <p:cNvSpPr/>
          <p:nvPr/>
        </p:nvSpPr>
        <p:spPr>
          <a:xfrm>
            <a:off x="9922160"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70436397-386F-004D-8246-0A8BBF2748DD}"/>
              </a:ext>
            </a:extLst>
          </p:cNvPr>
          <p:cNvSpPr/>
          <p:nvPr/>
        </p:nvSpPr>
        <p:spPr>
          <a:xfrm>
            <a:off x="8956838" y="4192506"/>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6335E64-05F4-9348-BF04-AD67D040C1A8}"/>
              </a:ext>
            </a:extLst>
          </p:cNvPr>
          <p:cNvSpPr/>
          <p:nvPr/>
        </p:nvSpPr>
        <p:spPr>
          <a:xfrm>
            <a:off x="9041388"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384F4B6-DD7E-F045-808E-F181FD3E6697}"/>
              </a:ext>
            </a:extLst>
          </p:cNvPr>
          <p:cNvSpPr/>
          <p:nvPr/>
        </p:nvSpPr>
        <p:spPr>
          <a:xfrm>
            <a:off x="9287647"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5763F7E-0C4F-9E41-B313-EA6F469EDCFB}"/>
              </a:ext>
            </a:extLst>
          </p:cNvPr>
          <p:cNvSpPr/>
          <p:nvPr/>
        </p:nvSpPr>
        <p:spPr>
          <a:xfrm>
            <a:off x="9533906"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8C7D600-C766-B74C-8841-CA55EFCEAC6B}"/>
              </a:ext>
            </a:extLst>
          </p:cNvPr>
          <p:cNvSpPr/>
          <p:nvPr/>
        </p:nvSpPr>
        <p:spPr>
          <a:xfrm>
            <a:off x="9785775"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85485AA-85D5-5C47-AFD3-8E975D6FD177}"/>
              </a:ext>
            </a:extLst>
          </p:cNvPr>
          <p:cNvSpPr/>
          <p:nvPr/>
        </p:nvSpPr>
        <p:spPr>
          <a:xfrm>
            <a:off x="10043771" y="4248057"/>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50577D50-65AD-B247-BD7A-D5C2AFEDA56C}"/>
              </a:ext>
            </a:extLst>
          </p:cNvPr>
          <p:cNvSpPr/>
          <p:nvPr/>
        </p:nvSpPr>
        <p:spPr>
          <a:xfrm>
            <a:off x="9092081" y="3052934"/>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FB812569-0CB5-E94C-BDEA-5B4837BAA05B}"/>
              </a:ext>
            </a:extLst>
          </p:cNvPr>
          <p:cNvSpPr/>
          <p:nvPr/>
        </p:nvSpPr>
        <p:spPr>
          <a:xfrm rot="16200000">
            <a:off x="9397702" y="35703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a:extLst>
              <a:ext uri="{FF2B5EF4-FFF2-40B4-BE49-F238E27FC236}">
                <a16:creationId xmlns:a16="http://schemas.microsoft.com/office/drawing/2014/main" id="{C52E3728-F065-9949-BAF0-723290EEEEBC}"/>
              </a:ext>
            </a:extLst>
          </p:cNvPr>
          <p:cNvSpPr/>
          <p:nvPr/>
        </p:nvSpPr>
        <p:spPr>
          <a:xfrm rot="16200000">
            <a:off x="9419262" y="47394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6005417E-1086-5A45-8D76-AD1F3B30E794}"/>
                  </a:ext>
                </a:extLst>
              </p:cNvPr>
              <p:cNvSpPr txBox="1">
                <a:spLocks/>
              </p:cNvSpPr>
              <p:nvPr/>
            </p:nvSpPr>
            <p:spPr>
              <a:xfrm>
                <a:off x="9552591" y="563223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05" name="Content Placeholder 2">
                <a:extLst>
                  <a:ext uri="{FF2B5EF4-FFF2-40B4-BE49-F238E27FC236}">
                    <a16:creationId xmlns:a16="http://schemas.microsoft.com/office/drawing/2014/main" id="{6005417E-1086-5A45-8D76-AD1F3B30E794}"/>
                  </a:ext>
                </a:extLst>
              </p:cNvPr>
              <p:cNvSpPr txBox="1">
                <a:spLocks noRot="1" noChangeAspect="1" noMove="1" noResize="1" noEditPoints="1" noAdjustHandles="1" noChangeArrowheads="1" noChangeShapeType="1" noTextEdit="1"/>
              </p:cNvSpPr>
              <p:nvPr/>
            </p:nvSpPr>
            <p:spPr>
              <a:xfrm>
                <a:off x="9552591" y="5632233"/>
                <a:ext cx="466367" cy="503588"/>
              </a:xfrm>
              <a:prstGeom prst="rect">
                <a:avLst/>
              </a:prstGeom>
              <a:blipFill>
                <a:blip r:embed="rId6"/>
                <a:stretch>
                  <a:fillRect l="-5263"/>
                </a:stretch>
              </a:blipFill>
            </p:spPr>
            <p:txBody>
              <a:bodyPr/>
              <a:lstStyle/>
              <a:p>
                <a:r>
                  <a:rPr lang="en-US">
                    <a:noFill/>
                  </a:rPr>
                  <a:t> </a:t>
                </a:r>
              </a:p>
            </p:txBody>
          </p:sp>
        </mc:Fallback>
      </mc:AlternateContent>
      <p:sp>
        <p:nvSpPr>
          <p:cNvPr id="106" name="Right Arrow 105">
            <a:extLst>
              <a:ext uri="{FF2B5EF4-FFF2-40B4-BE49-F238E27FC236}">
                <a16:creationId xmlns:a16="http://schemas.microsoft.com/office/drawing/2014/main" id="{89C9459F-0C1F-BC42-B56F-C59D8C38E70C}"/>
              </a:ext>
            </a:extLst>
          </p:cNvPr>
          <p:cNvSpPr/>
          <p:nvPr/>
        </p:nvSpPr>
        <p:spPr>
          <a:xfrm>
            <a:off x="7678646" y="4055941"/>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DA6119C-0246-984A-BA78-FC4EC64A8139}"/>
                  </a:ext>
                </a:extLst>
              </p:cNvPr>
              <p:cNvSpPr txBox="1">
                <a:spLocks/>
              </p:cNvSpPr>
              <p:nvPr/>
            </p:nvSpPr>
            <p:spPr>
              <a:xfrm>
                <a:off x="7910685" y="45271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2</m:t>
                          </m:r>
                        </m:sup>
                      </m:sSup>
                    </m:oMath>
                  </m:oMathPara>
                </a14:m>
                <a:endParaRPr lang="en-US" sz="2400" dirty="0">
                  <a:solidFill>
                    <a:srgbClr val="7030A0"/>
                  </a:solidFill>
                  <a:latin typeface="Avenir Light" panose="020B0402020203020204" pitchFamily="34" charset="77"/>
                </a:endParaRPr>
              </a:p>
            </p:txBody>
          </p:sp>
        </mc:Choice>
        <mc:Fallback xmlns="">
          <p:sp>
            <p:nvSpPr>
              <p:cNvPr id="107" name="Content Placeholder 2">
                <a:extLst>
                  <a:ext uri="{FF2B5EF4-FFF2-40B4-BE49-F238E27FC236}">
                    <a16:creationId xmlns:a16="http://schemas.microsoft.com/office/drawing/2014/main" id="{6DA6119C-0246-984A-BA78-FC4EC64A8139}"/>
                  </a:ext>
                </a:extLst>
              </p:cNvPr>
              <p:cNvSpPr txBox="1">
                <a:spLocks noRot="1" noChangeAspect="1" noMove="1" noResize="1" noEditPoints="1" noAdjustHandles="1" noChangeArrowheads="1" noChangeShapeType="1" noTextEdit="1"/>
              </p:cNvSpPr>
              <p:nvPr/>
            </p:nvSpPr>
            <p:spPr>
              <a:xfrm>
                <a:off x="7910685" y="4527124"/>
                <a:ext cx="701328" cy="503588"/>
              </a:xfrm>
              <a:prstGeom prst="rect">
                <a:avLst/>
              </a:prstGeom>
              <a:blipFill>
                <a:blip r:embed="rId7"/>
                <a:stretch>
                  <a:fillRect/>
                </a:stretch>
              </a:blipFill>
            </p:spPr>
            <p:txBody>
              <a:bodyPr/>
              <a:lstStyle/>
              <a:p>
                <a:r>
                  <a:rPr lang="en-US">
                    <a:noFill/>
                  </a:rPr>
                  <a:t> </a:t>
                </a:r>
              </a:p>
            </p:txBody>
          </p:sp>
        </mc:Fallback>
      </mc:AlternateContent>
      <p:sp>
        <p:nvSpPr>
          <p:cNvPr id="108" name="Right Arrow 107">
            <a:extLst>
              <a:ext uri="{FF2B5EF4-FFF2-40B4-BE49-F238E27FC236}">
                <a16:creationId xmlns:a16="http://schemas.microsoft.com/office/drawing/2014/main" id="{92FEEA74-BE3A-C941-BC42-5EC52FDD98D3}"/>
              </a:ext>
            </a:extLst>
          </p:cNvPr>
          <p:cNvSpPr/>
          <p:nvPr/>
        </p:nvSpPr>
        <p:spPr>
          <a:xfrm>
            <a:off x="7678646" y="4362383"/>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9" name="Content Placeholder 2">
                <a:extLst>
                  <a:ext uri="{FF2B5EF4-FFF2-40B4-BE49-F238E27FC236}">
                    <a16:creationId xmlns:a16="http://schemas.microsoft.com/office/drawing/2014/main" id="{D42EE05C-B9E5-4C4F-83AA-AD02277D626D}"/>
                  </a:ext>
                </a:extLst>
              </p:cNvPr>
              <p:cNvSpPr txBox="1">
                <a:spLocks/>
              </p:cNvSpPr>
              <p:nvPr/>
            </p:nvSpPr>
            <p:spPr>
              <a:xfrm>
                <a:off x="7946588" y="371709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2</m:t>
                          </m:r>
                        </m:sup>
                      </m:sSup>
                    </m:oMath>
                  </m:oMathPara>
                </a14:m>
                <a:endParaRPr lang="en-US" sz="2400" dirty="0">
                  <a:solidFill>
                    <a:srgbClr val="7030A0"/>
                  </a:solidFill>
                  <a:latin typeface="Avenir Light" panose="020B0402020203020204" pitchFamily="34" charset="77"/>
                </a:endParaRPr>
              </a:p>
            </p:txBody>
          </p:sp>
        </mc:Choice>
        <mc:Fallback xmlns="">
          <p:sp>
            <p:nvSpPr>
              <p:cNvPr id="109" name="Content Placeholder 2">
                <a:extLst>
                  <a:ext uri="{FF2B5EF4-FFF2-40B4-BE49-F238E27FC236}">
                    <a16:creationId xmlns:a16="http://schemas.microsoft.com/office/drawing/2014/main" id="{D42EE05C-B9E5-4C4F-83AA-AD02277D626D}"/>
                  </a:ext>
                </a:extLst>
              </p:cNvPr>
              <p:cNvSpPr txBox="1">
                <a:spLocks noRot="1" noChangeAspect="1" noMove="1" noResize="1" noEditPoints="1" noAdjustHandles="1" noChangeArrowheads="1" noChangeShapeType="1" noTextEdit="1"/>
              </p:cNvSpPr>
              <p:nvPr/>
            </p:nvSpPr>
            <p:spPr>
              <a:xfrm>
                <a:off x="7946588" y="3717094"/>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itle 1">
                <a:extLst>
                  <a:ext uri="{FF2B5EF4-FFF2-40B4-BE49-F238E27FC236}">
                    <a16:creationId xmlns:a16="http://schemas.microsoft.com/office/drawing/2014/main" id="{EBAAB170-83EA-B447-9025-28D5F6121620}"/>
                  </a:ext>
                </a:extLst>
              </p:cNvPr>
              <p:cNvSpPr txBox="1">
                <a:spLocks/>
              </p:cNvSpPr>
              <p:nvPr/>
            </p:nvSpPr>
            <p:spPr>
              <a:xfrm>
                <a:off x="1664357" y="1491576"/>
                <a:ext cx="9181110" cy="116259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14:m>
                  <m:oMath xmlns:m="http://schemas.openxmlformats.org/officeDocument/2006/math">
                    <m:r>
                      <a:rPr lang="en-US" sz="2400" i="1" smtClean="0">
                        <a:solidFill>
                          <a:srgbClr val="7030A0"/>
                        </a:solidFill>
                        <a:latin typeface="Cambria Math" panose="02040503050406030204" pitchFamily="18" charset="0"/>
                      </a:rPr>
                      <m:t>𝐶</m:t>
                    </m:r>
                  </m:oMath>
                </a14:m>
                <a:r>
                  <a:rPr lang="en-US" sz="2400" dirty="0"/>
                  <a:t> and </a:t>
                </a:r>
                <a14:m>
                  <m:oMath xmlns:m="http://schemas.openxmlformats.org/officeDocument/2006/math">
                    <m:r>
                      <a:rPr lang="en-US" sz="2400" b="0" i="1" smtClean="0">
                        <a:solidFill>
                          <a:srgbClr val="7030A0"/>
                        </a:solidFill>
                        <a:latin typeface="Cambria Math" panose="02040503050406030204" pitchFamily="18" charset="0"/>
                      </a:rPr>
                      <m:t>𝐻</m:t>
                    </m:r>
                  </m:oMath>
                </a14:m>
                <a:r>
                  <a:rPr lang="en-US" sz="2400" dirty="0"/>
                  <a:t> relay long- and short-term memory to the hidden layer, respectively. Inside the hidden layer, there are many weights.</a:t>
                </a:r>
              </a:p>
            </p:txBody>
          </p:sp>
        </mc:Choice>
        <mc:Fallback xmlns="">
          <p:sp>
            <p:nvSpPr>
              <p:cNvPr id="110" name="Title 1">
                <a:extLst>
                  <a:ext uri="{FF2B5EF4-FFF2-40B4-BE49-F238E27FC236}">
                    <a16:creationId xmlns:a16="http://schemas.microsoft.com/office/drawing/2014/main" id="{EBAAB170-83EA-B447-9025-28D5F6121620}"/>
                  </a:ext>
                </a:extLst>
              </p:cNvPr>
              <p:cNvSpPr txBox="1">
                <a:spLocks noRot="1" noChangeAspect="1" noMove="1" noResize="1" noEditPoints="1" noAdjustHandles="1" noChangeArrowheads="1" noChangeShapeType="1" noTextEdit="1"/>
              </p:cNvSpPr>
              <p:nvPr/>
            </p:nvSpPr>
            <p:spPr>
              <a:xfrm>
                <a:off x="1664357" y="1491576"/>
                <a:ext cx="9181110" cy="1162592"/>
              </a:xfrm>
              <a:prstGeom prst="rect">
                <a:avLst/>
              </a:prstGeom>
              <a:blipFill>
                <a:blip r:embed="rId9"/>
                <a:stretch>
                  <a:fillRect l="-967" t="-6452"/>
                </a:stretch>
              </a:blipFill>
            </p:spPr>
            <p:txBody>
              <a:bodyPr/>
              <a:lstStyle/>
              <a:p>
                <a:r>
                  <a:rPr lang="en-US">
                    <a:noFill/>
                  </a:rPr>
                  <a:t> </a:t>
                </a:r>
              </a:p>
            </p:txBody>
          </p:sp>
        </mc:Fallback>
      </mc:AlternateContent>
    </p:spTree>
    <p:extLst>
      <p:ext uri="{BB962C8B-B14F-4D97-AF65-F5344CB8AC3E}">
        <p14:creationId xmlns:p14="http://schemas.microsoft.com/office/powerpoint/2010/main" val="21011224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r="-7018"/>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319DA659-5FE1-5547-A898-77ADC4E61D77}"/>
              </a:ext>
            </a:extLst>
          </p:cNvPr>
          <p:cNvSpPr/>
          <p:nvPr/>
        </p:nvSpPr>
        <p:spPr>
          <a:xfrm flipH="1">
            <a:off x="1196563" y="1553163"/>
            <a:ext cx="4463889"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4" name="Title 1">
            <a:extLst>
              <a:ext uri="{FF2B5EF4-FFF2-40B4-BE49-F238E27FC236}">
                <a16:creationId xmlns:a16="http://schemas.microsoft.com/office/drawing/2014/main" id="{9268BA06-7CE1-394A-A6F7-FFC746C9FEC0}"/>
              </a:ext>
            </a:extLst>
          </p:cNvPr>
          <p:cNvSpPr txBox="1">
            <a:spLocks/>
          </p:cNvSpPr>
          <p:nvPr/>
        </p:nvSpPr>
        <p:spPr>
          <a:xfrm>
            <a:off x="1230917" y="1771474"/>
            <a:ext cx="4458683"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old memories are “forgotten”</a:t>
            </a:r>
          </a:p>
        </p:txBody>
      </p:sp>
      <p:sp>
        <p:nvSpPr>
          <p:cNvPr id="15" name="Rectangular Callout 12">
            <a:extLst>
              <a:ext uri="{FF2B5EF4-FFF2-40B4-BE49-F238E27FC236}">
                <a16:creationId xmlns:a16="http://schemas.microsoft.com/office/drawing/2014/main" id="{54C918B6-AD90-C24D-BBB3-3593119440F1}"/>
              </a:ext>
            </a:extLst>
          </p:cNvPr>
          <p:cNvSpPr/>
          <p:nvPr/>
        </p:nvSpPr>
        <p:spPr>
          <a:xfrm>
            <a:off x="5828147" y="1540301"/>
            <a:ext cx="4001653" cy="10716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6" name="Title 1">
            <a:extLst>
              <a:ext uri="{FF2B5EF4-FFF2-40B4-BE49-F238E27FC236}">
                <a16:creationId xmlns:a16="http://schemas.microsoft.com/office/drawing/2014/main" id="{569CEDE2-16B6-8642-8EF5-296E1C36B850}"/>
              </a:ext>
            </a:extLst>
          </p:cNvPr>
          <p:cNvSpPr txBox="1">
            <a:spLocks/>
          </p:cNvSpPr>
          <p:nvPr/>
        </p:nvSpPr>
        <p:spPr>
          <a:xfrm>
            <a:off x="6070600" y="1771474"/>
            <a:ext cx="4724871"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new memories are made</a:t>
            </a:r>
          </a:p>
        </p:txBody>
      </p:sp>
      <p:sp>
        <p:nvSpPr>
          <p:cNvPr id="17" name="Rectangular Callout 12">
            <a:extLst>
              <a:ext uri="{FF2B5EF4-FFF2-40B4-BE49-F238E27FC236}">
                <a16:creationId xmlns:a16="http://schemas.microsoft.com/office/drawing/2014/main" id="{0654AB75-F23F-5647-B151-CBD5F5A94A4A}"/>
              </a:ext>
            </a:extLst>
          </p:cNvPr>
          <p:cNvSpPr/>
          <p:nvPr/>
        </p:nvSpPr>
        <p:spPr>
          <a:xfrm flipH="1" flipV="1">
            <a:off x="1892299" y="3542352"/>
            <a:ext cx="4721605" cy="2306998"/>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61551 w 5980545"/>
              <a:gd name="connsiteY11" fmla="*/ 747966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25811 w 5980545"/>
              <a:gd name="connsiteY11" fmla="*/ 773350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80545" h="1537019">
                <a:moveTo>
                  <a:pt x="280857" y="0"/>
                </a:moveTo>
                <a:lnTo>
                  <a:pt x="1230805" y="0"/>
                </a:lnTo>
                <a:lnTo>
                  <a:pt x="1230805" y="0"/>
                </a:lnTo>
                <a:lnTo>
                  <a:pt x="2655727" y="0"/>
                </a:lnTo>
                <a:lnTo>
                  <a:pt x="5980545" y="0"/>
                </a:lnTo>
                <a:lnTo>
                  <a:pt x="5980545" y="443722"/>
                </a:lnTo>
                <a:lnTo>
                  <a:pt x="5980545" y="443722"/>
                </a:lnTo>
                <a:lnTo>
                  <a:pt x="5980545" y="633888"/>
                </a:lnTo>
                <a:lnTo>
                  <a:pt x="5980545" y="760666"/>
                </a:lnTo>
                <a:lnTo>
                  <a:pt x="1715927" y="786066"/>
                </a:lnTo>
                <a:lnTo>
                  <a:pt x="0" y="1537019"/>
                </a:lnTo>
                <a:lnTo>
                  <a:pt x="725811" y="773350"/>
                </a:lnTo>
                <a:lnTo>
                  <a:pt x="280857" y="760666"/>
                </a:lnTo>
                <a:lnTo>
                  <a:pt x="280857" y="633888"/>
                </a:lnTo>
                <a:lnTo>
                  <a:pt x="280857" y="443722"/>
                </a:lnTo>
                <a:lnTo>
                  <a:pt x="280857" y="443722"/>
                </a:lnTo>
                <a:lnTo>
                  <a:pt x="280857"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9" name="Title 1">
            <a:extLst>
              <a:ext uri="{FF2B5EF4-FFF2-40B4-BE49-F238E27FC236}">
                <a16:creationId xmlns:a16="http://schemas.microsoft.com/office/drawing/2014/main" id="{AC618885-077D-7E47-858A-20344A7DD93C}"/>
              </a:ext>
            </a:extLst>
          </p:cNvPr>
          <p:cNvSpPr txBox="1">
            <a:spLocks/>
          </p:cNvSpPr>
          <p:nvPr/>
        </p:nvSpPr>
        <p:spPr>
          <a:xfrm>
            <a:off x="2095500" y="4882459"/>
            <a:ext cx="4140201" cy="82251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a nonlinear weighted version of the long-term memory becomes our short-term memory</a:t>
            </a:r>
          </a:p>
        </p:txBody>
      </p:sp>
      <p:sp>
        <p:nvSpPr>
          <p:cNvPr id="20" name="Rectangle 19">
            <a:extLst>
              <a:ext uri="{FF2B5EF4-FFF2-40B4-BE49-F238E27FC236}">
                <a16:creationId xmlns:a16="http://schemas.microsoft.com/office/drawing/2014/main" id="{7DEF8AC8-2988-E24A-B611-B18794D8D368}"/>
              </a:ext>
            </a:extLst>
          </p:cNvPr>
          <p:cNvSpPr/>
          <p:nvPr/>
        </p:nvSpPr>
        <p:spPr>
          <a:xfrm>
            <a:off x="7194567" y="2977481"/>
            <a:ext cx="4108433" cy="949572"/>
          </a:xfrm>
          <a:prstGeom prst="rect">
            <a:avLst/>
          </a:pr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itle 1">
                <a:extLst>
                  <a:ext uri="{FF2B5EF4-FFF2-40B4-BE49-F238E27FC236}">
                    <a16:creationId xmlns:a16="http://schemas.microsoft.com/office/drawing/2014/main" id="{CBAA3889-9743-3F4B-95DF-5A6AF49C1BBC}"/>
                  </a:ext>
                </a:extLst>
              </p:cNvPr>
              <p:cNvSpPr txBox="1">
                <a:spLocks/>
              </p:cNvSpPr>
              <p:nvPr/>
            </p:nvSpPr>
            <p:spPr>
              <a:xfrm>
                <a:off x="7334754" y="3146680"/>
                <a:ext cx="3853946" cy="767765"/>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memory is written, erased, and read by three </a:t>
                </a:r>
                <a:r>
                  <a:rPr lang="en-US" sz="2000" i="1" dirty="0"/>
                  <a:t>gates </a:t>
                </a:r>
                <a:r>
                  <a:rPr lang="en-US" sz="2000" dirty="0"/>
                  <a:t>– which are influenced by </a:t>
                </a:r>
                <a14:m>
                  <m:oMath xmlns:m="http://schemas.openxmlformats.org/officeDocument/2006/math">
                    <m:r>
                      <a:rPr lang="en-US" sz="2000" b="1" i="1" dirty="0" smtClean="0">
                        <a:latin typeface="Cambria Math" panose="02040503050406030204" pitchFamily="18" charset="0"/>
                      </a:rPr>
                      <m:t>𝒙</m:t>
                    </m:r>
                  </m:oMath>
                </a14:m>
                <a:r>
                  <a:rPr lang="en-US" sz="2000" dirty="0"/>
                  <a:t> and </a:t>
                </a:r>
                <a14:m>
                  <m:oMath xmlns:m="http://schemas.openxmlformats.org/officeDocument/2006/math">
                    <m:r>
                      <a:rPr lang="en-US" sz="2000" b="1" i="1" dirty="0" smtClean="0">
                        <a:latin typeface="Cambria Math" panose="02040503050406030204" pitchFamily="18" charset="0"/>
                      </a:rPr>
                      <m:t>𝒉</m:t>
                    </m:r>
                  </m:oMath>
                </a14:m>
                <a:endParaRPr lang="en-US" sz="2000" b="1" dirty="0"/>
              </a:p>
            </p:txBody>
          </p:sp>
        </mc:Choice>
        <mc:Fallback xmlns="">
          <p:sp>
            <p:nvSpPr>
              <p:cNvPr id="21" name="Title 1">
                <a:extLst>
                  <a:ext uri="{FF2B5EF4-FFF2-40B4-BE49-F238E27FC236}">
                    <a16:creationId xmlns:a16="http://schemas.microsoft.com/office/drawing/2014/main" id="{CBAA3889-9743-3F4B-95DF-5A6AF49C1BBC}"/>
                  </a:ext>
                </a:extLst>
              </p:cNvPr>
              <p:cNvSpPr txBox="1">
                <a:spLocks noRot="1" noChangeAspect="1" noMove="1" noResize="1" noEditPoints="1" noAdjustHandles="1" noChangeArrowheads="1" noChangeShapeType="1" noTextEdit="1"/>
              </p:cNvSpPr>
              <p:nvPr/>
            </p:nvSpPr>
            <p:spPr>
              <a:xfrm>
                <a:off x="7334754" y="3146680"/>
                <a:ext cx="3853946" cy="767765"/>
              </a:xfrm>
              <a:prstGeom prst="rect">
                <a:avLst/>
              </a:prstGeom>
              <a:blipFill>
                <a:blip r:embed="rId10"/>
                <a:stretch>
                  <a:fillRect l="-1316" t="-11475" b="-6557"/>
                </a:stretch>
              </a:blipFill>
            </p:spPr>
            <p:txBody>
              <a:bodyPr/>
              <a:lstStyle/>
              <a:p>
                <a:r>
                  <a:rPr lang="en-US">
                    <a:noFill/>
                  </a:rPr>
                  <a:t> </a:t>
                </a:r>
              </a:p>
            </p:txBody>
          </p:sp>
        </mc:Fallback>
      </mc:AlternateContent>
      <p:sp>
        <p:nvSpPr>
          <p:cNvPr id="4" name="Freeform 3">
            <a:extLst>
              <a:ext uri="{FF2B5EF4-FFF2-40B4-BE49-F238E27FC236}">
                <a16:creationId xmlns:a16="http://schemas.microsoft.com/office/drawing/2014/main" id="{F7006790-FA1B-D244-8B31-547A3A36D949}"/>
              </a:ext>
            </a:extLst>
          </p:cNvPr>
          <p:cNvSpPr/>
          <p:nvPr/>
        </p:nvSpPr>
        <p:spPr>
          <a:xfrm>
            <a:off x="4294990" y="3453584"/>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FEB8538-D10C-D040-BB41-D1175A0F200F}"/>
              </a:ext>
            </a:extLst>
          </p:cNvPr>
          <p:cNvSpPr/>
          <p:nvPr/>
        </p:nvSpPr>
        <p:spPr>
          <a:xfrm>
            <a:off x="4804640" y="3456103"/>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04325EC0-99E8-4345-BA64-D2A515183213}"/>
              </a:ext>
            </a:extLst>
          </p:cNvPr>
          <p:cNvSpPr/>
          <p:nvPr/>
        </p:nvSpPr>
        <p:spPr>
          <a:xfrm>
            <a:off x="5876817" y="3453584"/>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219703-2763-9545-B774-6B722B77000A}"/>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1"/>
              </a:rPr>
              <a:t>https://colah.github.io/posts/2015-08-Understanding-LSTMs/</a:t>
            </a:r>
            <a:endParaRPr lang="en-US" sz="1400" dirty="0"/>
          </a:p>
        </p:txBody>
      </p:sp>
    </p:spTree>
    <p:extLst>
      <p:ext uri="{BB962C8B-B14F-4D97-AF65-F5344CB8AC3E}">
        <p14:creationId xmlns:p14="http://schemas.microsoft.com/office/powerpoint/2010/main" val="42079425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5" name="Picture 4">
            <a:extLst>
              <a:ext uri="{FF2B5EF4-FFF2-40B4-BE49-F238E27FC236}">
                <a16:creationId xmlns:a16="http://schemas.microsoft.com/office/drawing/2014/main" id="{B42988CA-FB41-BA41-BA02-4039146BCC2B}"/>
              </a:ext>
            </a:extLst>
          </p:cNvPr>
          <p:cNvPicPr>
            <a:picLocks noChangeAspect="1"/>
          </p:cNvPicPr>
          <p:nvPr/>
        </p:nvPicPr>
        <p:blipFill>
          <a:blip r:embed="rId2"/>
          <a:stretch>
            <a:fillRect/>
          </a:stretch>
        </p:blipFill>
        <p:spPr>
          <a:xfrm>
            <a:off x="2298700" y="1720850"/>
            <a:ext cx="8204200" cy="3416300"/>
          </a:xfrm>
          <a:prstGeom prst="rect">
            <a:avLst/>
          </a:prstGeom>
        </p:spPr>
      </p:pic>
    </p:spTree>
    <p:extLst>
      <p:ext uri="{BB962C8B-B14F-4D97-AF65-F5344CB8AC3E}">
        <p14:creationId xmlns:p14="http://schemas.microsoft.com/office/powerpoint/2010/main" val="7875577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mc:AlternateContent xmlns:mc="http://schemas.openxmlformats.org/markup-compatibility/2006" xmlns:a14="http://schemas.microsoft.com/office/drawing/2010/main">
        <mc:Choice Requires="a14">
          <p:sp>
            <p:nvSpPr>
              <p:cNvPr id="110" name="Title 1">
                <a:extLst>
                  <a:ext uri="{FF2B5EF4-FFF2-40B4-BE49-F238E27FC236}">
                    <a16:creationId xmlns:a16="http://schemas.microsoft.com/office/drawing/2014/main" id="{EBAAB170-83EA-B447-9025-28D5F6121620}"/>
                  </a:ext>
                </a:extLst>
              </p:cNvPr>
              <p:cNvSpPr txBox="1">
                <a:spLocks/>
              </p:cNvSpPr>
              <p:nvPr/>
            </p:nvSpPr>
            <p:spPr>
              <a:xfrm>
                <a:off x="1537356" y="1143000"/>
                <a:ext cx="9918044" cy="492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highlight>
                      <a:srgbClr val="FFFF00"/>
                    </a:highlight>
                  </a:rPr>
                  <a:t>It’s still possible for LSTMs to suffer from vanishing/exploding gradients</a:t>
                </a:r>
                <a:r>
                  <a:rPr lang="en-US" sz="2400" dirty="0"/>
                  <a:t>, but it’s way less likely than with vanilla RNNs:</a:t>
                </a:r>
              </a:p>
              <a:p>
                <a:pPr marL="342900" indent="-342900">
                  <a:lnSpc>
                    <a:spcPct val="150000"/>
                  </a:lnSpc>
                  <a:spcBef>
                    <a:spcPts val="2000"/>
                  </a:spcBef>
                  <a:buFont typeface="Arial" panose="020B0604020202020204" pitchFamily="34" charset="0"/>
                  <a:buChar char="•"/>
                </a:pPr>
                <a:r>
                  <a:rPr lang="en-US" sz="2400" dirty="0"/>
                  <a:t>If RNNs wish to preserve info over long contexts, it must delicately find a recurrent weight matrix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𝑊</m:t>
                        </m:r>
                      </m:e>
                      <m:sub>
                        <m:r>
                          <a:rPr lang="en-US" sz="2400" b="0" i="1" dirty="0" smtClean="0">
                            <a:solidFill>
                              <a:srgbClr val="C00000"/>
                            </a:solidFill>
                            <a:latin typeface="Cambria Math" panose="02040503050406030204" pitchFamily="18" charset="0"/>
                          </a:rPr>
                          <m:t>h</m:t>
                        </m:r>
                      </m:sub>
                    </m:sSub>
                  </m:oMath>
                </a14:m>
                <a:r>
                  <a:rPr lang="en-US" sz="2400" dirty="0">
                    <a:solidFill>
                      <a:srgbClr val="C00000"/>
                    </a:solidFill>
                  </a:rPr>
                  <a:t> </a:t>
                </a:r>
                <a:r>
                  <a:rPr lang="en-US" sz="2400" dirty="0"/>
                  <a:t>that isn’t too large or small</a:t>
                </a:r>
              </a:p>
              <a:p>
                <a:pPr marL="342900" indent="-342900">
                  <a:lnSpc>
                    <a:spcPct val="150000"/>
                  </a:lnSpc>
                  <a:spcBef>
                    <a:spcPts val="2000"/>
                  </a:spcBef>
                  <a:buFont typeface="Arial" panose="020B0604020202020204" pitchFamily="34" charset="0"/>
                  <a:buChar char="•"/>
                </a:pPr>
                <a:r>
                  <a:rPr lang="en-US" sz="2400" dirty="0"/>
                  <a:t>However, LSTMs have 3 separate mechanism that adjust the flow of information (e.g., </a:t>
                </a:r>
                <a:r>
                  <a:rPr lang="en-US" sz="2400" dirty="0">
                    <a:solidFill>
                      <a:srgbClr val="C00000"/>
                    </a:solidFill>
                  </a:rPr>
                  <a:t>forget gate</a:t>
                </a:r>
                <a:r>
                  <a:rPr lang="en-US" sz="2400" dirty="0"/>
                  <a:t>, if turned off, will preserve all info)</a:t>
                </a:r>
              </a:p>
            </p:txBody>
          </p:sp>
        </mc:Choice>
        <mc:Fallback xmlns="">
          <p:sp>
            <p:nvSpPr>
              <p:cNvPr id="110" name="Title 1">
                <a:extLst>
                  <a:ext uri="{FF2B5EF4-FFF2-40B4-BE49-F238E27FC236}">
                    <a16:creationId xmlns:a16="http://schemas.microsoft.com/office/drawing/2014/main" id="{EBAAB170-83EA-B447-9025-28D5F6121620}"/>
                  </a:ext>
                </a:extLst>
              </p:cNvPr>
              <p:cNvSpPr txBox="1">
                <a:spLocks noRot="1" noChangeAspect="1" noMove="1" noResize="1" noEditPoints="1" noAdjustHandles="1" noChangeArrowheads="1" noChangeShapeType="1" noTextEdit="1"/>
              </p:cNvSpPr>
              <p:nvPr/>
            </p:nvSpPr>
            <p:spPr>
              <a:xfrm>
                <a:off x="1537356" y="1143000"/>
                <a:ext cx="9918044" cy="4927600"/>
              </a:xfrm>
              <a:prstGeom prst="rect">
                <a:avLst/>
              </a:prstGeom>
              <a:blipFill>
                <a:blip r:embed="rId2"/>
                <a:stretch>
                  <a:fillRect l="-895" r="-256"/>
                </a:stretch>
              </a:blipFill>
            </p:spPr>
            <p:txBody>
              <a:bodyPr/>
              <a:lstStyle/>
              <a:p>
                <a:r>
                  <a:rPr lang="en-US">
                    <a:noFill/>
                  </a:rPr>
                  <a:t> </a:t>
                </a:r>
              </a:p>
            </p:txBody>
          </p:sp>
        </mc:Fallback>
      </mc:AlternateContent>
    </p:spTree>
    <p:extLst>
      <p:ext uri="{BB962C8B-B14F-4D97-AF65-F5344CB8AC3E}">
        <p14:creationId xmlns:p14="http://schemas.microsoft.com/office/powerpoint/2010/main" val="39417814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5" name="Content Placeholder 2">
            <a:extLst>
              <a:ext uri="{FF2B5EF4-FFF2-40B4-BE49-F238E27FC236}">
                <a16:creationId xmlns:a16="http://schemas.microsoft.com/office/drawing/2014/main" id="{5900C059-5D08-F740-8BB0-0FC5619E72B5}"/>
              </a:ext>
            </a:extLst>
          </p:cNvPr>
          <p:cNvSpPr txBox="1">
            <a:spLocks/>
          </p:cNvSpPr>
          <p:nvPr/>
        </p:nvSpPr>
        <p:spPr>
          <a:xfrm>
            <a:off x="1379105" y="3407567"/>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LSTM ISSUES?</a:t>
            </a:r>
          </a:p>
        </p:txBody>
      </p:sp>
      <p:sp>
        <p:nvSpPr>
          <p:cNvPr id="6" name="Content Placeholder 2">
            <a:extLst>
              <a:ext uri="{FF2B5EF4-FFF2-40B4-BE49-F238E27FC236}">
                <a16:creationId xmlns:a16="http://schemas.microsoft.com/office/drawing/2014/main" id="{075AA702-1008-5F46-AD0D-3D7BE66BDF6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LSTM STRENGTHS?</a:t>
            </a:r>
          </a:p>
        </p:txBody>
      </p:sp>
      <p:sp>
        <p:nvSpPr>
          <p:cNvPr id="7" name="Title 1">
            <a:extLst>
              <a:ext uri="{FF2B5EF4-FFF2-40B4-BE49-F238E27FC236}">
                <a16:creationId xmlns:a16="http://schemas.microsoft.com/office/drawing/2014/main" id="{85C56225-FD65-DE45-B17D-83D67EF2E417}"/>
              </a:ext>
            </a:extLst>
          </p:cNvPr>
          <p:cNvSpPr txBox="1">
            <a:spLocks/>
          </p:cNvSpPr>
          <p:nvPr/>
        </p:nvSpPr>
        <p:spPr>
          <a:xfrm>
            <a:off x="1765956" y="1934074"/>
            <a:ext cx="9397344" cy="11343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Almost always outperforms vanilla RNNs</a:t>
            </a:r>
          </a:p>
          <a:p>
            <a:pPr marL="342900" indent="-342900">
              <a:lnSpc>
                <a:spcPct val="100000"/>
              </a:lnSpc>
              <a:spcBef>
                <a:spcPts val="2000"/>
              </a:spcBef>
              <a:buFont typeface="Arial" panose="020B0604020202020204" pitchFamily="34" charset="0"/>
              <a:buChar char="•"/>
            </a:pPr>
            <a:r>
              <a:rPr lang="en-US" sz="2400" dirty="0"/>
              <a:t>Captures long-range dependencies shockingly well</a:t>
            </a:r>
          </a:p>
        </p:txBody>
      </p:sp>
      <p:sp>
        <p:nvSpPr>
          <p:cNvPr id="8" name="Title 1">
            <a:extLst>
              <a:ext uri="{FF2B5EF4-FFF2-40B4-BE49-F238E27FC236}">
                <a16:creationId xmlns:a16="http://schemas.microsoft.com/office/drawing/2014/main" id="{162E4CAE-1B77-104A-A11D-E74A6A7425BC}"/>
              </a:ext>
            </a:extLst>
          </p:cNvPr>
          <p:cNvSpPr txBox="1">
            <a:spLocks/>
          </p:cNvSpPr>
          <p:nvPr/>
        </p:nvSpPr>
        <p:spPr>
          <a:xfrm>
            <a:off x="1918356" y="4298106"/>
            <a:ext cx="9397344" cy="21280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Has more weights to learn than vanilla RNNs; thus,</a:t>
            </a:r>
          </a:p>
          <a:p>
            <a:pPr marL="342900" indent="-342900">
              <a:lnSpc>
                <a:spcPct val="100000"/>
              </a:lnSpc>
              <a:spcBef>
                <a:spcPts val="2000"/>
              </a:spcBef>
              <a:buFont typeface="Arial" panose="020B0604020202020204" pitchFamily="34" charset="0"/>
              <a:buChar char="•"/>
            </a:pPr>
            <a:r>
              <a:rPr lang="en-US" sz="2400" dirty="0"/>
              <a:t>Requires a moderate amount of training data (otherwise, vanilla RNNs are better)</a:t>
            </a:r>
          </a:p>
          <a:p>
            <a:pPr marL="342900" indent="-342900">
              <a:lnSpc>
                <a:spcPct val="100000"/>
              </a:lnSpc>
              <a:spcBef>
                <a:spcPts val="2000"/>
              </a:spcBef>
              <a:buFont typeface="Arial" panose="020B0604020202020204" pitchFamily="34" charset="0"/>
              <a:buChar char="•"/>
            </a:pPr>
            <a:r>
              <a:rPr lang="en-US" sz="2400" dirty="0"/>
              <a:t>Can still suffer from vanishing/exploding gradients</a:t>
            </a:r>
          </a:p>
          <a:p>
            <a:pPr marL="342900" indent="-342900">
              <a:lnSpc>
                <a:spcPct val="100000"/>
              </a:lnSpc>
              <a:spcBef>
                <a:spcPts val="20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1043121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How can we use LSTMs for classification?</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177</a:t>
            </a:fld>
            <a:endParaRPr lang="en-US"/>
          </a:p>
        </p:txBody>
      </p:sp>
    </p:spTree>
    <p:extLst>
      <p:ext uri="{BB962C8B-B14F-4D97-AF65-F5344CB8AC3E}">
        <p14:creationId xmlns:p14="http://schemas.microsoft.com/office/powerpoint/2010/main" val="33717525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252" name="Title 1">
            <a:extLst>
              <a:ext uri="{FF2B5EF4-FFF2-40B4-BE49-F238E27FC236}">
                <a16:creationId xmlns:a16="http://schemas.microsoft.com/office/drawing/2014/main" id="{F9B36E00-79BD-AF45-A47F-AC792490445F}"/>
              </a:ext>
            </a:extLst>
          </p:cNvPr>
          <p:cNvSpPr txBox="1">
            <a:spLocks/>
          </p:cNvSpPr>
          <p:nvPr/>
        </p:nvSpPr>
        <p:spPr>
          <a:xfrm>
            <a:off x="1511956" y="1930400"/>
            <a:ext cx="9918044" cy="44323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If your goal isn’t to predict the next item in a sequence, and you rather do some other </a:t>
            </a:r>
            <a:r>
              <a:rPr lang="en-US" sz="2400" u="sng" dirty="0"/>
              <a:t>classification or regression task</a:t>
            </a:r>
            <a:r>
              <a:rPr lang="en-US" sz="2400" dirty="0"/>
              <a:t> using the sequence, then you can:</a:t>
            </a:r>
          </a:p>
          <a:p>
            <a:pPr marL="342900" indent="-342900">
              <a:lnSpc>
                <a:spcPct val="150000"/>
              </a:lnSpc>
              <a:spcBef>
                <a:spcPts val="2000"/>
              </a:spcBef>
              <a:buFont typeface="Arial" panose="020B0604020202020204" pitchFamily="34" charset="0"/>
              <a:buChar char="•"/>
            </a:pPr>
            <a:r>
              <a:rPr lang="en-US" sz="2400" dirty="0"/>
              <a:t>Train an aforementioned model (e.g., LSTM) as a language model</a:t>
            </a:r>
          </a:p>
          <a:p>
            <a:pPr marL="342900" indent="-342900">
              <a:lnSpc>
                <a:spcPct val="150000"/>
              </a:lnSpc>
              <a:spcBef>
                <a:spcPts val="2000"/>
              </a:spcBef>
              <a:buFont typeface="Arial" panose="020B0604020202020204" pitchFamily="34" charset="0"/>
              <a:buChar char="•"/>
            </a:pPr>
            <a:r>
              <a:rPr lang="en-US" sz="2400" dirty="0"/>
              <a:t>Use the </a:t>
            </a:r>
            <a:r>
              <a:rPr lang="en-US" sz="2400" b="1" dirty="0"/>
              <a:t>hidden layers</a:t>
            </a:r>
            <a:r>
              <a:rPr lang="en-US" sz="2400" dirty="0"/>
              <a:t> that correspond to each item in your sequence</a:t>
            </a:r>
          </a:p>
        </p:txBody>
      </p:sp>
      <p:sp>
        <p:nvSpPr>
          <p:cNvPr id="253" name="Content Placeholder 2">
            <a:extLst>
              <a:ext uri="{FF2B5EF4-FFF2-40B4-BE49-F238E27FC236}">
                <a16:creationId xmlns:a16="http://schemas.microsoft.com/office/drawing/2014/main" id="{32FA9810-884A-7446-B05A-13A59128E80B}"/>
              </a:ext>
            </a:extLst>
          </p:cNvPr>
          <p:cNvSpPr txBox="1">
            <a:spLocks/>
          </p:cNvSpPr>
          <p:nvPr/>
        </p:nvSpPr>
        <p:spPr>
          <a:xfrm>
            <a:off x="1009650" y="121019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IMPORTANT</a:t>
            </a:r>
          </a:p>
        </p:txBody>
      </p:sp>
    </p:spTree>
    <p:extLst>
      <p:ext uri="{BB962C8B-B14F-4D97-AF65-F5344CB8AC3E}">
        <p14:creationId xmlns:p14="http://schemas.microsoft.com/office/powerpoint/2010/main" val="2486169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6" name="Content Placeholder 2">
            <a:extLst>
              <a:ext uri="{FF2B5EF4-FFF2-40B4-BE49-F238E27FC236}">
                <a16:creationId xmlns:a16="http://schemas.microsoft.com/office/drawing/2014/main" id="{02ABE425-E8C5-6C48-8215-A554F6B5C2F2}"/>
              </a:ext>
            </a:extLst>
          </p:cNvPr>
          <p:cNvSpPr txBox="1">
            <a:spLocks/>
          </p:cNvSpPr>
          <p:nvPr/>
        </p:nvSpPr>
        <p:spPr>
          <a:xfrm>
            <a:off x="276177" y="4405816"/>
            <a:ext cx="834294"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7" name="Content Placeholder 2">
            <a:extLst>
              <a:ext uri="{FF2B5EF4-FFF2-40B4-BE49-F238E27FC236}">
                <a16:creationId xmlns:a16="http://schemas.microsoft.com/office/drawing/2014/main" id="{827DC5A4-D023-1040-BE16-4B4D66985CDD}"/>
              </a:ext>
            </a:extLst>
          </p:cNvPr>
          <p:cNvSpPr txBox="1">
            <a:spLocks/>
          </p:cNvSpPr>
          <p:nvPr/>
        </p:nvSpPr>
        <p:spPr>
          <a:xfrm>
            <a:off x="212512" y="3657027"/>
            <a:ext cx="947185"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8" name="Content Placeholder 2">
            <a:extLst>
              <a:ext uri="{FF2B5EF4-FFF2-40B4-BE49-F238E27FC236}">
                <a16:creationId xmlns:a16="http://schemas.microsoft.com/office/drawing/2014/main" id="{5853B79D-23E4-7E4C-A3A8-C0A17D2BCE2E}"/>
              </a:ext>
            </a:extLst>
          </p:cNvPr>
          <p:cNvSpPr txBox="1">
            <a:spLocks/>
          </p:cNvSpPr>
          <p:nvPr/>
        </p:nvSpPr>
        <p:spPr>
          <a:xfrm>
            <a:off x="263989" y="2924877"/>
            <a:ext cx="938153"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9" name="Rounded Rectangle 8">
            <a:extLst>
              <a:ext uri="{FF2B5EF4-FFF2-40B4-BE49-F238E27FC236}">
                <a16:creationId xmlns:a16="http://schemas.microsoft.com/office/drawing/2014/main" id="{82E1C452-7CAC-2945-8C81-27748640CC31}"/>
              </a:ext>
            </a:extLst>
          </p:cNvPr>
          <p:cNvSpPr/>
          <p:nvPr/>
        </p:nvSpPr>
        <p:spPr>
          <a:xfrm>
            <a:off x="1528036" y="4429291"/>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909894-3591-7748-BBB4-C36B5CE37692}"/>
              </a:ext>
            </a:extLst>
          </p:cNvPr>
          <p:cNvSpPr/>
          <p:nvPr/>
        </p:nvSpPr>
        <p:spPr>
          <a:xfrm>
            <a:off x="1585142"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5A6FB5-B6FE-4544-8D36-B29CFEB5019B}"/>
              </a:ext>
            </a:extLst>
          </p:cNvPr>
          <p:cNvSpPr/>
          <p:nvPr/>
        </p:nvSpPr>
        <p:spPr>
          <a:xfrm>
            <a:off x="1719353"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9B5986-E143-DA47-8BEE-CE400F5A4192}"/>
              </a:ext>
            </a:extLst>
          </p:cNvPr>
          <p:cNvSpPr/>
          <p:nvPr/>
        </p:nvSpPr>
        <p:spPr>
          <a:xfrm>
            <a:off x="1853563"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69A13F-09D5-514E-BD52-058034768760}"/>
              </a:ext>
            </a:extLst>
          </p:cNvPr>
          <p:cNvSpPr/>
          <p:nvPr/>
        </p:nvSpPr>
        <p:spPr>
          <a:xfrm>
            <a:off x="1990831"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E381E5-AA7B-574F-AD9A-01903FAB0A27}"/>
              </a:ext>
            </a:extLst>
          </p:cNvPr>
          <p:cNvSpPr/>
          <p:nvPr/>
        </p:nvSpPr>
        <p:spPr>
          <a:xfrm>
            <a:off x="1585142"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43A34F-0055-C84D-9E4A-3E10C11B707D}"/>
              </a:ext>
            </a:extLst>
          </p:cNvPr>
          <p:cNvSpPr/>
          <p:nvPr/>
        </p:nvSpPr>
        <p:spPr>
          <a:xfrm>
            <a:off x="1719353"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35EDFC2-A401-DA48-84B8-ADA67CBA3D16}"/>
              </a:ext>
            </a:extLst>
          </p:cNvPr>
          <p:cNvSpPr/>
          <p:nvPr/>
        </p:nvSpPr>
        <p:spPr>
          <a:xfrm>
            <a:off x="1853563"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FE9048-48CA-C246-AD8D-B4F3FBE2476E}"/>
              </a:ext>
            </a:extLst>
          </p:cNvPr>
          <p:cNvSpPr/>
          <p:nvPr/>
        </p:nvSpPr>
        <p:spPr>
          <a:xfrm>
            <a:off x="1990831"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699D4F0C-DC82-4A4C-B396-2535342D1034}"/>
              </a:ext>
            </a:extLst>
          </p:cNvPr>
          <p:cNvSpPr/>
          <p:nvPr/>
        </p:nvSpPr>
        <p:spPr>
          <a:xfrm>
            <a:off x="1464733" y="3682582"/>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D7FE34-2D8F-0C4F-AC36-42A70DA99528}"/>
              </a:ext>
            </a:extLst>
          </p:cNvPr>
          <p:cNvSpPr/>
          <p:nvPr/>
        </p:nvSpPr>
        <p:spPr>
          <a:xfrm>
            <a:off x="1510812"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0C5CEF-654D-F346-8CDE-EF19FA68480F}"/>
              </a:ext>
            </a:extLst>
          </p:cNvPr>
          <p:cNvSpPr/>
          <p:nvPr/>
        </p:nvSpPr>
        <p:spPr>
          <a:xfrm>
            <a:off x="1645024"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2C10C3-6045-E645-B4BB-E51857EA741C}"/>
              </a:ext>
            </a:extLst>
          </p:cNvPr>
          <p:cNvSpPr/>
          <p:nvPr/>
        </p:nvSpPr>
        <p:spPr>
          <a:xfrm>
            <a:off x="1779234"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01CF8-06CF-C84F-8AEB-BC82DB9F4FDF}"/>
              </a:ext>
            </a:extLst>
          </p:cNvPr>
          <p:cNvSpPr/>
          <p:nvPr/>
        </p:nvSpPr>
        <p:spPr>
          <a:xfrm>
            <a:off x="1916502"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C82E95E-0B4A-6447-9B38-BB79C9EABCA1}"/>
              </a:ext>
            </a:extLst>
          </p:cNvPr>
          <p:cNvSpPr/>
          <p:nvPr/>
        </p:nvSpPr>
        <p:spPr>
          <a:xfrm>
            <a:off x="2057110" y="371837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E2899D3-BDC8-954D-B688-0B63DB7A1AA8}"/>
              </a:ext>
            </a:extLst>
          </p:cNvPr>
          <p:cNvSpPr/>
          <p:nvPr/>
        </p:nvSpPr>
        <p:spPr>
          <a:xfrm>
            <a:off x="1538440" y="2948337"/>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1398E4C-8917-9B4F-8BAB-BFD5F13FA095}"/>
              </a:ext>
            </a:extLst>
          </p:cNvPr>
          <p:cNvSpPr/>
          <p:nvPr/>
        </p:nvSpPr>
        <p:spPr>
          <a:xfrm rot="16200000">
            <a:off x="1676825" y="329807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F6418C8-FBA6-FA44-9E31-51039C3FA527}"/>
              </a:ext>
            </a:extLst>
          </p:cNvPr>
          <p:cNvSpPr/>
          <p:nvPr/>
        </p:nvSpPr>
        <p:spPr>
          <a:xfrm rot="16200000">
            <a:off x="1688575" y="405137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68D3EFE7-5E34-5A40-8F75-0D8FDDDD75B8}"/>
                  </a:ext>
                </a:extLst>
              </p:cNvPr>
              <p:cNvSpPr txBox="1">
                <a:spLocks/>
              </p:cNvSpPr>
              <p:nvPr/>
            </p:nvSpPr>
            <p:spPr>
              <a:xfrm>
                <a:off x="1427797" y="400758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7" name="Content Placeholder 2">
                <a:extLst>
                  <a:ext uri="{FF2B5EF4-FFF2-40B4-BE49-F238E27FC236}">
                    <a16:creationId xmlns:a16="http://schemas.microsoft.com/office/drawing/2014/main" id="{68D3EFE7-5E34-5A40-8F75-0D8FDDDD75B8}"/>
                  </a:ext>
                </a:extLst>
              </p:cNvPr>
              <p:cNvSpPr txBox="1">
                <a:spLocks noRot="1" noChangeAspect="1" noMove="1" noResize="1" noEditPoints="1" noAdjustHandles="1" noChangeArrowheads="1" noChangeShapeType="1" noTextEdit="1"/>
              </p:cNvSpPr>
              <p:nvPr/>
            </p:nvSpPr>
            <p:spPr>
              <a:xfrm>
                <a:off x="1427797" y="4007582"/>
                <a:ext cx="382222" cy="324470"/>
              </a:xfrm>
              <a:prstGeom prst="rect">
                <a:avLst/>
              </a:prstGeom>
              <a:blipFill>
                <a:blip r:embed="rId2"/>
                <a:stretch>
                  <a:fillRect r="-21875"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45756A44-F856-B646-A24C-07237484828A}"/>
                  </a:ext>
                </a:extLst>
              </p:cNvPr>
              <p:cNvSpPr txBox="1">
                <a:spLocks/>
              </p:cNvSpPr>
              <p:nvPr/>
            </p:nvSpPr>
            <p:spPr>
              <a:xfrm>
                <a:off x="1431781" y="324797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8" name="Content Placeholder 2">
                <a:extLst>
                  <a:ext uri="{FF2B5EF4-FFF2-40B4-BE49-F238E27FC236}">
                    <a16:creationId xmlns:a16="http://schemas.microsoft.com/office/drawing/2014/main" id="{45756A44-F856-B646-A24C-07237484828A}"/>
                  </a:ext>
                </a:extLst>
              </p:cNvPr>
              <p:cNvSpPr txBox="1">
                <a:spLocks noRot="1" noChangeAspect="1" noMove="1" noResize="1" noEditPoints="1" noAdjustHandles="1" noChangeArrowheads="1" noChangeShapeType="1" noTextEdit="1"/>
              </p:cNvSpPr>
              <p:nvPr/>
            </p:nvSpPr>
            <p:spPr>
              <a:xfrm>
                <a:off x="1431781" y="3247972"/>
                <a:ext cx="382222" cy="324470"/>
              </a:xfrm>
              <a:prstGeom prst="rect">
                <a:avLst/>
              </a:prstGeom>
              <a:blipFill>
                <a:blip r:embed="rId3"/>
                <a:stretch>
                  <a:fillRect l="-3226" r="-3226" b="-46154"/>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D6F15D6E-FE45-CE4A-AE3C-D077D9AC0AE8}"/>
              </a:ext>
            </a:extLst>
          </p:cNvPr>
          <p:cNvSpPr/>
          <p:nvPr/>
        </p:nvSpPr>
        <p:spPr>
          <a:xfrm>
            <a:off x="2717722" y="4446828"/>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0C8968-4425-3E43-A9B9-FCF146954C8D}"/>
              </a:ext>
            </a:extLst>
          </p:cNvPr>
          <p:cNvSpPr/>
          <p:nvPr/>
        </p:nvSpPr>
        <p:spPr>
          <a:xfrm>
            <a:off x="2774828"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A07F49-40C8-994C-AD50-7BE9A3B6349F}"/>
              </a:ext>
            </a:extLst>
          </p:cNvPr>
          <p:cNvSpPr/>
          <p:nvPr/>
        </p:nvSpPr>
        <p:spPr>
          <a:xfrm>
            <a:off x="2909039"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CFBD62-EB23-9F44-89EF-A92BF5F5A676}"/>
              </a:ext>
            </a:extLst>
          </p:cNvPr>
          <p:cNvSpPr/>
          <p:nvPr/>
        </p:nvSpPr>
        <p:spPr>
          <a:xfrm>
            <a:off x="3043250"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CD03C1-4DFE-C54A-84A1-00F892FC776C}"/>
              </a:ext>
            </a:extLst>
          </p:cNvPr>
          <p:cNvSpPr/>
          <p:nvPr/>
        </p:nvSpPr>
        <p:spPr>
          <a:xfrm>
            <a:off x="3180519"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BFF4787-ED53-7C4B-A7B8-69B0DB4F7E95}"/>
              </a:ext>
            </a:extLst>
          </p:cNvPr>
          <p:cNvSpPr/>
          <p:nvPr/>
        </p:nvSpPr>
        <p:spPr>
          <a:xfrm>
            <a:off x="2774828"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4E0A54-7595-794A-BFF0-6B17738CCD96}"/>
              </a:ext>
            </a:extLst>
          </p:cNvPr>
          <p:cNvSpPr/>
          <p:nvPr/>
        </p:nvSpPr>
        <p:spPr>
          <a:xfrm>
            <a:off x="2909039"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76754B4-8B3F-6D40-ABE5-F92AA3E851B7}"/>
              </a:ext>
            </a:extLst>
          </p:cNvPr>
          <p:cNvSpPr/>
          <p:nvPr/>
        </p:nvSpPr>
        <p:spPr>
          <a:xfrm>
            <a:off x="3043250"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84BEF3D-FBA5-A94C-AAAF-F5B6D7F5DF5E}"/>
              </a:ext>
            </a:extLst>
          </p:cNvPr>
          <p:cNvSpPr/>
          <p:nvPr/>
        </p:nvSpPr>
        <p:spPr>
          <a:xfrm>
            <a:off x="3180519"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8527743-F6CB-584E-B54D-E57E1451532A}"/>
              </a:ext>
            </a:extLst>
          </p:cNvPr>
          <p:cNvSpPr/>
          <p:nvPr/>
        </p:nvSpPr>
        <p:spPr>
          <a:xfrm>
            <a:off x="2654419" y="3700119"/>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E037E5-E7E5-5F4C-9EFE-C0B2924E8F01}"/>
              </a:ext>
            </a:extLst>
          </p:cNvPr>
          <p:cNvSpPr/>
          <p:nvPr/>
        </p:nvSpPr>
        <p:spPr>
          <a:xfrm>
            <a:off x="2700499"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B13A9D-2DD3-5446-8ABE-737CF2E9E7E8}"/>
              </a:ext>
            </a:extLst>
          </p:cNvPr>
          <p:cNvSpPr/>
          <p:nvPr/>
        </p:nvSpPr>
        <p:spPr>
          <a:xfrm>
            <a:off x="2834710"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E8642E2-A313-9C40-BBCC-A608E7C90333}"/>
              </a:ext>
            </a:extLst>
          </p:cNvPr>
          <p:cNvSpPr/>
          <p:nvPr/>
        </p:nvSpPr>
        <p:spPr>
          <a:xfrm>
            <a:off x="2968920"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CF40732-CABE-4941-AB1D-916D94198115}"/>
              </a:ext>
            </a:extLst>
          </p:cNvPr>
          <p:cNvSpPr/>
          <p:nvPr/>
        </p:nvSpPr>
        <p:spPr>
          <a:xfrm>
            <a:off x="3106188"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C8E5C91-FCFA-5349-8964-502534B2A8EE}"/>
              </a:ext>
            </a:extLst>
          </p:cNvPr>
          <p:cNvSpPr/>
          <p:nvPr/>
        </p:nvSpPr>
        <p:spPr>
          <a:xfrm>
            <a:off x="3246796" y="373591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E0984130-57E4-3343-B229-51E29692D2E7}"/>
              </a:ext>
            </a:extLst>
          </p:cNvPr>
          <p:cNvSpPr/>
          <p:nvPr/>
        </p:nvSpPr>
        <p:spPr>
          <a:xfrm>
            <a:off x="2728126" y="2965874"/>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7F91457-F527-3B4C-BD72-B54451118276}"/>
              </a:ext>
            </a:extLst>
          </p:cNvPr>
          <p:cNvSpPr/>
          <p:nvPr/>
        </p:nvSpPr>
        <p:spPr>
          <a:xfrm rot="16200000">
            <a:off x="2866511" y="331561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8083D56D-B942-D848-B599-80A23A73CB1D}"/>
              </a:ext>
            </a:extLst>
          </p:cNvPr>
          <p:cNvSpPr/>
          <p:nvPr/>
        </p:nvSpPr>
        <p:spPr>
          <a:xfrm rot="16200000">
            <a:off x="2878261" y="406891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7D17A165-41D8-5144-8C1F-9F13E6BC6A27}"/>
                  </a:ext>
                </a:extLst>
              </p:cNvPr>
              <p:cNvSpPr txBox="1">
                <a:spLocks/>
              </p:cNvSpPr>
              <p:nvPr/>
            </p:nvSpPr>
            <p:spPr>
              <a:xfrm>
                <a:off x="2617483" y="402511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48" name="Content Placeholder 2">
                <a:extLst>
                  <a:ext uri="{FF2B5EF4-FFF2-40B4-BE49-F238E27FC236}">
                    <a16:creationId xmlns:a16="http://schemas.microsoft.com/office/drawing/2014/main" id="{7D17A165-41D8-5144-8C1F-9F13E6BC6A27}"/>
                  </a:ext>
                </a:extLst>
              </p:cNvPr>
              <p:cNvSpPr txBox="1">
                <a:spLocks noRot="1" noChangeAspect="1" noMove="1" noResize="1" noEditPoints="1" noAdjustHandles="1" noChangeArrowheads="1" noChangeShapeType="1" noTextEdit="1"/>
              </p:cNvSpPr>
              <p:nvPr/>
            </p:nvSpPr>
            <p:spPr>
              <a:xfrm>
                <a:off x="2617483" y="4025119"/>
                <a:ext cx="382222" cy="324470"/>
              </a:xfrm>
              <a:prstGeom prst="rect">
                <a:avLst/>
              </a:prstGeom>
              <a:blipFill>
                <a:blip r:embed="rId5"/>
                <a:stretch>
                  <a:fillRect l="-3226" r="-25806"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12B3F9E5-E90B-0946-84BF-634715A7D22E}"/>
                  </a:ext>
                </a:extLst>
              </p:cNvPr>
              <p:cNvSpPr txBox="1">
                <a:spLocks/>
              </p:cNvSpPr>
              <p:nvPr/>
            </p:nvSpPr>
            <p:spPr>
              <a:xfrm>
                <a:off x="2621467" y="326550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49" name="Content Placeholder 2">
                <a:extLst>
                  <a:ext uri="{FF2B5EF4-FFF2-40B4-BE49-F238E27FC236}">
                    <a16:creationId xmlns:a16="http://schemas.microsoft.com/office/drawing/2014/main" id="{12B3F9E5-E90B-0946-84BF-634715A7D22E}"/>
                  </a:ext>
                </a:extLst>
              </p:cNvPr>
              <p:cNvSpPr txBox="1">
                <a:spLocks noRot="1" noChangeAspect="1" noMove="1" noResize="1" noEditPoints="1" noAdjustHandles="1" noChangeArrowheads="1" noChangeShapeType="1" noTextEdit="1"/>
              </p:cNvSpPr>
              <p:nvPr/>
            </p:nvSpPr>
            <p:spPr>
              <a:xfrm>
                <a:off x="2621467" y="3265509"/>
                <a:ext cx="382222" cy="324470"/>
              </a:xfrm>
              <a:prstGeom prst="rect">
                <a:avLst/>
              </a:prstGeom>
              <a:blipFill>
                <a:blip r:embed="rId6"/>
                <a:stretch>
                  <a:fillRect r="-3125" b="-44444"/>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4F9F231-242A-E545-B3C9-4609E974202F}"/>
              </a:ext>
            </a:extLst>
          </p:cNvPr>
          <p:cNvSpPr/>
          <p:nvPr/>
        </p:nvSpPr>
        <p:spPr>
          <a:xfrm>
            <a:off x="3957902" y="4457407"/>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CF4EA88-91F3-8145-A599-A52310219E18}"/>
              </a:ext>
            </a:extLst>
          </p:cNvPr>
          <p:cNvSpPr/>
          <p:nvPr/>
        </p:nvSpPr>
        <p:spPr>
          <a:xfrm>
            <a:off x="4015008"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6C1E7BB-3532-8342-8AF9-55A00F00CDD5}"/>
              </a:ext>
            </a:extLst>
          </p:cNvPr>
          <p:cNvSpPr/>
          <p:nvPr/>
        </p:nvSpPr>
        <p:spPr>
          <a:xfrm>
            <a:off x="4149219"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D0B168-13F5-FC4A-B0BE-120971F640D7}"/>
              </a:ext>
            </a:extLst>
          </p:cNvPr>
          <p:cNvSpPr/>
          <p:nvPr/>
        </p:nvSpPr>
        <p:spPr>
          <a:xfrm>
            <a:off x="4283429"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838EB5-EDAB-B148-BF8D-8FA749733D12}"/>
              </a:ext>
            </a:extLst>
          </p:cNvPr>
          <p:cNvSpPr/>
          <p:nvPr/>
        </p:nvSpPr>
        <p:spPr>
          <a:xfrm>
            <a:off x="4420697"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58B2FC7-F32C-3449-8A55-1DCBC784627E}"/>
              </a:ext>
            </a:extLst>
          </p:cNvPr>
          <p:cNvSpPr/>
          <p:nvPr/>
        </p:nvSpPr>
        <p:spPr>
          <a:xfrm>
            <a:off x="4015008"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538B3D5-DC4D-D541-995A-08DEBEA3704A}"/>
              </a:ext>
            </a:extLst>
          </p:cNvPr>
          <p:cNvSpPr/>
          <p:nvPr/>
        </p:nvSpPr>
        <p:spPr>
          <a:xfrm>
            <a:off x="4149219"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C9C6774-8518-A84D-B792-5578C71BA1E9}"/>
              </a:ext>
            </a:extLst>
          </p:cNvPr>
          <p:cNvSpPr/>
          <p:nvPr/>
        </p:nvSpPr>
        <p:spPr>
          <a:xfrm>
            <a:off x="4283429"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7BFF8B0-E994-454A-BBED-83717BEFF461}"/>
              </a:ext>
            </a:extLst>
          </p:cNvPr>
          <p:cNvSpPr/>
          <p:nvPr/>
        </p:nvSpPr>
        <p:spPr>
          <a:xfrm>
            <a:off x="4420697"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708EB21B-F7A0-E149-8E79-2FFA2EED3EB6}"/>
              </a:ext>
            </a:extLst>
          </p:cNvPr>
          <p:cNvSpPr/>
          <p:nvPr/>
        </p:nvSpPr>
        <p:spPr>
          <a:xfrm>
            <a:off x="3894598" y="3710698"/>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16CCF9E-6CF6-F74C-9B64-0ED27E6222A7}"/>
              </a:ext>
            </a:extLst>
          </p:cNvPr>
          <p:cNvSpPr/>
          <p:nvPr/>
        </p:nvSpPr>
        <p:spPr>
          <a:xfrm>
            <a:off x="3940678"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FE0CC8-52F5-A548-A862-1A91A06B507F}"/>
              </a:ext>
            </a:extLst>
          </p:cNvPr>
          <p:cNvSpPr/>
          <p:nvPr/>
        </p:nvSpPr>
        <p:spPr>
          <a:xfrm>
            <a:off x="4074888"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0DA437-07CC-E540-90A0-59A9A94F94CA}"/>
              </a:ext>
            </a:extLst>
          </p:cNvPr>
          <p:cNvSpPr/>
          <p:nvPr/>
        </p:nvSpPr>
        <p:spPr>
          <a:xfrm>
            <a:off x="4209099"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B29042-B5E4-1E4C-8C06-2D056BD165AD}"/>
              </a:ext>
            </a:extLst>
          </p:cNvPr>
          <p:cNvSpPr/>
          <p:nvPr/>
        </p:nvSpPr>
        <p:spPr>
          <a:xfrm>
            <a:off x="4346367"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3DBF3CD-9ADE-7F4B-BB53-710C8D020838}"/>
              </a:ext>
            </a:extLst>
          </p:cNvPr>
          <p:cNvSpPr/>
          <p:nvPr/>
        </p:nvSpPr>
        <p:spPr>
          <a:xfrm>
            <a:off x="4486975" y="374648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B5822FC4-23F0-EB4F-9788-23F80972AD54}"/>
              </a:ext>
            </a:extLst>
          </p:cNvPr>
          <p:cNvSpPr/>
          <p:nvPr/>
        </p:nvSpPr>
        <p:spPr>
          <a:xfrm>
            <a:off x="3968305" y="2976452"/>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1F6D5EC1-D074-A147-9E80-2F24DD71D60F}"/>
              </a:ext>
            </a:extLst>
          </p:cNvPr>
          <p:cNvSpPr/>
          <p:nvPr/>
        </p:nvSpPr>
        <p:spPr>
          <a:xfrm rot="16200000">
            <a:off x="4106691" y="332619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F00EC864-2019-7F4B-9A60-C4FB1CEEB044}"/>
              </a:ext>
            </a:extLst>
          </p:cNvPr>
          <p:cNvSpPr/>
          <p:nvPr/>
        </p:nvSpPr>
        <p:spPr>
          <a:xfrm rot="16200000">
            <a:off x="4118440" y="407949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3F99B0B2-DE66-0342-8FDE-14C0A31A313E}"/>
                  </a:ext>
                </a:extLst>
              </p:cNvPr>
              <p:cNvSpPr txBox="1">
                <a:spLocks/>
              </p:cNvSpPr>
              <p:nvPr/>
            </p:nvSpPr>
            <p:spPr>
              <a:xfrm>
                <a:off x="3857663" y="403569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3F99B0B2-DE66-0342-8FDE-14C0A31A313E}"/>
                  </a:ext>
                </a:extLst>
              </p:cNvPr>
              <p:cNvSpPr txBox="1">
                <a:spLocks noRot="1" noChangeAspect="1" noMove="1" noResize="1" noEditPoints="1" noAdjustHandles="1" noChangeArrowheads="1" noChangeShapeType="1" noTextEdit="1"/>
              </p:cNvSpPr>
              <p:nvPr/>
            </p:nvSpPr>
            <p:spPr>
              <a:xfrm>
                <a:off x="3857663" y="4035698"/>
                <a:ext cx="382222" cy="324470"/>
              </a:xfrm>
              <a:prstGeom prst="rect">
                <a:avLst/>
              </a:prstGeom>
              <a:blipFill>
                <a:blip r:embed="rId7"/>
                <a:stretch>
                  <a:fillRect l="-3226" r="-22581"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BC1D6AA1-C993-1145-B3D3-AD99304DE06F}"/>
                  </a:ext>
                </a:extLst>
              </p:cNvPr>
              <p:cNvSpPr txBox="1">
                <a:spLocks/>
              </p:cNvSpPr>
              <p:nvPr/>
            </p:nvSpPr>
            <p:spPr>
              <a:xfrm>
                <a:off x="3861646" y="327608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BC1D6AA1-C993-1145-B3D3-AD99304DE06F}"/>
                  </a:ext>
                </a:extLst>
              </p:cNvPr>
              <p:cNvSpPr txBox="1">
                <a:spLocks noRot="1" noChangeAspect="1" noMove="1" noResize="1" noEditPoints="1" noAdjustHandles="1" noChangeArrowheads="1" noChangeShapeType="1" noTextEdit="1"/>
              </p:cNvSpPr>
              <p:nvPr/>
            </p:nvSpPr>
            <p:spPr>
              <a:xfrm>
                <a:off x="3861646" y="3276087"/>
                <a:ext cx="382222" cy="324470"/>
              </a:xfrm>
              <a:prstGeom prst="rect">
                <a:avLst/>
              </a:prstGeom>
              <a:blipFill>
                <a:blip r:embed="rId8"/>
                <a:stretch>
                  <a:fillRect l="-3226" r="-6452" b="-40741"/>
                </a:stretch>
              </a:blipFill>
            </p:spPr>
            <p:txBody>
              <a:bodyPr/>
              <a:lstStyle/>
              <a:p>
                <a:r>
                  <a:rPr lang="en-US">
                    <a:noFill/>
                  </a:rPr>
                  <a:t> </a:t>
                </a:r>
              </a:p>
            </p:txBody>
          </p:sp>
        </mc:Fallback>
      </mc:AlternateContent>
      <p:sp>
        <p:nvSpPr>
          <p:cNvPr id="70" name="Rounded Rectangle 69">
            <a:extLst>
              <a:ext uri="{FF2B5EF4-FFF2-40B4-BE49-F238E27FC236}">
                <a16:creationId xmlns:a16="http://schemas.microsoft.com/office/drawing/2014/main" id="{8B43D8F3-5CD1-034E-91EA-293D8B40F01F}"/>
              </a:ext>
            </a:extLst>
          </p:cNvPr>
          <p:cNvSpPr/>
          <p:nvPr/>
        </p:nvSpPr>
        <p:spPr>
          <a:xfrm>
            <a:off x="5211946" y="446319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0E6C38-50A2-044B-957B-2B6941E7F7BE}"/>
              </a:ext>
            </a:extLst>
          </p:cNvPr>
          <p:cNvSpPr/>
          <p:nvPr/>
        </p:nvSpPr>
        <p:spPr>
          <a:xfrm>
            <a:off x="5269052"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6AA6504-6356-634E-A706-37A7A802924D}"/>
              </a:ext>
            </a:extLst>
          </p:cNvPr>
          <p:cNvSpPr/>
          <p:nvPr/>
        </p:nvSpPr>
        <p:spPr>
          <a:xfrm>
            <a:off x="5403262"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ABA7B7F-E4AB-1045-8118-282BDE0C6838}"/>
              </a:ext>
            </a:extLst>
          </p:cNvPr>
          <p:cNvSpPr/>
          <p:nvPr/>
        </p:nvSpPr>
        <p:spPr>
          <a:xfrm>
            <a:off x="5537473"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1C8FD2F-EC99-354C-8D6F-9ECF72FD1798}"/>
              </a:ext>
            </a:extLst>
          </p:cNvPr>
          <p:cNvSpPr/>
          <p:nvPr/>
        </p:nvSpPr>
        <p:spPr>
          <a:xfrm>
            <a:off x="5674741"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6873600-980B-2647-AFA1-1CBD771F0CA8}"/>
              </a:ext>
            </a:extLst>
          </p:cNvPr>
          <p:cNvSpPr/>
          <p:nvPr/>
        </p:nvSpPr>
        <p:spPr>
          <a:xfrm>
            <a:off x="5269052"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D7EA90D-C1B6-2D41-AE75-96E08324AA98}"/>
              </a:ext>
            </a:extLst>
          </p:cNvPr>
          <p:cNvSpPr/>
          <p:nvPr/>
        </p:nvSpPr>
        <p:spPr>
          <a:xfrm>
            <a:off x="5403262"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AA94E7-8BE9-0C46-B9B6-93B50F770510}"/>
              </a:ext>
            </a:extLst>
          </p:cNvPr>
          <p:cNvSpPr/>
          <p:nvPr/>
        </p:nvSpPr>
        <p:spPr>
          <a:xfrm>
            <a:off x="5537473"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892805-552C-DC40-B789-E7FCFB22BC77}"/>
              </a:ext>
            </a:extLst>
          </p:cNvPr>
          <p:cNvSpPr/>
          <p:nvPr/>
        </p:nvSpPr>
        <p:spPr>
          <a:xfrm>
            <a:off x="5674741"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8E4B9346-907D-E248-A85C-AFADBC9D61CF}"/>
              </a:ext>
            </a:extLst>
          </p:cNvPr>
          <p:cNvSpPr/>
          <p:nvPr/>
        </p:nvSpPr>
        <p:spPr>
          <a:xfrm>
            <a:off x="5148643" y="3716484"/>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CCD73C5-1164-9F4D-9BD6-71D56D831DC2}"/>
              </a:ext>
            </a:extLst>
          </p:cNvPr>
          <p:cNvSpPr/>
          <p:nvPr/>
        </p:nvSpPr>
        <p:spPr>
          <a:xfrm>
            <a:off x="5194723"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10C8C76-9256-7A44-A92D-BDD7BB9DD57A}"/>
              </a:ext>
            </a:extLst>
          </p:cNvPr>
          <p:cNvSpPr/>
          <p:nvPr/>
        </p:nvSpPr>
        <p:spPr>
          <a:xfrm>
            <a:off x="5328933"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B9C91BF-978A-2040-B9C1-0111BFC1B6B6}"/>
              </a:ext>
            </a:extLst>
          </p:cNvPr>
          <p:cNvSpPr/>
          <p:nvPr/>
        </p:nvSpPr>
        <p:spPr>
          <a:xfrm>
            <a:off x="5463144"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A580A60-6CEC-FA46-AB21-568713DBBB93}"/>
              </a:ext>
            </a:extLst>
          </p:cNvPr>
          <p:cNvSpPr/>
          <p:nvPr/>
        </p:nvSpPr>
        <p:spPr>
          <a:xfrm>
            <a:off x="5600412"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CFEC372-04E6-1043-9835-364E789BBF4A}"/>
              </a:ext>
            </a:extLst>
          </p:cNvPr>
          <p:cNvSpPr/>
          <p:nvPr/>
        </p:nvSpPr>
        <p:spPr>
          <a:xfrm>
            <a:off x="5741020" y="37522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a:extLst>
              <a:ext uri="{FF2B5EF4-FFF2-40B4-BE49-F238E27FC236}">
                <a16:creationId xmlns:a16="http://schemas.microsoft.com/office/drawing/2014/main" id="{C7A35D91-429C-4247-A0D3-F39CB5134C6F}"/>
              </a:ext>
            </a:extLst>
          </p:cNvPr>
          <p:cNvSpPr/>
          <p:nvPr/>
        </p:nvSpPr>
        <p:spPr>
          <a:xfrm>
            <a:off x="5222350" y="2982240"/>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DF27EB03-BD96-8C43-A5AB-066A34538984}"/>
              </a:ext>
            </a:extLst>
          </p:cNvPr>
          <p:cNvSpPr/>
          <p:nvPr/>
        </p:nvSpPr>
        <p:spPr>
          <a:xfrm rot="16200000">
            <a:off x="5360734" y="333198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D49D5587-E807-7342-A240-417B38DB42EE}"/>
              </a:ext>
            </a:extLst>
          </p:cNvPr>
          <p:cNvSpPr/>
          <p:nvPr/>
        </p:nvSpPr>
        <p:spPr>
          <a:xfrm rot="16200000">
            <a:off x="5372485" y="408528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Content Placeholder 2">
                <a:extLst>
                  <a:ext uri="{FF2B5EF4-FFF2-40B4-BE49-F238E27FC236}">
                    <a16:creationId xmlns:a16="http://schemas.microsoft.com/office/drawing/2014/main" id="{0C805F5A-C141-344A-84BA-386EB3FFA02B}"/>
                  </a:ext>
                </a:extLst>
              </p:cNvPr>
              <p:cNvSpPr txBox="1">
                <a:spLocks/>
              </p:cNvSpPr>
              <p:nvPr/>
            </p:nvSpPr>
            <p:spPr>
              <a:xfrm>
                <a:off x="5111707" y="404148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88" name="Content Placeholder 2">
                <a:extLst>
                  <a:ext uri="{FF2B5EF4-FFF2-40B4-BE49-F238E27FC236}">
                    <a16:creationId xmlns:a16="http://schemas.microsoft.com/office/drawing/2014/main" id="{0C805F5A-C141-344A-84BA-386EB3FFA02B}"/>
                  </a:ext>
                </a:extLst>
              </p:cNvPr>
              <p:cNvSpPr txBox="1">
                <a:spLocks noRot="1" noChangeAspect="1" noMove="1" noResize="1" noEditPoints="1" noAdjustHandles="1" noChangeArrowheads="1" noChangeShapeType="1" noTextEdit="1"/>
              </p:cNvSpPr>
              <p:nvPr/>
            </p:nvSpPr>
            <p:spPr>
              <a:xfrm>
                <a:off x="5111707" y="4041485"/>
                <a:ext cx="382222" cy="324470"/>
              </a:xfrm>
              <a:prstGeom prst="rect">
                <a:avLst/>
              </a:prstGeom>
              <a:blipFill>
                <a:blip r:embed="rId9"/>
                <a:stretch>
                  <a:fillRect r="-21875"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55269E8E-BED2-F443-959D-29BB93BE487D}"/>
                  </a:ext>
                </a:extLst>
              </p:cNvPr>
              <p:cNvSpPr txBox="1">
                <a:spLocks/>
              </p:cNvSpPr>
              <p:nvPr/>
            </p:nvSpPr>
            <p:spPr>
              <a:xfrm>
                <a:off x="5115691" y="328187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55269E8E-BED2-F443-959D-29BB93BE487D}"/>
                  </a:ext>
                </a:extLst>
              </p:cNvPr>
              <p:cNvSpPr txBox="1">
                <a:spLocks noRot="1" noChangeAspect="1" noMove="1" noResize="1" noEditPoints="1" noAdjustHandles="1" noChangeArrowheads="1" noChangeShapeType="1" noTextEdit="1"/>
              </p:cNvSpPr>
              <p:nvPr/>
            </p:nvSpPr>
            <p:spPr>
              <a:xfrm>
                <a:off x="5115691" y="3281875"/>
                <a:ext cx="382222" cy="324470"/>
              </a:xfrm>
              <a:prstGeom prst="rect">
                <a:avLst/>
              </a:prstGeom>
              <a:blipFill>
                <a:blip r:embed="rId10"/>
                <a:stretch>
                  <a:fillRect l="-3226" r="-32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C75EF540-9618-2D47-AE6F-51C8D801B2DF}"/>
                  </a:ext>
                </a:extLst>
              </p:cNvPr>
              <p:cNvSpPr txBox="1">
                <a:spLocks/>
              </p:cNvSpPr>
              <p:nvPr/>
            </p:nvSpPr>
            <p:spPr>
              <a:xfrm>
                <a:off x="1732544" y="471590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C75EF540-9618-2D47-AE6F-51C8D801B2DF}"/>
                  </a:ext>
                </a:extLst>
              </p:cNvPr>
              <p:cNvSpPr txBox="1">
                <a:spLocks noRot="1" noChangeAspect="1" noMove="1" noResize="1" noEditPoints="1" noAdjustHandles="1" noChangeArrowheads="1" noChangeShapeType="1" noTextEdit="1"/>
              </p:cNvSpPr>
              <p:nvPr/>
            </p:nvSpPr>
            <p:spPr>
              <a:xfrm>
                <a:off x="1732544" y="4715907"/>
                <a:ext cx="254169" cy="324470"/>
              </a:xfrm>
              <a:prstGeom prst="rect">
                <a:avLst/>
              </a:prstGeom>
              <a:blipFill>
                <a:blip r:embed="rId14"/>
                <a:stretch>
                  <a:fillRect l="-42857" r="-14286"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4613A01F-0601-2645-B7F0-28F3C49E2D7A}"/>
                  </a:ext>
                </a:extLst>
              </p:cNvPr>
              <p:cNvSpPr txBox="1">
                <a:spLocks/>
              </p:cNvSpPr>
              <p:nvPr/>
            </p:nvSpPr>
            <p:spPr>
              <a:xfrm>
                <a:off x="2979104" y="470958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4613A01F-0601-2645-B7F0-28F3C49E2D7A}"/>
                  </a:ext>
                </a:extLst>
              </p:cNvPr>
              <p:cNvSpPr txBox="1">
                <a:spLocks noRot="1" noChangeAspect="1" noMove="1" noResize="1" noEditPoints="1" noAdjustHandles="1" noChangeArrowheads="1" noChangeShapeType="1" noTextEdit="1"/>
              </p:cNvSpPr>
              <p:nvPr/>
            </p:nvSpPr>
            <p:spPr>
              <a:xfrm>
                <a:off x="2979104" y="4709587"/>
                <a:ext cx="254169" cy="324470"/>
              </a:xfrm>
              <a:prstGeom prst="rect">
                <a:avLst/>
              </a:prstGeom>
              <a:blipFill>
                <a:blip r:embed="rId15"/>
                <a:stretch>
                  <a:fillRect l="-52381" r="-14286" b="-5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ADFEDC8F-0E8B-5443-9A7C-30AC0C2C21CC}"/>
                  </a:ext>
                </a:extLst>
              </p:cNvPr>
              <p:cNvSpPr txBox="1">
                <a:spLocks/>
              </p:cNvSpPr>
              <p:nvPr/>
            </p:nvSpPr>
            <p:spPr>
              <a:xfrm>
                <a:off x="4182614" y="470167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ADFEDC8F-0E8B-5443-9A7C-30AC0C2C21CC}"/>
                  </a:ext>
                </a:extLst>
              </p:cNvPr>
              <p:cNvSpPr txBox="1">
                <a:spLocks noRot="1" noChangeAspect="1" noMove="1" noResize="1" noEditPoints="1" noAdjustHandles="1" noChangeArrowheads="1" noChangeShapeType="1" noTextEdit="1"/>
              </p:cNvSpPr>
              <p:nvPr/>
            </p:nvSpPr>
            <p:spPr>
              <a:xfrm>
                <a:off x="4182614" y="4701674"/>
                <a:ext cx="254169" cy="324470"/>
              </a:xfrm>
              <a:prstGeom prst="rect">
                <a:avLst/>
              </a:prstGeom>
              <a:blipFill>
                <a:blip r:embed="rId16"/>
                <a:stretch>
                  <a:fillRect l="-47619" r="-14286"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820DCD61-E2C1-404E-93A0-B3297FD1C152}"/>
                  </a:ext>
                </a:extLst>
              </p:cNvPr>
              <p:cNvSpPr txBox="1">
                <a:spLocks/>
              </p:cNvSpPr>
              <p:nvPr/>
            </p:nvSpPr>
            <p:spPr>
              <a:xfrm>
                <a:off x="5456986" y="471590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820DCD61-E2C1-404E-93A0-B3297FD1C152}"/>
                  </a:ext>
                </a:extLst>
              </p:cNvPr>
              <p:cNvSpPr txBox="1">
                <a:spLocks noRot="1" noChangeAspect="1" noMove="1" noResize="1" noEditPoints="1" noAdjustHandles="1" noChangeArrowheads="1" noChangeShapeType="1" noTextEdit="1"/>
              </p:cNvSpPr>
              <p:nvPr/>
            </p:nvSpPr>
            <p:spPr>
              <a:xfrm>
                <a:off x="5456986" y="4715907"/>
                <a:ext cx="254169" cy="324470"/>
              </a:xfrm>
              <a:prstGeom prst="rect">
                <a:avLst/>
              </a:prstGeom>
              <a:blipFill>
                <a:blip r:embed="rId17"/>
                <a:stretch>
                  <a:fillRect l="-47619" r="-14286" b="-51852"/>
                </a:stretch>
              </a:blipFill>
            </p:spPr>
            <p:txBody>
              <a:bodyPr/>
              <a:lstStyle/>
              <a:p>
                <a:r>
                  <a:rPr lang="en-US">
                    <a:noFill/>
                  </a:rPr>
                  <a:t> </a:t>
                </a:r>
              </a:p>
            </p:txBody>
          </p:sp>
        </mc:Fallback>
      </mc:AlternateContent>
      <p:sp>
        <p:nvSpPr>
          <p:cNvPr id="97" name="Right Arrow 96">
            <a:extLst>
              <a:ext uri="{FF2B5EF4-FFF2-40B4-BE49-F238E27FC236}">
                <a16:creationId xmlns:a16="http://schemas.microsoft.com/office/drawing/2014/main" id="{1836D3A8-4DA8-D24C-A7D8-0042559645C4}"/>
              </a:ext>
            </a:extLst>
          </p:cNvPr>
          <p:cNvSpPr/>
          <p:nvPr/>
        </p:nvSpPr>
        <p:spPr>
          <a:xfrm>
            <a:off x="2285982" y="3676220"/>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37FAA71D-5937-9F4D-8B4E-01E72CD369A0}"/>
                  </a:ext>
                </a:extLst>
              </p:cNvPr>
              <p:cNvSpPr txBox="1">
                <a:spLocks/>
              </p:cNvSpPr>
              <p:nvPr/>
            </p:nvSpPr>
            <p:spPr>
              <a:xfrm>
                <a:off x="2213011" y="3379453"/>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37FAA71D-5937-9F4D-8B4E-01E72CD369A0}"/>
                  </a:ext>
                </a:extLst>
              </p:cNvPr>
              <p:cNvSpPr txBox="1">
                <a:spLocks noRot="1" noChangeAspect="1" noMove="1" noResize="1" noEditPoints="1" noAdjustHandles="1" noChangeArrowheads="1" noChangeShapeType="1" noTextEdit="1"/>
              </p:cNvSpPr>
              <p:nvPr/>
            </p:nvSpPr>
            <p:spPr>
              <a:xfrm>
                <a:off x="2213011" y="3379453"/>
                <a:ext cx="382222" cy="324470"/>
              </a:xfrm>
              <a:prstGeom prst="rect">
                <a:avLst/>
              </a:prstGeom>
              <a:blipFill>
                <a:blip r:embed="rId18"/>
                <a:stretch>
                  <a:fillRect b="-40741"/>
                </a:stretch>
              </a:blipFill>
            </p:spPr>
            <p:txBody>
              <a:bodyPr/>
              <a:lstStyle/>
              <a:p>
                <a:r>
                  <a:rPr lang="en-US">
                    <a:noFill/>
                  </a:rPr>
                  <a:t> </a:t>
                </a:r>
              </a:p>
            </p:txBody>
          </p:sp>
        </mc:Fallback>
      </mc:AlternateContent>
      <p:sp>
        <p:nvSpPr>
          <p:cNvPr id="99" name="Right Arrow 98">
            <a:extLst>
              <a:ext uri="{FF2B5EF4-FFF2-40B4-BE49-F238E27FC236}">
                <a16:creationId xmlns:a16="http://schemas.microsoft.com/office/drawing/2014/main" id="{5EA830FD-87BA-FD4E-BC46-F87E0B6B0A53}"/>
              </a:ext>
            </a:extLst>
          </p:cNvPr>
          <p:cNvSpPr/>
          <p:nvPr/>
        </p:nvSpPr>
        <p:spPr>
          <a:xfrm>
            <a:off x="3484198" y="3702766"/>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23D428E-FC7D-0146-9690-82EB9C64B93C}"/>
                  </a:ext>
                </a:extLst>
              </p:cNvPr>
              <p:cNvSpPr txBox="1">
                <a:spLocks/>
              </p:cNvSpPr>
              <p:nvPr/>
            </p:nvSpPr>
            <p:spPr>
              <a:xfrm>
                <a:off x="3411228" y="340600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00" name="Content Placeholder 2">
                <a:extLst>
                  <a:ext uri="{FF2B5EF4-FFF2-40B4-BE49-F238E27FC236}">
                    <a16:creationId xmlns:a16="http://schemas.microsoft.com/office/drawing/2014/main" id="{623D428E-FC7D-0146-9690-82EB9C64B93C}"/>
                  </a:ext>
                </a:extLst>
              </p:cNvPr>
              <p:cNvSpPr txBox="1">
                <a:spLocks noRot="1" noChangeAspect="1" noMove="1" noResize="1" noEditPoints="1" noAdjustHandles="1" noChangeArrowheads="1" noChangeShapeType="1" noTextEdit="1"/>
              </p:cNvSpPr>
              <p:nvPr/>
            </p:nvSpPr>
            <p:spPr>
              <a:xfrm>
                <a:off x="3411228" y="3406000"/>
                <a:ext cx="382222" cy="324470"/>
              </a:xfrm>
              <a:prstGeom prst="rect">
                <a:avLst/>
              </a:prstGeom>
              <a:blipFill>
                <a:blip r:embed="rId19"/>
                <a:stretch>
                  <a:fillRect l="-3226" b="-44444"/>
                </a:stretch>
              </a:blipFill>
            </p:spPr>
            <p:txBody>
              <a:bodyPr/>
              <a:lstStyle/>
              <a:p>
                <a:r>
                  <a:rPr lang="en-US">
                    <a:noFill/>
                  </a:rPr>
                  <a:t> </a:t>
                </a:r>
              </a:p>
            </p:txBody>
          </p:sp>
        </mc:Fallback>
      </mc:AlternateContent>
      <p:sp>
        <p:nvSpPr>
          <p:cNvPr id="101" name="Right Arrow 100">
            <a:extLst>
              <a:ext uri="{FF2B5EF4-FFF2-40B4-BE49-F238E27FC236}">
                <a16:creationId xmlns:a16="http://schemas.microsoft.com/office/drawing/2014/main" id="{5CDD8309-7A74-BA42-9CB9-1ACC922D27D3}"/>
              </a:ext>
            </a:extLst>
          </p:cNvPr>
          <p:cNvSpPr/>
          <p:nvPr/>
        </p:nvSpPr>
        <p:spPr>
          <a:xfrm>
            <a:off x="4730918" y="3716484"/>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Content Placeholder 2">
                <a:extLst>
                  <a:ext uri="{FF2B5EF4-FFF2-40B4-BE49-F238E27FC236}">
                    <a16:creationId xmlns:a16="http://schemas.microsoft.com/office/drawing/2014/main" id="{2274731B-4A84-9C46-B997-919F5428E134}"/>
                  </a:ext>
                </a:extLst>
              </p:cNvPr>
              <p:cNvSpPr txBox="1">
                <a:spLocks/>
              </p:cNvSpPr>
              <p:nvPr/>
            </p:nvSpPr>
            <p:spPr>
              <a:xfrm>
                <a:off x="4657947" y="341971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02" name="Content Placeholder 2">
                <a:extLst>
                  <a:ext uri="{FF2B5EF4-FFF2-40B4-BE49-F238E27FC236}">
                    <a16:creationId xmlns:a16="http://schemas.microsoft.com/office/drawing/2014/main" id="{2274731B-4A84-9C46-B997-919F5428E134}"/>
                  </a:ext>
                </a:extLst>
              </p:cNvPr>
              <p:cNvSpPr txBox="1">
                <a:spLocks noRot="1" noChangeAspect="1" noMove="1" noResize="1" noEditPoints="1" noAdjustHandles="1" noChangeArrowheads="1" noChangeShapeType="1" noTextEdit="1"/>
              </p:cNvSpPr>
              <p:nvPr/>
            </p:nvSpPr>
            <p:spPr>
              <a:xfrm>
                <a:off x="4657947" y="3419718"/>
                <a:ext cx="382222" cy="324470"/>
              </a:xfrm>
              <a:prstGeom prst="rect">
                <a:avLst/>
              </a:prstGeom>
              <a:blipFill>
                <a:blip r:embed="rId19"/>
                <a:stretch>
                  <a:fillRect l="-3226" b="-44444"/>
                </a:stretch>
              </a:blipFill>
            </p:spPr>
            <p:txBody>
              <a:bodyPr/>
              <a:lstStyle/>
              <a:p>
                <a:r>
                  <a:rPr lang="en-US">
                    <a:noFill/>
                  </a:rPr>
                  <a:t> </a:t>
                </a:r>
              </a:p>
            </p:txBody>
          </p:sp>
        </mc:Fallback>
      </mc:AlternateContent>
      <p:sp>
        <p:nvSpPr>
          <p:cNvPr id="104" name="Title 1">
            <a:extLst>
              <a:ext uri="{FF2B5EF4-FFF2-40B4-BE49-F238E27FC236}">
                <a16:creationId xmlns:a16="http://schemas.microsoft.com/office/drawing/2014/main" id="{7C7A3870-AA4F-6541-9A2C-FAB7F09C92C2}"/>
              </a:ext>
            </a:extLst>
          </p:cNvPr>
          <p:cNvSpPr txBox="1">
            <a:spLocks/>
          </p:cNvSpPr>
          <p:nvPr/>
        </p:nvSpPr>
        <p:spPr>
          <a:xfrm>
            <a:off x="769736" y="1428993"/>
            <a:ext cx="5082028" cy="5735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Language Modelling</a:t>
            </a:r>
          </a:p>
        </p:txBody>
      </p:sp>
      <p:sp>
        <p:nvSpPr>
          <p:cNvPr id="105" name="Title 1">
            <a:extLst>
              <a:ext uri="{FF2B5EF4-FFF2-40B4-BE49-F238E27FC236}">
                <a16:creationId xmlns:a16="http://schemas.microsoft.com/office/drawing/2014/main" id="{BE9B63AE-271E-F249-AC03-383B63BA5DB9}"/>
              </a:ext>
            </a:extLst>
          </p:cNvPr>
          <p:cNvSpPr txBox="1">
            <a:spLocks/>
          </p:cNvSpPr>
          <p:nvPr/>
        </p:nvSpPr>
        <p:spPr>
          <a:xfrm>
            <a:off x="7112231" y="1465452"/>
            <a:ext cx="4846122" cy="10964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1-to-1 tagging/classification</a:t>
            </a:r>
          </a:p>
        </p:txBody>
      </p:sp>
      <p:sp>
        <p:nvSpPr>
          <p:cNvPr id="163" name="Content Placeholder 2">
            <a:extLst>
              <a:ext uri="{FF2B5EF4-FFF2-40B4-BE49-F238E27FC236}">
                <a16:creationId xmlns:a16="http://schemas.microsoft.com/office/drawing/2014/main" id="{E9E0EE67-07EE-024D-A142-714D99F1AD7C}"/>
              </a:ext>
            </a:extLst>
          </p:cNvPr>
          <p:cNvSpPr txBox="1">
            <a:spLocks/>
          </p:cNvSpPr>
          <p:nvPr/>
        </p:nvSpPr>
        <p:spPr>
          <a:xfrm>
            <a:off x="6277937" y="4402475"/>
            <a:ext cx="834294"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164" name="Content Placeholder 2">
            <a:extLst>
              <a:ext uri="{FF2B5EF4-FFF2-40B4-BE49-F238E27FC236}">
                <a16:creationId xmlns:a16="http://schemas.microsoft.com/office/drawing/2014/main" id="{84BEA51C-2637-1F4B-BAAC-C96FDBD8DBDA}"/>
              </a:ext>
            </a:extLst>
          </p:cNvPr>
          <p:cNvSpPr txBox="1">
            <a:spLocks/>
          </p:cNvSpPr>
          <p:nvPr/>
        </p:nvSpPr>
        <p:spPr>
          <a:xfrm>
            <a:off x="6214272" y="3653686"/>
            <a:ext cx="947185"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65" name="Content Placeholder 2">
            <a:extLst>
              <a:ext uri="{FF2B5EF4-FFF2-40B4-BE49-F238E27FC236}">
                <a16:creationId xmlns:a16="http://schemas.microsoft.com/office/drawing/2014/main" id="{C38F36B5-FD54-1C46-B24A-AE23A77D1553}"/>
              </a:ext>
            </a:extLst>
          </p:cNvPr>
          <p:cNvSpPr txBox="1">
            <a:spLocks/>
          </p:cNvSpPr>
          <p:nvPr/>
        </p:nvSpPr>
        <p:spPr>
          <a:xfrm>
            <a:off x="6265749" y="2921536"/>
            <a:ext cx="938153"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66" name="Rounded Rectangle 165">
            <a:extLst>
              <a:ext uri="{FF2B5EF4-FFF2-40B4-BE49-F238E27FC236}">
                <a16:creationId xmlns:a16="http://schemas.microsoft.com/office/drawing/2014/main" id="{2925993F-BAB3-B34B-A567-D2B9157DA86C}"/>
              </a:ext>
            </a:extLst>
          </p:cNvPr>
          <p:cNvSpPr/>
          <p:nvPr/>
        </p:nvSpPr>
        <p:spPr>
          <a:xfrm>
            <a:off x="7529796" y="4425950"/>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DDA4EB2F-25AB-5945-AB28-8F9A2B210877}"/>
              </a:ext>
            </a:extLst>
          </p:cNvPr>
          <p:cNvSpPr/>
          <p:nvPr/>
        </p:nvSpPr>
        <p:spPr>
          <a:xfrm>
            <a:off x="7586902"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4FF56C0-4465-B642-A77C-AE75D1A544FC}"/>
              </a:ext>
            </a:extLst>
          </p:cNvPr>
          <p:cNvSpPr/>
          <p:nvPr/>
        </p:nvSpPr>
        <p:spPr>
          <a:xfrm>
            <a:off x="7721113"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3A0A6B9-FE24-CD44-9D8E-AD86CACFFA5F}"/>
              </a:ext>
            </a:extLst>
          </p:cNvPr>
          <p:cNvSpPr/>
          <p:nvPr/>
        </p:nvSpPr>
        <p:spPr>
          <a:xfrm>
            <a:off x="7855323"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81A681F-CE54-F74F-AF46-8ACA92F5F039}"/>
              </a:ext>
            </a:extLst>
          </p:cNvPr>
          <p:cNvSpPr/>
          <p:nvPr/>
        </p:nvSpPr>
        <p:spPr>
          <a:xfrm>
            <a:off x="7992591"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7C019AC-936B-414A-A2C9-14434816ECFE}"/>
              </a:ext>
            </a:extLst>
          </p:cNvPr>
          <p:cNvSpPr/>
          <p:nvPr/>
        </p:nvSpPr>
        <p:spPr>
          <a:xfrm>
            <a:off x="7586902"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F030A7E-921C-9349-95E4-0E6B42EDA52C}"/>
              </a:ext>
            </a:extLst>
          </p:cNvPr>
          <p:cNvSpPr/>
          <p:nvPr/>
        </p:nvSpPr>
        <p:spPr>
          <a:xfrm>
            <a:off x="7721113"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2748609-3B94-C440-A0FE-0868547BFF0A}"/>
              </a:ext>
            </a:extLst>
          </p:cNvPr>
          <p:cNvSpPr/>
          <p:nvPr/>
        </p:nvSpPr>
        <p:spPr>
          <a:xfrm>
            <a:off x="7855323"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8A786DC-D10B-5640-8F6B-B9F5D5AA7B43}"/>
              </a:ext>
            </a:extLst>
          </p:cNvPr>
          <p:cNvSpPr/>
          <p:nvPr/>
        </p:nvSpPr>
        <p:spPr>
          <a:xfrm>
            <a:off x="7992591"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a:extLst>
              <a:ext uri="{FF2B5EF4-FFF2-40B4-BE49-F238E27FC236}">
                <a16:creationId xmlns:a16="http://schemas.microsoft.com/office/drawing/2014/main" id="{28EBF5E0-DCEE-5E4C-AFA3-91A04FE4ED9D}"/>
              </a:ext>
            </a:extLst>
          </p:cNvPr>
          <p:cNvSpPr/>
          <p:nvPr/>
        </p:nvSpPr>
        <p:spPr>
          <a:xfrm>
            <a:off x="7466493" y="367924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236DC672-0FAA-A541-A3D1-BF1CDD1C9730}"/>
              </a:ext>
            </a:extLst>
          </p:cNvPr>
          <p:cNvSpPr/>
          <p:nvPr/>
        </p:nvSpPr>
        <p:spPr>
          <a:xfrm>
            <a:off x="7512572"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DC952C03-71DB-1D43-8290-CC39F19F8123}"/>
              </a:ext>
            </a:extLst>
          </p:cNvPr>
          <p:cNvSpPr/>
          <p:nvPr/>
        </p:nvSpPr>
        <p:spPr>
          <a:xfrm>
            <a:off x="7646784"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6ABAB451-804E-A542-BF86-73684F77A895}"/>
              </a:ext>
            </a:extLst>
          </p:cNvPr>
          <p:cNvSpPr/>
          <p:nvPr/>
        </p:nvSpPr>
        <p:spPr>
          <a:xfrm>
            <a:off x="7780994"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FCF2B34-3829-D24E-BEB8-E6AD972ADF7F}"/>
              </a:ext>
            </a:extLst>
          </p:cNvPr>
          <p:cNvSpPr/>
          <p:nvPr/>
        </p:nvSpPr>
        <p:spPr>
          <a:xfrm>
            <a:off x="7918262"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6FF1820-39A5-7740-93DC-1FAAEAF043EF}"/>
              </a:ext>
            </a:extLst>
          </p:cNvPr>
          <p:cNvSpPr/>
          <p:nvPr/>
        </p:nvSpPr>
        <p:spPr>
          <a:xfrm>
            <a:off x="8058870" y="371503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a:extLst>
              <a:ext uri="{FF2B5EF4-FFF2-40B4-BE49-F238E27FC236}">
                <a16:creationId xmlns:a16="http://schemas.microsoft.com/office/drawing/2014/main" id="{4FA20C1E-80DD-5849-A4F9-A7EA9773F130}"/>
              </a:ext>
            </a:extLst>
          </p:cNvPr>
          <p:cNvSpPr/>
          <p:nvPr/>
        </p:nvSpPr>
        <p:spPr>
          <a:xfrm>
            <a:off x="7540200" y="2944996"/>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ight Arrow 213">
            <a:extLst>
              <a:ext uri="{FF2B5EF4-FFF2-40B4-BE49-F238E27FC236}">
                <a16:creationId xmlns:a16="http://schemas.microsoft.com/office/drawing/2014/main" id="{5225A9CF-3A63-9747-A38E-E5F9365849FA}"/>
              </a:ext>
            </a:extLst>
          </p:cNvPr>
          <p:cNvSpPr/>
          <p:nvPr/>
        </p:nvSpPr>
        <p:spPr>
          <a:xfrm rot="16200000">
            <a:off x="7678585" y="329473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ight Arrow 214">
            <a:extLst>
              <a:ext uri="{FF2B5EF4-FFF2-40B4-BE49-F238E27FC236}">
                <a16:creationId xmlns:a16="http://schemas.microsoft.com/office/drawing/2014/main" id="{DD32E54E-A6B4-794D-A9CB-1393434CD866}"/>
              </a:ext>
            </a:extLst>
          </p:cNvPr>
          <p:cNvSpPr/>
          <p:nvPr/>
        </p:nvSpPr>
        <p:spPr>
          <a:xfrm rot="16200000">
            <a:off x="7690335" y="4048038"/>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Content Placeholder 2">
                <a:extLst>
                  <a:ext uri="{FF2B5EF4-FFF2-40B4-BE49-F238E27FC236}">
                    <a16:creationId xmlns:a16="http://schemas.microsoft.com/office/drawing/2014/main" id="{91A15F1C-8AC1-BD4C-94A0-4599D1638707}"/>
                  </a:ext>
                </a:extLst>
              </p:cNvPr>
              <p:cNvSpPr txBox="1">
                <a:spLocks/>
              </p:cNvSpPr>
              <p:nvPr/>
            </p:nvSpPr>
            <p:spPr>
              <a:xfrm>
                <a:off x="7429557" y="400424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16" name="Content Placeholder 2">
                <a:extLst>
                  <a:ext uri="{FF2B5EF4-FFF2-40B4-BE49-F238E27FC236}">
                    <a16:creationId xmlns:a16="http://schemas.microsoft.com/office/drawing/2014/main" id="{91A15F1C-8AC1-BD4C-94A0-4599D1638707}"/>
                  </a:ext>
                </a:extLst>
              </p:cNvPr>
              <p:cNvSpPr txBox="1">
                <a:spLocks noRot="1" noChangeAspect="1" noMove="1" noResize="1" noEditPoints="1" noAdjustHandles="1" noChangeArrowheads="1" noChangeShapeType="1" noTextEdit="1"/>
              </p:cNvSpPr>
              <p:nvPr/>
            </p:nvSpPr>
            <p:spPr>
              <a:xfrm>
                <a:off x="7429557" y="4004241"/>
                <a:ext cx="382222" cy="324470"/>
              </a:xfrm>
              <a:prstGeom prst="rect">
                <a:avLst/>
              </a:prstGeom>
              <a:blipFill>
                <a:blip r:embed="rId20"/>
                <a:stretch>
                  <a:fillRect l="-3333" r="-30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Content Placeholder 2">
                <a:extLst>
                  <a:ext uri="{FF2B5EF4-FFF2-40B4-BE49-F238E27FC236}">
                    <a16:creationId xmlns:a16="http://schemas.microsoft.com/office/drawing/2014/main" id="{4AB92382-75DA-F24E-B370-8B0625590DC5}"/>
                  </a:ext>
                </a:extLst>
              </p:cNvPr>
              <p:cNvSpPr txBox="1">
                <a:spLocks/>
              </p:cNvSpPr>
              <p:nvPr/>
            </p:nvSpPr>
            <p:spPr>
              <a:xfrm>
                <a:off x="7433541" y="324463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17" name="Content Placeholder 2">
                <a:extLst>
                  <a:ext uri="{FF2B5EF4-FFF2-40B4-BE49-F238E27FC236}">
                    <a16:creationId xmlns:a16="http://schemas.microsoft.com/office/drawing/2014/main" id="{4AB92382-75DA-F24E-B370-8B0625590DC5}"/>
                  </a:ext>
                </a:extLst>
              </p:cNvPr>
              <p:cNvSpPr txBox="1">
                <a:spLocks noRot="1" noChangeAspect="1" noMove="1" noResize="1" noEditPoints="1" noAdjustHandles="1" noChangeArrowheads="1" noChangeShapeType="1" noTextEdit="1"/>
              </p:cNvSpPr>
              <p:nvPr/>
            </p:nvSpPr>
            <p:spPr>
              <a:xfrm>
                <a:off x="7433541" y="3244631"/>
                <a:ext cx="382222" cy="324470"/>
              </a:xfrm>
              <a:prstGeom prst="rect">
                <a:avLst/>
              </a:prstGeom>
              <a:blipFill>
                <a:blip r:embed="rId21"/>
                <a:stretch>
                  <a:fillRect l="-3226" r="-645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Content Placeholder 2">
                <a:extLst>
                  <a:ext uri="{FF2B5EF4-FFF2-40B4-BE49-F238E27FC236}">
                    <a16:creationId xmlns:a16="http://schemas.microsoft.com/office/drawing/2014/main" id="{093126E7-64C5-424A-8264-F100504393BA}"/>
                  </a:ext>
                </a:extLst>
              </p:cNvPr>
              <p:cNvSpPr txBox="1">
                <a:spLocks/>
              </p:cNvSpPr>
              <p:nvPr/>
            </p:nvSpPr>
            <p:spPr>
              <a:xfrm>
                <a:off x="7462075" y="2458672"/>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8" name="Content Placeholder 2">
                <a:extLst>
                  <a:ext uri="{FF2B5EF4-FFF2-40B4-BE49-F238E27FC236}">
                    <a16:creationId xmlns:a16="http://schemas.microsoft.com/office/drawing/2014/main" id="{093126E7-64C5-424A-8264-F100504393BA}"/>
                  </a:ext>
                </a:extLst>
              </p:cNvPr>
              <p:cNvSpPr txBox="1">
                <a:spLocks noRot="1" noChangeAspect="1" noMove="1" noResize="1" noEditPoints="1" noAdjustHandles="1" noChangeArrowheads="1" noChangeShapeType="1" noTextEdit="1"/>
              </p:cNvSpPr>
              <p:nvPr/>
            </p:nvSpPr>
            <p:spPr>
              <a:xfrm>
                <a:off x="7462075" y="2458672"/>
                <a:ext cx="859325" cy="324470"/>
              </a:xfrm>
              <a:prstGeom prst="rect">
                <a:avLst/>
              </a:prstGeom>
              <a:blipFill>
                <a:blip r:embed="rId22"/>
                <a:stretch>
                  <a:fillRect b="-62963"/>
                </a:stretch>
              </a:blipFill>
            </p:spPr>
            <p:txBody>
              <a:bodyPr/>
              <a:lstStyle/>
              <a:p>
                <a:r>
                  <a:rPr lang="en-US">
                    <a:noFill/>
                  </a:rPr>
                  <a:t> </a:t>
                </a:r>
              </a:p>
            </p:txBody>
          </p:sp>
        </mc:Fallback>
      </mc:AlternateContent>
      <p:sp>
        <p:nvSpPr>
          <p:cNvPr id="219" name="Rounded Rectangle 218">
            <a:extLst>
              <a:ext uri="{FF2B5EF4-FFF2-40B4-BE49-F238E27FC236}">
                <a16:creationId xmlns:a16="http://schemas.microsoft.com/office/drawing/2014/main" id="{3BE455C8-0EDD-F140-B1A8-1351E3B7F5CA}"/>
              </a:ext>
            </a:extLst>
          </p:cNvPr>
          <p:cNvSpPr/>
          <p:nvPr/>
        </p:nvSpPr>
        <p:spPr>
          <a:xfrm>
            <a:off x="8719482" y="4443487"/>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DEF2B7C8-186D-DC4D-999E-4A60E2A0F973}"/>
              </a:ext>
            </a:extLst>
          </p:cNvPr>
          <p:cNvSpPr/>
          <p:nvPr/>
        </p:nvSpPr>
        <p:spPr>
          <a:xfrm>
            <a:off x="8776588"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3B42A7D-782C-6849-BC0F-2E37A2D77E0A}"/>
              </a:ext>
            </a:extLst>
          </p:cNvPr>
          <p:cNvSpPr/>
          <p:nvPr/>
        </p:nvSpPr>
        <p:spPr>
          <a:xfrm>
            <a:off x="8910799"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23944BF-EE22-264E-858C-09037246436C}"/>
              </a:ext>
            </a:extLst>
          </p:cNvPr>
          <p:cNvSpPr/>
          <p:nvPr/>
        </p:nvSpPr>
        <p:spPr>
          <a:xfrm>
            <a:off x="9045010"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8CF82E10-8C86-9340-9F5F-E56FBD68D27B}"/>
              </a:ext>
            </a:extLst>
          </p:cNvPr>
          <p:cNvSpPr/>
          <p:nvPr/>
        </p:nvSpPr>
        <p:spPr>
          <a:xfrm>
            <a:off x="9182279"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D6D784F-80FC-8646-A90D-02EE8B59254E}"/>
              </a:ext>
            </a:extLst>
          </p:cNvPr>
          <p:cNvSpPr/>
          <p:nvPr/>
        </p:nvSpPr>
        <p:spPr>
          <a:xfrm>
            <a:off x="8776588"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A7AD322D-EF27-554A-A75A-EA5A8657F5BF}"/>
              </a:ext>
            </a:extLst>
          </p:cNvPr>
          <p:cNvSpPr/>
          <p:nvPr/>
        </p:nvSpPr>
        <p:spPr>
          <a:xfrm>
            <a:off x="8910799"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1DF0D20-9562-7D44-A840-69DBF0255511}"/>
              </a:ext>
            </a:extLst>
          </p:cNvPr>
          <p:cNvSpPr/>
          <p:nvPr/>
        </p:nvSpPr>
        <p:spPr>
          <a:xfrm>
            <a:off x="9045010"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394FE817-13FD-A049-85F9-EB50C1CA4C9C}"/>
              </a:ext>
            </a:extLst>
          </p:cNvPr>
          <p:cNvSpPr/>
          <p:nvPr/>
        </p:nvSpPr>
        <p:spPr>
          <a:xfrm>
            <a:off x="9182279"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a:extLst>
              <a:ext uri="{FF2B5EF4-FFF2-40B4-BE49-F238E27FC236}">
                <a16:creationId xmlns:a16="http://schemas.microsoft.com/office/drawing/2014/main" id="{8B077499-9390-0945-950D-EE71D1E21DA5}"/>
              </a:ext>
            </a:extLst>
          </p:cNvPr>
          <p:cNvSpPr/>
          <p:nvPr/>
        </p:nvSpPr>
        <p:spPr>
          <a:xfrm>
            <a:off x="8656179" y="3696778"/>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1A1BA61B-9DD9-084D-A343-B574B9C98E4D}"/>
              </a:ext>
            </a:extLst>
          </p:cNvPr>
          <p:cNvSpPr/>
          <p:nvPr/>
        </p:nvSpPr>
        <p:spPr>
          <a:xfrm>
            <a:off x="8702259"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26F5B96F-42A1-A34F-A14A-B8B724C58510}"/>
              </a:ext>
            </a:extLst>
          </p:cNvPr>
          <p:cNvSpPr/>
          <p:nvPr/>
        </p:nvSpPr>
        <p:spPr>
          <a:xfrm>
            <a:off x="8836470"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25F7523-04B6-E24D-8DE4-EF2F1A43C1B7}"/>
              </a:ext>
            </a:extLst>
          </p:cNvPr>
          <p:cNvSpPr/>
          <p:nvPr/>
        </p:nvSpPr>
        <p:spPr>
          <a:xfrm>
            <a:off x="8970680"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66E7A6EE-130A-6A43-8DE0-8B4FBCBE48F5}"/>
              </a:ext>
            </a:extLst>
          </p:cNvPr>
          <p:cNvSpPr/>
          <p:nvPr/>
        </p:nvSpPr>
        <p:spPr>
          <a:xfrm>
            <a:off x="9107948"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36915235-ADDC-9040-8A7C-A1F13DE5F47C}"/>
              </a:ext>
            </a:extLst>
          </p:cNvPr>
          <p:cNvSpPr/>
          <p:nvPr/>
        </p:nvSpPr>
        <p:spPr>
          <a:xfrm>
            <a:off x="9248556" y="373257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a:extLst>
              <a:ext uri="{FF2B5EF4-FFF2-40B4-BE49-F238E27FC236}">
                <a16:creationId xmlns:a16="http://schemas.microsoft.com/office/drawing/2014/main" id="{599F4195-0609-5A41-AD9A-FABB8E0D0D0F}"/>
              </a:ext>
            </a:extLst>
          </p:cNvPr>
          <p:cNvSpPr/>
          <p:nvPr/>
        </p:nvSpPr>
        <p:spPr>
          <a:xfrm>
            <a:off x="8729886" y="2962533"/>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ight Arrow 234">
            <a:extLst>
              <a:ext uri="{FF2B5EF4-FFF2-40B4-BE49-F238E27FC236}">
                <a16:creationId xmlns:a16="http://schemas.microsoft.com/office/drawing/2014/main" id="{7F59BEE7-A343-E242-A074-B17ABA8A1E8A}"/>
              </a:ext>
            </a:extLst>
          </p:cNvPr>
          <p:cNvSpPr/>
          <p:nvPr/>
        </p:nvSpPr>
        <p:spPr>
          <a:xfrm rot="16200000">
            <a:off x="8868271" y="331227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Arrow 235">
            <a:extLst>
              <a:ext uri="{FF2B5EF4-FFF2-40B4-BE49-F238E27FC236}">
                <a16:creationId xmlns:a16="http://schemas.microsoft.com/office/drawing/2014/main" id="{A223A81A-6CE4-6E4A-AC97-D94AC5E75C9C}"/>
              </a:ext>
            </a:extLst>
          </p:cNvPr>
          <p:cNvSpPr/>
          <p:nvPr/>
        </p:nvSpPr>
        <p:spPr>
          <a:xfrm rot="16200000">
            <a:off x="8880021" y="4065575"/>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7" name="Content Placeholder 2">
                <a:extLst>
                  <a:ext uri="{FF2B5EF4-FFF2-40B4-BE49-F238E27FC236}">
                    <a16:creationId xmlns:a16="http://schemas.microsoft.com/office/drawing/2014/main" id="{95687D2C-7F7C-764F-B061-ED2C26EAFDB5}"/>
                  </a:ext>
                </a:extLst>
              </p:cNvPr>
              <p:cNvSpPr txBox="1">
                <a:spLocks/>
              </p:cNvSpPr>
              <p:nvPr/>
            </p:nvSpPr>
            <p:spPr>
              <a:xfrm>
                <a:off x="8619243" y="402177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37" name="Content Placeholder 2">
                <a:extLst>
                  <a:ext uri="{FF2B5EF4-FFF2-40B4-BE49-F238E27FC236}">
                    <a16:creationId xmlns:a16="http://schemas.microsoft.com/office/drawing/2014/main" id="{95687D2C-7F7C-764F-B061-ED2C26EAFDB5}"/>
                  </a:ext>
                </a:extLst>
              </p:cNvPr>
              <p:cNvSpPr txBox="1">
                <a:spLocks noRot="1" noChangeAspect="1" noMove="1" noResize="1" noEditPoints="1" noAdjustHandles="1" noChangeArrowheads="1" noChangeShapeType="1" noTextEdit="1"/>
              </p:cNvSpPr>
              <p:nvPr/>
            </p:nvSpPr>
            <p:spPr>
              <a:xfrm>
                <a:off x="8619243" y="4021778"/>
                <a:ext cx="382222" cy="324470"/>
              </a:xfrm>
              <a:prstGeom prst="rect">
                <a:avLst/>
              </a:prstGeom>
              <a:blipFill>
                <a:blip r:embed="rId23"/>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Content Placeholder 2">
                <a:extLst>
                  <a:ext uri="{FF2B5EF4-FFF2-40B4-BE49-F238E27FC236}">
                    <a16:creationId xmlns:a16="http://schemas.microsoft.com/office/drawing/2014/main" id="{43EEEBEC-9021-4441-9BFE-C99BEA61E8FF}"/>
                  </a:ext>
                </a:extLst>
              </p:cNvPr>
              <p:cNvSpPr txBox="1">
                <a:spLocks/>
              </p:cNvSpPr>
              <p:nvPr/>
            </p:nvSpPr>
            <p:spPr>
              <a:xfrm>
                <a:off x="8623227" y="326216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38" name="Content Placeholder 2">
                <a:extLst>
                  <a:ext uri="{FF2B5EF4-FFF2-40B4-BE49-F238E27FC236}">
                    <a16:creationId xmlns:a16="http://schemas.microsoft.com/office/drawing/2014/main" id="{43EEEBEC-9021-4441-9BFE-C99BEA61E8FF}"/>
                  </a:ext>
                </a:extLst>
              </p:cNvPr>
              <p:cNvSpPr txBox="1">
                <a:spLocks noRot="1" noChangeAspect="1" noMove="1" noResize="1" noEditPoints="1" noAdjustHandles="1" noChangeArrowheads="1" noChangeShapeType="1" noTextEdit="1"/>
              </p:cNvSpPr>
              <p:nvPr/>
            </p:nvSpPr>
            <p:spPr>
              <a:xfrm>
                <a:off x="8623227" y="3262168"/>
                <a:ext cx="382222" cy="324470"/>
              </a:xfrm>
              <a:prstGeom prst="rect">
                <a:avLst/>
              </a:prstGeom>
              <a:blipFill>
                <a:blip r:embed="rId24"/>
                <a:stretch>
                  <a:fillRect l="-6667" r="-6667" b="-44444"/>
                </a:stretch>
              </a:blipFill>
            </p:spPr>
            <p:txBody>
              <a:bodyPr/>
              <a:lstStyle/>
              <a:p>
                <a:r>
                  <a:rPr lang="en-US">
                    <a:noFill/>
                  </a:rPr>
                  <a:t> </a:t>
                </a:r>
              </a:p>
            </p:txBody>
          </p:sp>
        </mc:Fallback>
      </mc:AlternateContent>
      <p:sp>
        <p:nvSpPr>
          <p:cNvPr id="239" name="Rounded Rectangle 238">
            <a:extLst>
              <a:ext uri="{FF2B5EF4-FFF2-40B4-BE49-F238E27FC236}">
                <a16:creationId xmlns:a16="http://schemas.microsoft.com/office/drawing/2014/main" id="{2E3BF1EA-67E0-B34E-BDE5-A07E4AB3E315}"/>
              </a:ext>
            </a:extLst>
          </p:cNvPr>
          <p:cNvSpPr/>
          <p:nvPr/>
        </p:nvSpPr>
        <p:spPr>
          <a:xfrm>
            <a:off x="9959662" y="4454066"/>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D16884B-C5E2-EB4E-8A1C-62FD10F61AAA}"/>
              </a:ext>
            </a:extLst>
          </p:cNvPr>
          <p:cNvSpPr/>
          <p:nvPr/>
        </p:nvSpPr>
        <p:spPr>
          <a:xfrm>
            <a:off x="10016768"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725E275D-7A4B-8A49-BCC0-0F2384A97DC0}"/>
              </a:ext>
            </a:extLst>
          </p:cNvPr>
          <p:cNvSpPr/>
          <p:nvPr/>
        </p:nvSpPr>
        <p:spPr>
          <a:xfrm>
            <a:off x="10150979"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EE5A487B-7A75-924E-A258-FECB1C47BF07}"/>
              </a:ext>
            </a:extLst>
          </p:cNvPr>
          <p:cNvSpPr/>
          <p:nvPr/>
        </p:nvSpPr>
        <p:spPr>
          <a:xfrm>
            <a:off x="10285189"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227B6D3E-1B74-374C-85E2-4206749CC8CD}"/>
              </a:ext>
            </a:extLst>
          </p:cNvPr>
          <p:cNvSpPr/>
          <p:nvPr/>
        </p:nvSpPr>
        <p:spPr>
          <a:xfrm>
            <a:off x="10422457"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A6284DF-653C-CE40-BC21-6A78464F4BE2}"/>
              </a:ext>
            </a:extLst>
          </p:cNvPr>
          <p:cNvSpPr/>
          <p:nvPr/>
        </p:nvSpPr>
        <p:spPr>
          <a:xfrm>
            <a:off x="10016768"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09A60D66-1AA4-C94E-A60C-551D3FF3AC5F}"/>
              </a:ext>
            </a:extLst>
          </p:cNvPr>
          <p:cNvSpPr/>
          <p:nvPr/>
        </p:nvSpPr>
        <p:spPr>
          <a:xfrm>
            <a:off x="10150979"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8A1ADD4D-B376-D140-AF4C-A4AF5FAD80F0}"/>
              </a:ext>
            </a:extLst>
          </p:cNvPr>
          <p:cNvSpPr/>
          <p:nvPr/>
        </p:nvSpPr>
        <p:spPr>
          <a:xfrm>
            <a:off x="10285189"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BD45877-0487-984A-83E6-4B2DBB896DE7}"/>
              </a:ext>
            </a:extLst>
          </p:cNvPr>
          <p:cNvSpPr/>
          <p:nvPr/>
        </p:nvSpPr>
        <p:spPr>
          <a:xfrm>
            <a:off x="10422457"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ounded Rectangle 247">
            <a:extLst>
              <a:ext uri="{FF2B5EF4-FFF2-40B4-BE49-F238E27FC236}">
                <a16:creationId xmlns:a16="http://schemas.microsoft.com/office/drawing/2014/main" id="{13DD0A9D-89FF-A849-B79E-991ADC35E67A}"/>
              </a:ext>
            </a:extLst>
          </p:cNvPr>
          <p:cNvSpPr/>
          <p:nvPr/>
        </p:nvSpPr>
        <p:spPr>
          <a:xfrm>
            <a:off x="9896358" y="3707357"/>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EBD30F0-911D-8949-AD1B-1F070FD04228}"/>
              </a:ext>
            </a:extLst>
          </p:cNvPr>
          <p:cNvSpPr/>
          <p:nvPr/>
        </p:nvSpPr>
        <p:spPr>
          <a:xfrm>
            <a:off x="9942438"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072D215-3F21-F54D-ABF2-9996D508EAD6}"/>
              </a:ext>
            </a:extLst>
          </p:cNvPr>
          <p:cNvSpPr/>
          <p:nvPr/>
        </p:nvSpPr>
        <p:spPr>
          <a:xfrm>
            <a:off x="10076648"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704E03A-8B83-4546-A1FA-679C9CC6D18D}"/>
              </a:ext>
            </a:extLst>
          </p:cNvPr>
          <p:cNvSpPr/>
          <p:nvPr/>
        </p:nvSpPr>
        <p:spPr>
          <a:xfrm>
            <a:off x="10210859"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DDE30AD-7A54-7048-A6AC-1C14042AB54D}"/>
              </a:ext>
            </a:extLst>
          </p:cNvPr>
          <p:cNvSpPr/>
          <p:nvPr/>
        </p:nvSpPr>
        <p:spPr>
          <a:xfrm>
            <a:off x="10348127"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81AAECC9-6C98-2E44-81FF-5A01270D4F1D}"/>
              </a:ext>
            </a:extLst>
          </p:cNvPr>
          <p:cNvSpPr/>
          <p:nvPr/>
        </p:nvSpPr>
        <p:spPr>
          <a:xfrm>
            <a:off x="10488735" y="374314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a16="http://schemas.microsoft.com/office/drawing/2014/main" id="{B93C93E7-287A-9240-AEFC-FA77AD150706}"/>
              </a:ext>
            </a:extLst>
          </p:cNvPr>
          <p:cNvSpPr/>
          <p:nvPr/>
        </p:nvSpPr>
        <p:spPr>
          <a:xfrm>
            <a:off x="9970065" y="2973111"/>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ight Arrow 254">
            <a:extLst>
              <a:ext uri="{FF2B5EF4-FFF2-40B4-BE49-F238E27FC236}">
                <a16:creationId xmlns:a16="http://schemas.microsoft.com/office/drawing/2014/main" id="{EC40E48B-0C9F-BC4D-B06F-CC24679AB70B}"/>
              </a:ext>
            </a:extLst>
          </p:cNvPr>
          <p:cNvSpPr/>
          <p:nvPr/>
        </p:nvSpPr>
        <p:spPr>
          <a:xfrm rot="16200000">
            <a:off x="10108451" y="3322852"/>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ight Arrow 255">
            <a:extLst>
              <a:ext uri="{FF2B5EF4-FFF2-40B4-BE49-F238E27FC236}">
                <a16:creationId xmlns:a16="http://schemas.microsoft.com/office/drawing/2014/main" id="{FD9C04F3-5A7F-084F-97CA-F93DFA90014D}"/>
              </a:ext>
            </a:extLst>
          </p:cNvPr>
          <p:cNvSpPr/>
          <p:nvPr/>
        </p:nvSpPr>
        <p:spPr>
          <a:xfrm rot="16200000">
            <a:off x="10120200" y="407615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7" name="Content Placeholder 2">
                <a:extLst>
                  <a:ext uri="{FF2B5EF4-FFF2-40B4-BE49-F238E27FC236}">
                    <a16:creationId xmlns:a16="http://schemas.microsoft.com/office/drawing/2014/main" id="{9BA564B5-F971-AA48-9C9C-C45FA8AC37D9}"/>
                  </a:ext>
                </a:extLst>
              </p:cNvPr>
              <p:cNvSpPr txBox="1">
                <a:spLocks/>
              </p:cNvSpPr>
              <p:nvPr/>
            </p:nvSpPr>
            <p:spPr>
              <a:xfrm>
                <a:off x="9859423" y="403235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57" name="Content Placeholder 2">
                <a:extLst>
                  <a:ext uri="{FF2B5EF4-FFF2-40B4-BE49-F238E27FC236}">
                    <a16:creationId xmlns:a16="http://schemas.microsoft.com/office/drawing/2014/main" id="{9BA564B5-F971-AA48-9C9C-C45FA8AC37D9}"/>
                  </a:ext>
                </a:extLst>
              </p:cNvPr>
              <p:cNvSpPr txBox="1">
                <a:spLocks noRot="1" noChangeAspect="1" noMove="1" noResize="1" noEditPoints="1" noAdjustHandles="1" noChangeArrowheads="1" noChangeShapeType="1" noTextEdit="1"/>
              </p:cNvSpPr>
              <p:nvPr/>
            </p:nvSpPr>
            <p:spPr>
              <a:xfrm>
                <a:off x="9859423" y="4032357"/>
                <a:ext cx="382222" cy="324470"/>
              </a:xfrm>
              <a:prstGeom prst="rect">
                <a:avLst/>
              </a:prstGeom>
              <a:blipFill>
                <a:blip r:embed="rId25"/>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Content Placeholder 2">
                <a:extLst>
                  <a:ext uri="{FF2B5EF4-FFF2-40B4-BE49-F238E27FC236}">
                    <a16:creationId xmlns:a16="http://schemas.microsoft.com/office/drawing/2014/main" id="{AE0FB37D-ED16-214C-806D-866AE616649D}"/>
                  </a:ext>
                </a:extLst>
              </p:cNvPr>
              <p:cNvSpPr txBox="1">
                <a:spLocks/>
              </p:cNvSpPr>
              <p:nvPr/>
            </p:nvSpPr>
            <p:spPr>
              <a:xfrm>
                <a:off x="9863406" y="327274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58" name="Content Placeholder 2">
                <a:extLst>
                  <a:ext uri="{FF2B5EF4-FFF2-40B4-BE49-F238E27FC236}">
                    <a16:creationId xmlns:a16="http://schemas.microsoft.com/office/drawing/2014/main" id="{AE0FB37D-ED16-214C-806D-866AE616649D}"/>
                  </a:ext>
                </a:extLst>
              </p:cNvPr>
              <p:cNvSpPr txBox="1">
                <a:spLocks noRot="1" noChangeAspect="1" noMove="1" noResize="1" noEditPoints="1" noAdjustHandles="1" noChangeArrowheads="1" noChangeShapeType="1" noTextEdit="1"/>
              </p:cNvSpPr>
              <p:nvPr/>
            </p:nvSpPr>
            <p:spPr>
              <a:xfrm>
                <a:off x="9863406" y="3272746"/>
                <a:ext cx="382222" cy="324470"/>
              </a:xfrm>
              <a:prstGeom prst="rect">
                <a:avLst/>
              </a:prstGeom>
              <a:blipFill>
                <a:blip r:embed="rId26"/>
                <a:stretch>
                  <a:fillRect l="-3226" r="-6452" b="-44444"/>
                </a:stretch>
              </a:blipFill>
            </p:spPr>
            <p:txBody>
              <a:bodyPr/>
              <a:lstStyle/>
              <a:p>
                <a:r>
                  <a:rPr lang="en-US">
                    <a:noFill/>
                  </a:rPr>
                  <a:t> </a:t>
                </a:r>
              </a:p>
            </p:txBody>
          </p:sp>
        </mc:Fallback>
      </mc:AlternateContent>
      <p:sp>
        <p:nvSpPr>
          <p:cNvPr id="259" name="Rounded Rectangle 258">
            <a:extLst>
              <a:ext uri="{FF2B5EF4-FFF2-40B4-BE49-F238E27FC236}">
                <a16:creationId xmlns:a16="http://schemas.microsoft.com/office/drawing/2014/main" id="{CB1523A8-F852-8847-9333-D5F6CFCA199A}"/>
              </a:ext>
            </a:extLst>
          </p:cNvPr>
          <p:cNvSpPr/>
          <p:nvPr/>
        </p:nvSpPr>
        <p:spPr>
          <a:xfrm>
            <a:off x="11213706" y="445985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608068B-A04E-BC4F-A1AE-459341E49ACA}"/>
              </a:ext>
            </a:extLst>
          </p:cNvPr>
          <p:cNvSpPr/>
          <p:nvPr/>
        </p:nvSpPr>
        <p:spPr>
          <a:xfrm>
            <a:off x="11270812"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2378043-7512-DF40-8B8B-E7F1B053F6B5}"/>
              </a:ext>
            </a:extLst>
          </p:cNvPr>
          <p:cNvSpPr/>
          <p:nvPr/>
        </p:nvSpPr>
        <p:spPr>
          <a:xfrm>
            <a:off x="11405022"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1DAF216-3AE4-7145-95A0-276448D09E37}"/>
              </a:ext>
            </a:extLst>
          </p:cNvPr>
          <p:cNvSpPr/>
          <p:nvPr/>
        </p:nvSpPr>
        <p:spPr>
          <a:xfrm>
            <a:off x="11539233"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17EBA1B-F139-1A43-A3C5-EEA701B2060C}"/>
              </a:ext>
            </a:extLst>
          </p:cNvPr>
          <p:cNvSpPr/>
          <p:nvPr/>
        </p:nvSpPr>
        <p:spPr>
          <a:xfrm>
            <a:off x="11676501"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7FAECA58-DEF5-DB43-8384-283ED63793F5}"/>
              </a:ext>
            </a:extLst>
          </p:cNvPr>
          <p:cNvSpPr/>
          <p:nvPr/>
        </p:nvSpPr>
        <p:spPr>
          <a:xfrm>
            <a:off x="11270812"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EE55FBBB-B8E3-0446-8907-E668F8E7B6D7}"/>
              </a:ext>
            </a:extLst>
          </p:cNvPr>
          <p:cNvSpPr/>
          <p:nvPr/>
        </p:nvSpPr>
        <p:spPr>
          <a:xfrm>
            <a:off x="11405022"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5524B884-EE31-A14A-9FCA-4B49C4AAD788}"/>
              </a:ext>
            </a:extLst>
          </p:cNvPr>
          <p:cNvSpPr/>
          <p:nvPr/>
        </p:nvSpPr>
        <p:spPr>
          <a:xfrm>
            <a:off x="11539233"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8541191-753A-EE49-A315-C655F5965C6C}"/>
              </a:ext>
            </a:extLst>
          </p:cNvPr>
          <p:cNvSpPr/>
          <p:nvPr/>
        </p:nvSpPr>
        <p:spPr>
          <a:xfrm>
            <a:off x="11676501"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a:extLst>
              <a:ext uri="{FF2B5EF4-FFF2-40B4-BE49-F238E27FC236}">
                <a16:creationId xmlns:a16="http://schemas.microsoft.com/office/drawing/2014/main" id="{132CE71F-FAD2-2F44-8D70-DD2DA916D12D}"/>
              </a:ext>
            </a:extLst>
          </p:cNvPr>
          <p:cNvSpPr/>
          <p:nvPr/>
        </p:nvSpPr>
        <p:spPr>
          <a:xfrm>
            <a:off x="11150403" y="3713143"/>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B64AAA0-68DC-C647-B872-37058A7F9A7F}"/>
              </a:ext>
            </a:extLst>
          </p:cNvPr>
          <p:cNvSpPr/>
          <p:nvPr/>
        </p:nvSpPr>
        <p:spPr>
          <a:xfrm>
            <a:off x="11196483"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F57DF040-27E7-A84D-B772-ADCD10A7626A}"/>
              </a:ext>
            </a:extLst>
          </p:cNvPr>
          <p:cNvSpPr/>
          <p:nvPr/>
        </p:nvSpPr>
        <p:spPr>
          <a:xfrm>
            <a:off x="11330693"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FABA36B-5AEB-3D41-91C2-E9B1F1CA4C1F}"/>
              </a:ext>
            </a:extLst>
          </p:cNvPr>
          <p:cNvSpPr/>
          <p:nvPr/>
        </p:nvSpPr>
        <p:spPr>
          <a:xfrm>
            <a:off x="11464904"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008063FF-510A-414B-AC11-43E07619D0FD}"/>
              </a:ext>
            </a:extLst>
          </p:cNvPr>
          <p:cNvSpPr/>
          <p:nvPr/>
        </p:nvSpPr>
        <p:spPr>
          <a:xfrm>
            <a:off x="11602172"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C323FAA0-B2D6-3540-B161-734017E687D8}"/>
              </a:ext>
            </a:extLst>
          </p:cNvPr>
          <p:cNvSpPr/>
          <p:nvPr/>
        </p:nvSpPr>
        <p:spPr>
          <a:xfrm>
            <a:off x="11742780" y="37489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ounded Rectangle 273">
            <a:extLst>
              <a:ext uri="{FF2B5EF4-FFF2-40B4-BE49-F238E27FC236}">
                <a16:creationId xmlns:a16="http://schemas.microsoft.com/office/drawing/2014/main" id="{BE10086D-AD3E-B443-BD1A-FBA9D7A23FB2}"/>
              </a:ext>
            </a:extLst>
          </p:cNvPr>
          <p:cNvSpPr/>
          <p:nvPr/>
        </p:nvSpPr>
        <p:spPr>
          <a:xfrm>
            <a:off x="11224110" y="2978899"/>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ight Arrow 274">
            <a:extLst>
              <a:ext uri="{FF2B5EF4-FFF2-40B4-BE49-F238E27FC236}">
                <a16:creationId xmlns:a16="http://schemas.microsoft.com/office/drawing/2014/main" id="{B7F402D6-422E-EC41-B732-575242AAE55B}"/>
              </a:ext>
            </a:extLst>
          </p:cNvPr>
          <p:cNvSpPr/>
          <p:nvPr/>
        </p:nvSpPr>
        <p:spPr>
          <a:xfrm rot="16200000">
            <a:off x="11362494" y="332863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ight Arrow 275">
            <a:extLst>
              <a:ext uri="{FF2B5EF4-FFF2-40B4-BE49-F238E27FC236}">
                <a16:creationId xmlns:a16="http://schemas.microsoft.com/office/drawing/2014/main" id="{F46C018E-AC35-FE4C-BC94-F5054BF6795B}"/>
              </a:ext>
            </a:extLst>
          </p:cNvPr>
          <p:cNvSpPr/>
          <p:nvPr/>
        </p:nvSpPr>
        <p:spPr>
          <a:xfrm rot="16200000">
            <a:off x="11374245" y="408194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7" name="Content Placeholder 2">
                <a:extLst>
                  <a:ext uri="{FF2B5EF4-FFF2-40B4-BE49-F238E27FC236}">
                    <a16:creationId xmlns:a16="http://schemas.microsoft.com/office/drawing/2014/main" id="{7AA2DB0E-237A-8F41-94E3-07534700EFEB}"/>
                  </a:ext>
                </a:extLst>
              </p:cNvPr>
              <p:cNvSpPr txBox="1">
                <a:spLocks/>
              </p:cNvSpPr>
              <p:nvPr/>
            </p:nvSpPr>
            <p:spPr>
              <a:xfrm>
                <a:off x="11113467" y="403814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77" name="Content Placeholder 2">
                <a:extLst>
                  <a:ext uri="{FF2B5EF4-FFF2-40B4-BE49-F238E27FC236}">
                    <a16:creationId xmlns:a16="http://schemas.microsoft.com/office/drawing/2014/main" id="{7AA2DB0E-237A-8F41-94E3-07534700EFEB}"/>
                  </a:ext>
                </a:extLst>
              </p:cNvPr>
              <p:cNvSpPr txBox="1">
                <a:spLocks noRot="1" noChangeAspect="1" noMove="1" noResize="1" noEditPoints="1" noAdjustHandles="1" noChangeArrowheads="1" noChangeShapeType="1" noTextEdit="1"/>
              </p:cNvSpPr>
              <p:nvPr/>
            </p:nvSpPr>
            <p:spPr>
              <a:xfrm>
                <a:off x="11113467" y="4038144"/>
                <a:ext cx="382222" cy="324470"/>
              </a:xfrm>
              <a:prstGeom prst="rect">
                <a:avLst/>
              </a:prstGeom>
              <a:blipFill>
                <a:blip r:embed="rId27"/>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Content Placeholder 2">
                <a:extLst>
                  <a:ext uri="{FF2B5EF4-FFF2-40B4-BE49-F238E27FC236}">
                    <a16:creationId xmlns:a16="http://schemas.microsoft.com/office/drawing/2014/main" id="{586E499D-071F-9C4F-9081-1E15CE1B5739}"/>
                  </a:ext>
                </a:extLst>
              </p:cNvPr>
              <p:cNvSpPr txBox="1">
                <a:spLocks/>
              </p:cNvSpPr>
              <p:nvPr/>
            </p:nvSpPr>
            <p:spPr>
              <a:xfrm>
                <a:off x="11117451" y="327853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78" name="Content Placeholder 2">
                <a:extLst>
                  <a:ext uri="{FF2B5EF4-FFF2-40B4-BE49-F238E27FC236}">
                    <a16:creationId xmlns:a16="http://schemas.microsoft.com/office/drawing/2014/main" id="{586E499D-071F-9C4F-9081-1E15CE1B5739}"/>
                  </a:ext>
                </a:extLst>
              </p:cNvPr>
              <p:cNvSpPr txBox="1">
                <a:spLocks noRot="1" noChangeAspect="1" noMove="1" noResize="1" noEditPoints="1" noAdjustHandles="1" noChangeArrowheads="1" noChangeShapeType="1" noTextEdit="1"/>
              </p:cNvSpPr>
              <p:nvPr/>
            </p:nvSpPr>
            <p:spPr>
              <a:xfrm>
                <a:off x="11117451" y="3278534"/>
                <a:ext cx="382222" cy="324470"/>
              </a:xfrm>
              <a:prstGeom prst="rect">
                <a:avLst/>
              </a:prstGeom>
              <a:blipFill>
                <a:blip r:embed="rId28"/>
                <a:stretch>
                  <a:fillRect l="-3226" r="-645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D0106277-2F72-1242-AE54-D2E667E2B148}"/>
                  </a:ext>
                </a:extLst>
              </p:cNvPr>
              <p:cNvSpPr txBox="1">
                <a:spLocks/>
              </p:cNvSpPr>
              <p:nvPr/>
            </p:nvSpPr>
            <p:spPr>
              <a:xfrm>
                <a:off x="8657261" y="2460679"/>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79" name="Content Placeholder 2">
                <a:extLst>
                  <a:ext uri="{FF2B5EF4-FFF2-40B4-BE49-F238E27FC236}">
                    <a16:creationId xmlns:a16="http://schemas.microsoft.com/office/drawing/2014/main" id="{D0106277-2F72-1242-AE54-D2E667E2B148}"/>
                  </a:ext>
                </a:extLst>
              </p:cNvPr>
              <p:cNvSpPr txBox="1">
                <a:spLocks noRot="1" noChangeAspect="1" noMove="1" noResize="1" noEditPoints="1" noAdjustHandles="1" noChangeArrowheads="1" noChangeShapeType="1" noTextEdit="1"/>
              </p:cNvSpPr>
              <p:nvPr/>
            </p:nvSpPr>
            <p:spPr>
              <a:xfrm>
                <a:off x="8657261" y="2460679"/>
                <a:ext cx="859325" cy="324470"/>
              </a:xfrm>
              <a:prstGeom prst="rect">
                <a:avLst/>
              </a:prstGeom>
              <a:blipFill>
                <a:blip r:embed="rId29"/>
                <a:stretch>
                  <a:fillRect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Content Placeholder 2">
                <a:extLst>
                  <a:ext uri="{FF2B5EF4-FFF2-40B4-BE49-F238E27FC236}">
                    <a16:creationId xmlns:a16="http://schemas.microsoft.com/office/drawing/2014/main" id="{B122AF13-10DC-A54F-9AA9-FCB7259A448B}"/>
                  </a:ext>
                </a:extLst>
              </p:cNvPr>
              <p:cNvSpPr txBox="1">
                <a:spLocks/>
              </p:cNvSpPr>
              <p:nvPr/>
            </p:nvSpPr>
            <p:spPr>
              <a:xfrm>
                <a:off x="9910898" y="2530557"/>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0" name="Content Placeholder 2">
                <a:extLst>
                  <a:ext uri="{FF2B5EF4-FFF2-40B4-BE49-F238E27FC236}">
                    <a16:creationId xmlns:a16="http://schemas.microsoft.com/office/drawing/2014/main" id="{B122AF13-10DC-A54F-9AA9-FCB7259A448B}"/>
                  </a:ext>
                </a:extLst>
              </p:cNvPr>
              <p:cNvSpPr txBox="1">
                <a:spLocks noRot="1" noChangeAspect="1" noMove="1" noResize="1" noEditPoints="1" noAdjustHandles="1" noChangeArrowheads="1" noChangeShapeType="1" noTextEdit="1"/>
              </p:cNvSpPr>
              <p:nvPr/>
            </p:nvSpPr>
            <p:spPr>
              <a:xfrm>
                <a:off x="9910898" y="2530557"/>
                <a:ext cx="859325" cy="324470"/>
              </a:xfrm>
              <a:prstGeom prst="rect">
                <a:avLst/>
              </a:prstGeom>
              <a:blipFill>
                <a:blip r:embed="rId30"/>
                <a:stretch>
                  <a:fillRect b="-6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Content Placeholder 2">
                <a:extLst>
                  <a:ext uri="{FF2B5EF4-FFF2-40B4-BE49-F238E27FC236}">
                    <a16:creationId xmlns:a16="http://schemas.microsoft.com/office/drawing/2014/main" id="{C7C8E49D-5F1B-664E-BBA1-21C5D742D6D2}"/>
                  </a:ext>
                </a:extLst>
              </p:cNvPr>
              <p:cNvSpPr txBox="1">
                <a:spLocks/>
              </p:cNvSpPr>
              <p:nvPr/>
            </p:nvSpPr>
            <p:spPr>
              <a:xfrm>
                <a:off x="11164942" y="2525016"/>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xmlns="">
          <p:sp>
            <p:nvSpPr>
              <p:cNvPr id="281" name="Content Placeholder 2">
                <a:extLst>
                  <a:ext uri="{FF2B5EF4-FFF2-40B4-BE49-F238E27FC236}">
                    <a16:creationId xmlns:a16="http://schemas.microsoft.com/office/drawing/2014/main" id="{C7C8E49D-5F1B-664E-BBA1-21C5D742D6D2}"/>
                  </a:ext>
                </a:extLst>
              </p:cNvPr>
              <p:cNvSpPr txBox="1">
                <a:spLocks noRot="1" noChangeAspect="1" noMove="1" noResize="1" noEditPoints="1" noAdjustHandles="1" noChangeArrowheads="1" noChangeShapeType="1" noTextEdit="1"/>
              </p:cNvSpPr>
              <p:nvPr/>
            </p:nvSpPr>
            <p:spPr>
              <a:xfrm>
                <a:off x="11164942" y="2525016"/>
                <a:ext cx="859325" cy="324470"/>
              </a:xfrm>
              <a:prstGeom prst="rect">
                <a:avLst/>
              </a:prstGeom>
              <a:blipFill>
                <a:blip r:embed="rId31"/>
                <a:stretch>
                  <a:fillRect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Content Placeholder 2">
                <a:extLst>
                  <a:ext uri="{FF2B5EF4-FFF2-40B4-BE49-F238E27FC236}">
                    <a16:creationId xmlns:a16="http://schemas.microsoft.com/office/drawing/2014/main" id="{11128F9D-6AA9-9749-B341-E025CEC7BFE3}"/>
                  </a:ext>
                </a:extLst>
              </p:cNvPr>
              <p:cNvSpPr txBox="1">
                <a:spLocks/>
              </p:cNvSpPr>
              <p:nvPr/>
            </p:nvSpPr>
            <p:spPr>
              <a:xfrm>
                <a:off x="7734304" y="471256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2" name="Content Placeholder 2">
                <a:extLst>
                  <a:ext uri="{FF2B5EF4-FFF2-40B4-BE49-F238E27FC236}">
                    <a16:creationId xmlns:a16="http://schemas.microsoft.com/office/drawing/2014/main" id="{11128F9D-6AA9-9749-B341-E025CEC7BFE3}"/>
                  </a:ext>
                </a:extLst>
              </p:cNvPr>
              <p:cNvSpPr txBox="1">
                <a:spLocks noRot="1" noChangeAspect="1" noMove="1" noResize="1" noEditPoints="1" noAdjustHandles="1" noChangeArrowheads="1" noChangeShapeType="1" noTextEdit="1"/>
              </p:cNvSpPr>
              <p:nvPr/>
            </p:nvSpPr>
            <p:spPr>
              <a:xfrm>
                <a:off x="7734304" y="4712566"/>
                <a:ext cx="254169" cy="324470"/>
              </a:xfrm>
              <a:prstGeom prst="rect">
                <a:avLst/>
              </a:prstGeom>
              <a:blipFill>
                <a:blip r:embed="rId32"/>
                <a:stretch>
                  <a:fillRect r="-8000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Content Placeholder 2">
                <a:extLst>
                  <a:ext uri="{FF2B5EF4-FFF2-40B4-BE49-F238E27FC236}">
                    <a16:creationId xmlns:a16="http://schemas.microsoft.com/office/drawing/2014/main" id="{6804BE15-6565-1C40-AEEC-AD32F276B345}"/>
                  </a:ext>
                </a:extLst>
              </p:cNvPr>
              <p:cNvSpPr txBox="1">
                <a:spLocks/>
              </p:cNvSpPr>
              <p:nvPr/>
            </p:nvSpPr>
            <p:spPr>
              <a:xfrm>
                <a:off x="8980864" y="470624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3" name="Content Placeholder 2">
                <a:extLst>
                  <a:ext uri="{FF2B5EF4-FFF2-40B4-BE49-F238E27FC236}">
                    <a16:creationId xmlns:a16="http://schemas.microsoft.com/office/drawing/2014/main" id="{6804BE15-6565-1C40-AEEC-AD32F276B345}"/>
                  </a:ext>
                </a:extLst>
              </p:cNvPr>
              <p:cNvSpPr txBox="1">
                <a:spLocks noRot="1" noChangeAspect="1" noMove="1" noResize="1" noEditPoints="1" noAdjustHandles="1" noChangeArrowheads="1" noChangeShapeType="1" noTextEdit="1"/>
              </p:cNvSpPr>
              <p:nvPr/>
            </p:nvSpPr>
            <p:spPr>
              <a:xfrm>
                <a:off x="8980864" y="4706246"/>
                <a:ext cx="254169" cy="324470"/>
              </a:xfrm>
              <a:prstGeom prst="rect">
                <a:avLst/>
              </a:prstGeom>
              <a:blipFill>
                <a:blip r:embed="rId33"/>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Content Placeholder 2">
                <a:extLst>
                  <a:ext uri="{FF2B5EF4-FFF2-40B4-BE49-F238E27FC236}">
                    <a16:creationId xmlns:a16="http://schemas.microsoft.com/office/drawing/2014/main" id="{8F0EF58B-1623-EE46-8A6F-4E03421A6131}"/>
                  </a:ext>
                </a:extLst>
              </p:cNvPr>
              <p:cNvSpPr txBox="1">
                <a:spLocks/>
              </p:cNvSpPr>
              <p:nvPr/>
            </p:nvSpPr>
            <p:spPr>
              <a:xfrm>
                <a:off x="10184374" y="4698333"/>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4" name="Content Placeholder 2">
                <a:extLst>
                  <a:ext uri="{FF2B5EF4-FFF2-40B4-BE49-F238E27FC236}">
                    <a16:creationId xmlns:a16="http://schemas.microsoft.com/office/drawing/2014/main" id="{8F0EF58B-1623-EE46-8A6F-4E03421A6131}"/>
                  </a:ext>
                </a:extLst>
              </p:cNvPr>
              <p:cNvSpPr txBox="1">
                <a:spLocks noRot="1" noChangeAspect="1" noMove="1" noResize="1" noEditPoints="1" noAdjustHandles="1" noChangeArrowheads="1" noChangeShapeType="1" noTextEdit="1"/>
              </p:cNvSpPr>
              <p:nvPr/>
            </p:nvSpPr>
            <p:spPr>
              <a:xfrm>
                <a:off x="10184374" y="4698333"/>
                <a:ext cx="254169" cy="324470"/>
              </a:xfrm>
              <a:prstGeom prst="rect">
                <a:avLst/>
              </a:prstGeom>
              <a:blipFill>
                <a:blip r:embed="rId34"/>
                <a:stretch>
                  <a:fillRect r="-8000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Content Placeholder 2">
                <a:extLst>
                  <a:ext uri="{FF2B5EF4-FFF2-40B4-BE49-F238E27FC236}">
                    <a16:creationId xmlns:a16="http://schemas.microsoft.com/office/drawing/2014/main" id="{9013CB61-EA1F-E24C-BB33-AB5009FED857}"/>
                  </a:ext>
                </a:extLst>
              </p:cNvPr>
              <p:cNvSpPr txBox="1">
                <a:spLocks/>
              </p:cNvSpPr>
              <p:nvPr/>
            </p:nvSpPr>
            <p:spPr>
              <a:xfrm>
                <a:off x="11458746" y="471256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5" name="Content Placeholder 2">
                <a:extLst>
                  <a:ext uri="{FF2B5EF4-FFF2-40B4-BE49-F238E27FC236}">
                    <a16:creationId xmlns:a16="http://schemas.microsoft.com/office/drawing/2014/main" id="{9013CB61-EA1F-E24C-BB33-AB5009FED857}"/>
                  </a:ext>
                </a:extLst>
              </p:cNvPr>
              <p:cNvSpPr txBox="1">
                <a:spLocks noRot="1" noChangeAspect="1" noMove="1" noResize="1" noEditPoints="1" noAdjustHandles="1" noChangeArrowheads="1" noChangeShapeType="1" noTextEdit="1"/>
              </p:cNvSpPr>
              <p:nvPr/>
            </p:nvSpPr>
            <p:spPr>
              <a:xfrm>
                <a:off x="11458746" y="4712566"/>
                <a:ext cx="254169" cy="324470"/>
              </a:xfrm>
              <a:prstGeom prst="rect">
                <a:avLst/>
              </a:prstGeom>
              <a:blipFill>
                <a:blip r:embed="rId35"/>
                <a:stretch>
                  <a:fillRect r="-71429" b="-57692"/>
                </a:stretch>
              </a:blipFill>
            </p:spPr>
            <p:txBody>
              <a:bodyPr/>
              <a:lstStyle/>
              <a:p>
                <a:r>
                  <a:rPr lang="en-US">
                    <a:noFill/>
                  </a:rPr>
                  <a:t> </a:t>
                </a:r>
              </a:p>
            </p:txBody>
          </p:sp>
        </mc:Fallback>
      </mc:AlternateContent>
      <p:sp>
        <p:nvSpPr>
          <p:cNvPr id="286" name="Right Arrow 285">
            <a:extLst>
              <a:ext uri="{FF2B5EF4-FFF2-40B4-BE49-F238E27FC236}">
                <a16:creationId xmlns:a16="http://schemas.microsoft.com/office/drawing/2014/main" id="{2D3B06B3-E101-5F4E-9FED-5E2D2EFD58F2}"/>
              </a:ext>
            </a:extLst>
          </p:cNvPr>
          <p:cNvSpPr/>
          <p:nvPr/>
        </p:nvSpPr>
        <p:spPr>
          <a:xfrm>
            <a:off x="8287742" y="3672879"/>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7" name="Content Placeholder 2">
                <a:extLst>
                  <a:ext uri="{FF2B5EF4-FFF2-40B4-BE49-F238E27FC236}">
                    <a16:creationId xmlns:a16="http://schemas.microsoft.com/office/drawing/2014/main" id="{F73E43AB-2E0D-F54C-83EF-D449DEF26E54}"/>
                  </a:ext>
                </a:extLst>
              </p:cNvPr>
              <p:cNvSpPr txBox="1">
                <a:spLocks/>
              </p:cNvSpPr>
              <p:nvPr/>
            </p:nvSpPr>
            <p:spPr>
              <a:xfrm>
                <a:off x="8214771" y="337611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87" name="Content Placeholder 2">
                <a:extLst>
                  <a:ext uri="{FF2B5EF4-FFF2-40B4-BE49-F238E27FC236}">
                    <a16:creationId xmlns:a16="http://schemas.microsoft.com/office/drawing/2014/main" id="{F73E43AB-2E0D-F54C-83EF-D449DEF26E54}"/>
                  </a:ext>
                </a:extLst>
              </p:cNvPr>
              <p:cNvSpPr txBox="1">
                <a:spLocks noRot="1" noChangeAspect="1" noMove="1" noResize="1" noEditPoints="1" noAdjustHandles="1" noChangeArrowheads="1" noChangeShapeType="1" noTextEdit="1"/>
              </p:cNvSpPr>
              <p:nvPr/>
            </p:nvSpPr>
            <p:spPr>
              <a:xfrm>
                <a:off x="8214771" y="3376112"/>
                <a:ext cx="382222" cy="324470"/>
              </a:xfrm>
              <a:prstGeom prst="rect">
                <a:avLst/>
              </a:prstGeom>
              <a:blipFill>
                <a:blip r:embed="rId36"/>
                <a:stretch>
                  <a:fillRect l="-6667" r="-3333" b="-44444"/>
                </a:stretch>
              </a:blipFill>
            </p:spPr>
            <p:txBody>
              <a:bodyPr/>
              <a:lstStyle/>
              <a:p>
                <a:r>
                  <a:rPr lang="en-US">
                    <a:noFill/>
                  </a:rPr>
                  <a:t> </a:t>
                </a:r>
              </a:p>
            </p:txBody>
          </p:sp>
        </mc:Fallback>
      </mc:AlternateContent>
      <p:sp>
        <p:nvSpPr>
          <p:cNvPr id="288" name="Right Arrow 287">
            <a:extLst>
              <a:ext uri="{FF2B5EF4-FFF2-40B4-BE49-F238E27FC236}">
                <a16:creationId xmlns:a16="http://schemas.microsoft.com/office/drawing/2014/main" id="{2C643A61-6A94-4C4C-9E9A-BCD9AAC3D581}"/>
              </a:ext>
            </a:extLst>
          </p:cNvPr>
          <p:cNvSpPr/>
          <p:nvPr/>
        </p:nvSpPr>
        <p:spPr>
          <a:xfrm>
            <a:off x="9485958" y="3699425"/>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9" name="Content Placeholder 2">
                <a:extLst>
                  <a:ext uri="{FF2B5EF4-FFF2-40B4-BE49-F238E27FC236}">
                    <a16:creationId xmlns:a16="http://schemas.microsoft.com/office/drawing/2014/main" id="{B372D9F7-C7BD-B744-9FEE-19EC3159E999}"/>
                  </a:ext>
                </a:extLst>
              </p:cNvPr>
              <p:cNvSpPr txBox="1">
                <a:spLocks/>
              </p:cNvSpPr>
              <p:nvPr/>
            </p:nvSpPr>
            <p:spPr>
              <a:xfrm>
                <a:off x="9412988" y="340265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89" name="Content Placeholder 2">
                <a:extLst>
                  <a:ext uri="{FF2B5EF4-FFF2-40B4-BE49-F238E27FC236}">
                    <a16:creationId xmlns:a16="http://schemas.microsoft.com/office/drawing/2014/main" id="{B372D9F7-C7BD-B744-9FEE-19EC3159E999}"/>
                  </a:ext>
                </a:extLst>
              </p:cNvPr>
              <p:cNvSpPr txBox="1">
                <a:spLocks noRot="1" noChangeAspect="1" noMove="1" noResize="1" noEditPoints="1" noAdjustHandles="1" noChangeArrowheads="1" noChangeShapeType="1" noTextEdit="1"/>
              </p:cNvSpPr>
              <p:nvPr/>
            </p:nvSpPr>
            <p:spPr>
              <a:xfrm>
                <a:off x="9412988" y="3402659"/>
                <a:ext cx="382222" cy="324470"/>
              </a:xfrm>
              <a:prstGeom prst="rect">
                <a:avLst/>
              </a:prstGeom>
              <a:blipFill>
                <a:blip r:embed="rId37"/>
                <a:stretch>
                  <a:fillRect l="-3226" b="-44444"/>
                </a:stretch>
              </a:blipFill>
            </p:spPr>
            <p:txBody>
              <a:bodyPr/>
              <a:lstStyle/>
              <a:p>
                <a:r>
                  <a:rPr lang="en-US">
                    <a:noFill/>
                  </a:rPr>
                  <a:t> </a:t>
                </a:r>
              </a:p>
            </p:txBody>
          </p:sp>
        </mc:Fallback>
      </mc:AlternateContent>
      <p:sp>
        <p:nvSpPr>
          <p:cNvPr id="290" name="Right Arrow 289">
            <a:extLst>
              <a:ext uri="{FF2B5EF4-FFF2-40B4-BE49-F238E27FC236}">
                <a16:creationId xmlns:a16="http://schemas.microsoft.com/office/drawing/2014/main" id="{517F0BF8-6631-AD43-AF5C-C86FE17C4402}"/>
              </a:ext>
            </a:extLst>
          </p:cNvPr>
          <p:cNvSpPr/>
          <p:nvPr/>
        </p:nvSpPr>
        <p:spPr>
          <a:xfrm>
            <a:off x="10732678" y="3713143"/>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1" name="Content Placeholder 2">
                <a:extLst>
                  <a:ext uri="{FF2B5EF4-FFF2-40B4-BE49-F238E27FC236}">
                    <a16:creationId xmlns:a16="http://schemas.microsoft.com/office/drawing/2014/main" id="{C420C0B7-72D4-FD4B-870C-F2BCD3AF2617}"/>
                  </a:ext>
                </a:extLst>
              </p:cNvPr>
              <p:cNvSpPr txBox="1">
                <a:spLocks/>
              </p:cNvSpPr>
              <p:nvPr/>
            </p:nvSpPr>
            <p:spPr>
              <a:xfrm>
                <a:off x="10659707" y="341637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91" name="Content Placeholder 2">
                <a:extLst>
                  <a:ext uri="{FF2B5EF4-FFF2-40B4-BE49-F238E27FC236}">
                    <a16:creationId xmlns:a16="http://schemas.microsoft.com/office/drawing/2014/main" id="{C420C0B7-72D4-FD4B-870C-F2BCD3AF2617}"/>
                  </a:ext>
                </a:extLst>
              </p:cNvPr>
              <p:cNvSpPr txBox="1">
                <a:spLocks noRot="1" noChangeAspect="1" noMove="1" noResize="1" noEditPoints="1" noAdjustHandles="1" noChangeArrowheads="1" noChangeShapeType="1" noTextEdit="1"/>
              </p:cNvSpPr>
              <p:nvPr/>
            </p:nvSpPr>
            <p:spPr>
              <a:xfrm>
                <a:off x="10659707" y="3416377"/>
                <a:ext cx="382222" cy="324470"/>
              </a:xfrm>
              <a:prstGeom prst="rect">
                <a:avLst/>
              </a:prstGeom>
              <a:blipFill>
                <a:blip r:embed="rId37"/>
                <a:stretch>
                  <a:fillRect l="-32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Content Placeholder 2">
                <a:extLst>
                  <a:ext uri="{FF2B5EF4-FFF2-40B4-BE49-F238E27FC236}">
                    <a16:creationId xmlns:a16="http://schemas.microsoft.com/office/drawing/2014/main" id="{213883ED-3CB9-FB4E-9A6B-DA94C97AF0C6}"/>
                  </a:ext>
                </a:extLst>
              </p:cNvPr>
              <p:cNvSpPr txBox="1">
                <a:spLocks/>
              </p:cNvSpPr>
              <p:nvPr/>
            </p:nvSpPr>
            <p:spPr>
              <a:xfrm>
                <a:off x="1577647" y="241039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2" name="Content Placeholder 2">
                <a:extLst>
                  <a:ext uri="{FF2B5EF4-FFF2-40B4-BE49-F238E27FC236}">
                    <a16:creationId xmlns:a16="http://schemas.microsoft.com/office/drawing/2014/main" id="{213883ED-3CB9-FB4E-9A6B-DA94C97AF0C6}"/>
                  </a:ext>
                </a:extLst>
              </p:cNvPr>
              <p:cNvSpPr txBox="1">
                <a:spLocks noRot="1" noChangeAspect="1" noMove="1" noResize="1" noEditPoints="1" noAdjustHandles="1" noChangeArrowheads="1" noChangeShapeType="1" noTextEdit="1"/>
              </p:cNvSpPr>
              <p:nvPr/>
            </p:nvSpPr>
            <p:spPr>
              <a:xfrm>
                <a:off x="1577647" y="2410397"/>
                <a:ext cx="254169" cy="324470"/>
              </a:xfrm>
              <a:prstGeom prst="rect">
                <a:avLst/>
              </a:prstGeom>
              <a:blipFill>
                <a:blip r:embed="rId38"/>
                <a:stretch>
                  <a:fillRect r="-80000"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Content Placeholder 2">
                <a:extLst>
                  <a:ext uri="{FF2B5EF4-FFF2-40B4-BE49-F238E27FC236}">
                    <a16:creationId xmlns:a16="http://schemas.microsoft.com/office/drawing/2014/main" id="{EF943C26-1132-C849-A85A-7FF858188FFE}"/>
                  </a:ext>
                </a:extLst>
              </p:cNvPr>
              <p:cNvSpPr txBox="1">
                <a:spLocks/>
              </p:cNvSpPr>
              <p:nvPr/>
            </p:nvSpPr>
            <p:spPr>
              <a:xfrm>
                <a:off x="2781157" y="240248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3" name="Content Placeholder 2">
                <a:extLst>
                  <a:ext uri="{FF2B5EF4-FFF2-40B4-BE49-F238E27FC236}">
                    <a16:creationId xmlns:a16="http://schemas.microsoft.com/office/drawing/2014/main" id="{EF943C26-1132-C849-A85A-7FF858188FFE}"/>
                  </a:ext>
                </a:extLst>
              </p:cNvPr>
              <p:cNvSpPr txBox="1">
                <a:spLocks noRot="1" noChangeAspect="1" noMove="1" noResize="1" noEditPoints="1" noAdjustHandles="1" noChangeArrowheads="1" noChangeShapeType="1" noTextEdit="1"/>
              </p:cNvSpPr>
              <p:nvPr/>
            </p:nvSpPr>
            <p:spPr>
              <a:xfrm>
                <a:off x="2781157" y="2402484"/>
                <a:ext cx="254169" cy="324470"/>
              </a:xfrm>
              <a:prstGeom prst="rect">
                <a:avLst/>
              </a:prstGeom>
              <a:blipFill>
                <a:blip r:embed="rId39"/>
                <a:stretch>
                  <a:fillRect r="-68182"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4" name="Content Placeholder 2">
                <a:extLst>
                  <a:ext uri="{FF2B5EF4-FFF2-40B4-BE49-F238E27FC236}">
                    <a16:creationId xmlns:a16="http://schemas.microsoft.com/office/drawing/2014/main" id="{81E31966-9482-FA49-B80D-8E1479922B35}"/>
                  </a:ext>
                </a:extLst>
              </p:cNvPr>
              <p:cNvSpPr txBox="1">
                <a:spLocks/>
              </p:cNvSpPr>
              <p:nvPr/>
            </p:nvSpPr>
            <p:spPr>
              <a:xfrm>
                <a:off x="4055529" y="241671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4" name="Content Placeholder 2">
                <a:extLst>
                  <a:ext uri="{FF2B5EF4-FFF2-40B4-BE49-F238E27FC236}">
                    <a16:creationId xmlns:a16="http://schemas.microsoft.com/office/drawing/2014/main" id="{81E31966-9482-FA49-B80D-8E1479922B35}"/>
                  </a:ext>
                </a:extLst>
              </p:cNvPr>
              <p:cNvSpPr txBox="1">
                <a:spLocks noRot="1" noChangeAspect="1" noMove="1" noResize="1" noEditPoints="1" noAdjustHandles="1" noChangeArrowheads="1" noChangeShapeType="1" noTextEdit="1"/>
              </p:cNvSpPr>
              <p:nvPr/>
            </p:nvSpPr>
            <p:spPr>
              <a:xfrm>
                <a:off x="4055529" y="2416717"/>
                <a:ext cx="254169" cy="324470"/>
              </a:xfrm>
              <a:prstGeom prst="rect">
                <a:avLst/>
              </a:prstGeom>
              <a:blipFill>
                <a:blip r:embed="rId35"/>
                <a:stretch>
                  <a:fillRect r="-71429"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Content Placeholder 2">
                <a:extLst>
                  <a:ext uri="{FF2B5EF4-FFF2-40B4-BE49-F238E27FC236}">
                    <a16:creationId xmlns:a16="http://schemas.microsoft.com/office/drawing/2014/main" id="{133ECE5A-E02C-EB49-B3B7-AC39E735ADBF}"/>
                  </a:ext>
                </a:extLst>
              </p:cNvPr>
              <p:cNvSpPr txBox="1">
                <a:spLocks/>
              </p:cNvSpPr>
              <p:nvPr/>
            </p:nvSpPr>
            <p:spPr>
              <a:xfrm>
                <a:off x="5324424" y="2441250"/>
                <a:ext cx="416596" cy="429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5" name="Content Placeholder 2">
                <a:extLst>
                  <a:ext uri="{FF2B5EF4-FFF2-40B4-BE49-F238E27FC236}">
                    <a16:creationId xmlns:a16="http://schemas.microsoft.com/office/drawing/2014/main" id="{133ECE5A-E02C-EB49-B3B7-AC39E735ADBF}"/>
                  </a:ext>
                </a:extLst>
              </p:cNvPr>
              <p:cNvSpPr txBox="1">
                <a:spLocks noRot="1" noChangeAspect="1" noMove="1" noResize="1" noEditPoints="1" noAdjustHandles="1" noChangeArrowheads="1" noChangeShapeType="1" noTextEdit="1"/>
              </p:cNvSpPr>
              <p:nvPr/>
            </p:nvSpPr>
            <p:spPr>
              <a:xfrm>
                <a:off x="5324424" y="2441250"/>
                <a:ext cx="416596" cy="429074"/>
              </a:xfrm>
              <a:prstGeom prst="rect">
                <a:avLst/>
              </a:prstGeom>
              <a:blipFill>
                <a:blip r:embed="rId40"/>
                <a:stretch>
                  <a:fillRect r="-8824" b="-17143"/>
                </a:stretch>
              </a:blipFill>
            </p:spPr>
            <p:txBody>
              <a:bodyPr/>
              <a:lstStyle/>
              <a:p>
                <a:r>
                  <a:rPr lang="en-US">
                    <a:noFill/>
                  </a:rPr>
                  <a:t> </a:t>
                </a:r>
              </a:p>
            </p:txBody>
          </p:sp>
        </mc:Fallback>
      </mc:AlternateContent>
    </p:spTree>
    <p:extLst>
      <p:ext uri="{BB962C8B-B14F-4D97-AF65-F5344CB8AC3E}">
        <p14:creationId xmlns:p14="http://schemas.microsoft.com/office/powerpoint/2010/main" val="201950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8A78CB1-F3F2-9A46-87DD-0CCB378D19DD}"/>
              </a:ext>
            </a:extLst>
          </p:cNvPr>
          <p:cNvSpPr/>
          <p:nvPr/>
        </p:nvSpPr>
        <p:spPr>
          <a:xfrm>
            <a:off x="903804" y="771482"/>
            <a:ext cx="4728900"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390605DC-FEC3-5147-B9C2-E474487F70AB}"/>
              </a:ext>
            </a:extLst>
          </p:cNvPr>
          <p:cNvSpPr>
            <a:spLocks noGrp="1"/>
          </p:cNvSpPr>
          <p:nvPr>
            <p:ph type="title"/>
          </p:nvPr>
        </p:nvSpPr>
        <p:spPr>
          <a:xfrm>
            <a:off x="838200" y="276262"/>
            <a:ext cx="6214809" cy="612738"/>
          </a:xfrm>
        </p:spPr>
        <p:txBody>
          <a:bodyPr/>
          <a:lstStyle/>
          <a:p>
            <a:pPr>
              <a:lnSpc>
                <a:spcPct val="100000"/>
              </a:lnSpc>
            </a:pPr>
            <a:r>
              <a:rPr lang="en-US" dirty="0">
                <a:latin typeface="Avenir Light" panose="020B0402020203020204" pitchFamily="34" charset="77"/>
              </a:rPr>
              <a:t>How do these systems work?!</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31" name="Rectangle 30">
            <a:extLst>
              <a:ext uri="{FF2B5EF4-FFF2-40B4-BE49-F238E27FC236}">
                <a16:creationId xmlns:a16="http://schemas.microsoft.com/office/drawing/2014/main" id="{22A2F131-FDC1-1542-BE3C-815F23F45DDE}"/>
              </a:ext>
            </a:extLst>
          </p:cNvPr>
          <p:cNvSpPr/>
          <p:nvPr/>
        </p:nvSpPr>
        <p:spPr>
          <a:xfrm>
            <a:off x="8403156" y="276262"/>
            <a:ext cx="3344327" cy="483535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a:t>
            </a:fld>
            <a:endParaRPr lang="en-US"/>
          </a:p>
        </p:txBody>
      </p:sp>
      <p:sp>
        <p:nvSpPr>
          <p:cNvPr id="10" name="Content Placeholder 2">
            <a:extLst>
              <a:ext uri="{FF2B5EF4-FFF2-40B4-BE49-F238E27FC236}">
                <a16:creationId xmlns:a16="http://schemas.microsoft.com/office/drawing/2014/main" id="{940C4ADC-F0BA-AC43-878F-7C9360B08453}"/>
              </a:ext>
            </a:extLst>
          </p:cNvPr>
          <p:cNvSpPr txBox="1">
            <a:spLocks/>
          </p:cNvSpPr>
          <p:nvPr/>
        </p:nvSpPr>
        <p:spPr>
          <a:xfrm>
            <a:off x="903804" y="1319531"/>
            <a:ext cx="3124199" cy="8758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400" dirty="0">
                <a:latin typeface="Avenir Light" panose="020B0402020203020204" pitchFamily="34" charset="77"/>
              </a:rPr>
              <a:t>For example</a:t>
            </a:r>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7" name="Title 1">
            <a:extLst>
              <a:ext uri="{FF2B5EF4-FFF2-40B4-BE49-F238E27FC236}">
                <a16:creationId xmlns:a16="http://schemas.microsoft.com/office/drawing/2014/main" id="{870510DE-4DFD-0242-AA6B-D171D9EC7634}"/>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Machine Translation System</a:t>
            </a:r>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DF29B1F-A984-C14A-831B-D2CC86A164E8}"/>
                  </a:ext>
                </a:extLst>
              </p:cNvPr>
              <p:cNvSpPr/>
              <p:nvPr/>
            </p:nvSpPr>
            <p:spPr>
              <a:xfrm>
                <a:off x="5077167" y="5281026"/>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8" name="Rectangle 17">
                <a:extLst>
                  <a:ext uri="{FF2B5EF4-FFF2-40B4-BE49-F238E27FC236}">
                    <a16:creationId xmlns:a16="http://schemas.microsoft.com/office/drawing/2014/main" id="{1DF29B1F-A984-C14A-831B-D2CC86A164E8}"/>
                  </a:ext>
                </a:extLst>
              </p:cNvPr>
              <p:cNvSpPr>
                <a:spLocks noRot="1" noChangeAspect="1" noMove="1" noResize="1" noEditPoints="1" noAdjustHandles="1" noChangeArrowheads="1" noChangeShapeType="1" noTextEdit="1"/>
              </p:cNvSpPr>
              <p:nvPr/>
            </p:nvSpPr>
            <p:spPr>
              <a:xfrm>
                <a:off x="5077167" y="5281026"/>
                <a:ext cx="1229824" cy="584775"/>
              </a:xfrm>
              <a:prstGeom prst="rect">
                <a:avLst/>
              </a:prstGeom>
              <a:blipFill>
                <a:blip r:embed="rId3"/>
                <a:stretch>
                  <a:fillRect l="-3061" r="-5102" b="-2340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D9B7FD0-00BF-DF48-A5AE-BF784553B429}"/>
              </a:ext>
            </a:extLst>
          </p:cNvPr>
          <p:cNvSpPr txBox="1"/>
          <p:nvPr/>
        </p:nvSpPr>
        <p:spPr>
          <a:xfrm>
            <a:off x="1786776" y="5343876"/>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0CDA349C-04A7-D34B-82D8-C8539B59A502}"/>
              </a:ext>
            </a:extLst>
          </p:cNvPr>
          <p:cNvSpPr txBox="1"/>
          <p:nvPr/>
        </p:nvSpPr>
        <p:spPr>
          <a:xfrm>
            <a:off x="8881692" y="5286452"/>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p:sp>
        <p:nvSpPr>
          <p:cNvPr id="28" name="Rectangle 27">
            <a:extLst>
              <a:ext uri="{FF2B5EF4-FFF2-40B4-BE49-F238E27FC236}">
                <a16:creationId xmlns:a16="http://schemas.microsoft.com/office/drawing/2014/main" id="{A0CF628A-7F46-7446-BE77-47C3F8D79B98}"/>
              </a:ext>
            </a:extLst>
          </p:cNvPr>
          <p:cNvSpPr/>
          <p:nvPr/>
        </p:nvSpPr>
        <p:spPr>
          <a:xfrm>
            <a:off x="216408" y="141297"/>
            <a:ext cx="8206083" cy="644044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ular Callout 1">
            <a:extLst>
              <a:ext uri="{FF2B5EF4-FFF2-40B4-BE49-F238E27FC236}">
                <a16:creationId xmlns:a16="http://schemas.microsoft.com/office/drawing/2014/main" id="{A44F08C7-6E2F-FF47-B629-62E98CC82B39}"/>
              </a:ext>
            </a:extLst>
          </p:cNvPr>
          <p:cNvSpPr/>
          <p:nvPr/>
        </p:nvSpPr>
        <p:spPr>
          <a:xfrm flipH="1">
            <a:off x="838200" y="1561393"/>
            <a:ext cx="9862161" cy="3550222"/>
          </a:xfrm>
          <a:custGeom>
            <a:avLst/>
            <a:gdLst>
              <a:gd name="connsiteX0" fmla="*/ 0 w 10519585"/>
              <a:gd name="connsiteY0" fmla="*/ 0 h 2172078"/>
              <a:gd name="connsiteX1" fmla="*/ 1753264 w 10519585"/>
              <a:gd name="connsiteY1" fmla="*/ 0 h 2172078"/>
              <a:gd name="connsiteX2" fmla="*/ 1753264 w 10519585"/>
              <a:gd name="connsiteY2" fmla="*/ 0 h 2172078"/>
              <a:gd name="connsiteX3" fmla="*/ 4383160 w 10519585"/>
              <a:gd name="connsiteY3" fmla="*/ 0 h 2172078"/>
              <a:gd name="connsiteX4" fmla="*/ 10519585 w 10519585"/>
              <a:gd name="connsiteY4" fmla="*/ 0 h 2172078"/>
              <a:gd name="connsiteX5" fmla="*/ 10519585 w 10519585"/>
              <a:gd name="connsiteY5" fmla="*/ 1267046 h 2172078"/>
              <a:gd name="connsiteX6" fmla="*/ 10519585 w 10519585"/>
              <a:gd name="connsiteY6" fmla="*/ 1267046 h 2172078"/>
              <a:gd name="connsiteX7" fmla="*/ 10519585 w 10519585"/>
              <a:gd name="connsiteY7" fmla="*/ 1810065 h 2172078"/>
              <a:gd name="connsiteX8" fmla="*/ 10519585 w 10519585"/>
              <a:gd name="connsiteY8" fmla="*/ 2172078 h 2172078"/>
              <a:gd name="connsiteX9" fmla="*/ 4383160 w 10519585"/>
              <a:gd name="connsiteY9" fmla="*/ 2172078 h 2172078"/>
              <a:gd name="connsiteX10" fmla="*/ 2750766 w 10519585"/>
              <a:gd name="connsiteY10" fmla="*/ 2519784 h 2172078"/>
              <a:gd name="connsiteX11" fmla="*/ 1753264 w 10519585"/>
              <a:gd name="connsiteY11" fmla="*/ 2172078 h 2172078"/>
              <a:gd name="connsiteX12" fmla="*/ 0 w 10519585"/>
              <a:gd name="connsiteY12" fmla="*/ 2172078 h 2172078"/>
              <a:gd name="connsiteX13" fmla="*/ 0 w 10519585"/>
              <a:gd name="connsiteY13" fmla="*/ 1810065 h 2172078"/>
              <a:gd name="connsiteX14" fmla="*/ 0 w 10519585"/>
              <a:gd name="connsiteY14" fmla="*/ 1267046 h 2172078"/>
              <a:gd name="connsiteX15" fmla="*/ 0 w 10519585"/>
              <a:gd name="connsiteY15" fmla="*/ 1267046 h 2172078"/>
              <a:gd name="connsiteX16" fmla="*/ 0 w 10519585"/>
              <a:gd name="connsiteY16" fmla="*/ 0 h 2172078"/>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1753264 w 10519585"/>
              <a:gd name="connsiteY11" fmla="*/ 21720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2419048 w 10519585"/>
              <a:gd name="connsiteY11" fmla="*/ 2184778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519784"/>
              <a:gd name="connsiteX1" fmla="*/ 1753264 w 10519585"/>
              <a:gd name="connsiteY1" fmla="*/ 0 h 2519784"/>
              <a:gd name="connsiteX2" fmla="*/ 1753264 w 10519585"/>
              <a:gd name="connsiteY2" fmla="*/ 0 h 2519784"/>
              <a:gd name="connsiteX3" fmla="*/ 4383160 w 10519585"/>
              <a:gd name="connsiteY3" fmla="*/ 0 h 2519784"/>
              <a:gd name="connsiteX4" fmla="*/ 10519585 w 10519585"/>
              <a:gd name="connsiteY4" fmla="*/ 0 h 2519784"/>
              <a:gd name="connsiteX5" fmla="*/ 10519585 w 10519585"/>
              <a:gd name="connsiteY5" fmla="*/ 1267046 h 2519784"/>
              <a:gd name="connsiteX6" fmla="*/ 10519585 w 10519585"/>
              <a:gd name="connsiteY6" fmla="*/ 1267046 h 2519784"/>
              <a:gd name="connsiteX7" fmla="*/ 10519585 w 10519585"/>
              <a:gd name="connsiteY7" fmla="*/ 1810065 h 2519784"/>
              <a:gd name="connsiteX8" fmla="*/ 10519585 w 10519585"/>
              <a:gd name="connsiteY8" fmla="*/ 2172078 h 2519784"/>
              <a:gd name="connsiteX9" fmla="*/ 2833760 w 10519585"/>
              <a:gd name="connsiteY9" fmla="*/ 2172078 h 2519784"/>
              <a:gd name="connsiteX10" fmla="*/ 2750766 w 10519585"/>
              <a:gd name="connsiteY10" fmla="*/ 2519784 h 2519784"/>
              <a:gd name="connsiteX11" fmla="*/ 496635 w 10519585"/>
              <a:gd name="connsiteY11" fmla="*/ 2196480 h 2519784"/>
              <a:gd name="connsiteX12" fmla="*/ 0 w 10519585"/>
              <a:gd name="connsiteY12" fmla="*/ 2172078 h 2519784"/>
              <a:gd name="connsiteX13" fmla="*/ 0 w 10519585"/>
              <a:gd name="connsiteY13" fmla="*/ 1810065 h 2519784"/>
              <a:gd name="connsiteX14" fmla="*/ 0 w 10519585"/>
              <a:gd name="connsiteY14" fmla="*/ 1267046 h 2519784"/>
              <a:gd name="connsiteX15" fmla="*/ 0 w 10519585"/>
              <a:gd name="connsiteY15" fmla="*/ 1267046 h 2519784"/>
              <a:gd name="connsiteX16" fmla="*/ 0 w 10519585"/>
              <a:gd name="connsiteY16" fmla="*/ 0 h 2519784"/>
              <a:gd name="connsiteX0" fmla="*/ 0 w 10519585"/>
              <a:gd name="connsiteY0" fmla="*/ 0 h 2894244"/>
              <a:gd name="connsiteX1" fmla="*/ 1753264 w 10519585"/>
              <a:gd name="connsiteY1" fmla="*/ 0 h 2894244"/>
              <a:gd name="connsiteX2" fmla="*/ 1753264 w 10519585"/>
              <a:gd name="connsiteY2" fmla="*/ 0 h 2894244"/>
              <a:gd name="connsiteX3" fmla="*/ 4383160 w 10519585"/>
              <a:gd name="connsiteY3" fmla="*/ 0 h 2894244"/>
              <a:gd name="connsiteX4" fmla="*/ 10519585 w 10519585"/>
              <a:gd name="connsiteY4" fmla="*/ 0 h 2894244"/>
              <a:gd name="connsiteX5" fmla="*/ 10519585 w 10519585"/>
              <a:gd name="connsiteY5" fmla="*/ 1267046 h 2894244"/>
              <a:gd name="connsiteX6" fmla="*/ 10519585 w 10519585"/>
              <a:gd name="connsiteY6" fmla="*/ 1267046 h 2894244"/>
              <a:gd name="connsiteX7" fmla="*/ 10519585 w 10519585"/>
              <a:gd name="connsiteY7" fmla="*/ 1810065 h 2894244"/>
              <a:gd name="connsiteX8" fmla="*/ 10519585 w 10519585"/>
              <a:gd name="connsiteY8" fmla="*/ 2172078 h 2894244"/>
              <a:gd name="connsiteX9" fmla="*/ 2833760 w 10519585"/>
              <a:gd name="connsiteY9" fmla="*/ 2172078 h 2894244"/>
              <a:gd name="connsiteX10" fmla="*/ 1087401 w 10519585"/>
              <a:gd name="connsiteY10" fmla="*/ 2894244 h 2894244"/>
              <a:gd name="connsiteX11" fmla="*/ 496635 w 10519585"/>
              <a:gd name="connsiteY11" fmla="*/ 2196480 h 2894244"/>
              <a:gd name="connsiteX12" fmla="*/ 0 w 10519585"/>
              <a:gd name="connsiteY12" fmla="*/ 2172078 h 2894244"/>
              <a:gd name="connsiteX13" fmla="*/ 0 w 10519585"/>
              <a:gd name="connsiteY13" fmla="*/ 1810065 h 2894244"/>
              <a:gd name="connsiteX14" fmla="*/ 0 w 10519585"/>
              <a:gd name="connsiteY14" fmla="*/ 1267046 h 2894244"/>
              <a:gd name="connsiteX15" fmla="*/ 0 w 10519585"/>
              <a:gd name="connsiteY15" fmla="*/ 1267046 h 2894244"/>
              <a:gd name="connsiteX16" fmla="*/ 0 w 10519585"/>
              <a:gd name="connsiteY16" fmla="*/ 0 h 2894244"/>
              <a:gd name="connsiteX0" fmla="*/ 0 w 10519585"/>
              <a:gd name="connsiteY0" fmla="*/ 0 h 2894244"/>
              <a:gd name="connsiteX1" fmla="*/ 1753264 w 10519585"/>
              <a:gd name="connsiteY1" fmla="*/ 0 h 2894244"/>
              <a:gd name="connsiteX2" fmla="*/ 1753264 w 10519585"/>
              <a:gd name="connsiteY2" fmla="*/ 0 h 2894244"/>
              <a:gd name="connsiteX3" fmla="*/ 4383160 w 10519585"/>
              <a:gd name="connsiteY3" fmla="*/ 0 h 2894244"/>
              <a:gd name="connsiteX4" fmla="*/ 10519585 w 10519585"/>
              <a:gd name="connsiteY4" fmla="*/ 0 h 2894244"/>
              <a:gd name="connsiteX5" fmla="*/ 10519585 w 10519585"/>
              <a:gd name="connsiteY5" fmla="*/ 1267046 h 2894244"/>
              <a:gd name="connsiteX6" fmla="*/ 10519585 w 10519585"/>
              <a:gd name="connsiteY6" fmla="*/ 1267046 h 2894244"/>
              <a:gd name="connsiteX7" fmla="*/ 10519585 w 10519585"/>
              <a:gd name="connsiteY7" fmla="*/ 1810065 h 2894244"/>
              <a:gd name="connsiteX8" fmla="*/ 10519585 w 10519585"/>
              <a:gd name="connsiteY8" fmla="*/ 2172078 h 2894244"/>
              <a:gd name="connsiteX9" fmla="*/ 1443078 w 10519585"/>
              <a:gd name="connsiteY9" fmla="*/ 2207184 h 2894244"/>
              <a:gd name="connsiteX10" fmla="*/ 1087401 w 10519585"/>
              <a:gd name="connsiteY10" fmla="*/ 2894244 h 2894244"/>
              <a:gd name="connsiteX11" fmla="*/ 496635 w 10519585"/>
              <a:gd name="connsiteY11" fmla="*/ 2196480 h 2894244"/>
              <a:gd name="connsiteX12" fmla="*/ 0 w 10519585"/>
              <a:gd name="connsiteY12" fmla="*/ 2172078 h 2894244"/>
              <a:gd name="connsiteX13" fmla="*/ 0 w 10519585"/>
              <a:gd name="connsiteY13" fmla="*/ 1810065 h 2894244"/>
              <a:gd name="connsiteX14" fmla="*/ 0 w 10519585"/>
              <a:gd name="connsiteY14" fmla="*/ 1267046 h 2894244"/>
              <a:gd name="connsiteX15" fmla="*/ 0 w 10519585"/>
              <a:gd name="connsiteY15" fmla="*/ 1267046 h 2894244"/>
              <a:gd name="connsiteX16" fmla="*/ 0 w 10519585"/>
              <a:gd name="connsiteY16" fmla="*/ 0 h 2894244"/>
              <a:gd name="connsiteX0" fmla="*/ 0 w 10519585"/>
              <a:gd name="connsiteY0" fmla="*/ 0 h 2765523"/>
              <a:gd name="connsiteX1" fmla="*/ 1753264 w 10519585"/>
              <a:gd name="connsiteY1" fmla="*/ 0 h 2765523"/>
              <a:gd name="connsiteX2" fmla="*/ 1753264 w 10519585"/>
              <a:gd name="connsiteY2" fmla="*/ 0 h 2765523"/>
              <a:gd name="connsiteX3" fmla="*/ 4383160 w 10519585"/>
              <a:gd name="connsiteY3" fmla="*/ 0 h 2765523"/>
              <a:gd name="connsiteX4" fmla="*/ 10519585 w 10519585"/>
              <a:gd name="connsiteY4" fmla="*/ 0 h 2765523"/>
              <a:gd name="connsiteX5" fmla="*/ 10519585 w 10519585"/>
              <a:gd name="connsiteY5" fmla="*/ 1267046 h 2765523"/>
              <a:gd name="connsiteX6" fmla="*/ 10519585 w 10519585"/>
              <a:gd name="connsiteY6" fmla="*/ 1267046 h 2765523"/>
              <a:gd name="connsiteX7" fmla="*/ 10519585 w 10519585"/>
              <a:gd name="connsiteY7" fmla="*/ 1810065 h 2765523"/>
              <a:gd name="connsiteX8" fmla="*/ 10519585 w 10519585"/>
              <a:gd name="connsiteY8" fmla="*/ 2172078 h 2765523"/>
              <a:gd name="connsiteX9" fmla="*/ 1443078 w 10519585"/>
              <a:gd name="connsiteY9" fmla="*/ 2207184 h 2765523"/>
              <a:gd name="connsiteX10" fmla="*/ 1019230 w 10519585"/>
              <a:gd name="connsiteY10" fmla="*/ 2765523 h 2765523"/>
              <a:gd name="connsiteX11" fmla="*/ 496635 w 10519585"/>
              <a:gd name="connsiteY11" fmla="*/ 2196480 h 2765523"/>
              <a:gd name="connsiteX12" fmla="*/ 0 w 10519585"/>
              <a:gd name="connsiteY12" fmla="*/ 2172078 h 2765523"/>
              <a:gd name="connsiteX13" fmla="*/ 0 w 10519585"/>
              <a:gd name="connsiteY13" fmla="*/ 1810065 h 2765523"/>
              <a:gd name="connsiteX14" fmla="*/ 0 w 10519585"/>
              <a:gd name="connsiteY14" fmla="*/ 1267046 h 2765523"/>
              <a:gd name="connsiteX15" fmla="*/ 0 w 10519585"/>
              <a:gd name="connsiteY15" fmla="*/ 1267046 h 2765523"/>
              <a:gd name="connsiteX16" fmla="*/ 0 w 10519585"/>
              <a:gd name="connsiteY16" fmla="*/ 0 h 27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585" h="2765523">
                <a:moveTo>
                  <a:pt x="0" y="0"/>
                </a:moveTo>
                <a:lnTo>
                  <a:pt x="1753264" y="0"/>
                </a:lnTo>
                <a:lnTo>
                  <a:pt x="1753264" y="0"/>
                </a:lnTo>
                <a:lnTo>
                  <a:pt x="4383160" y="0"/>
                </a:lnTo>
                <a:lnTo>
                  <a:pt x="10519585" y="0"/>
                </a:lnTo>
                <a:lnTo>
                  <a:pt x="10519585" y="1267046"/>
                </a:lnTo>
                <a:lnTo>
                  <a:pt x="10519585" y="1267046"/>
                </a:lnTo>
                <a:lnTo>
                  <a:pt x="10519585" y="1810065"/>
                </a:lnTo>
                <a:lnTo>
                  <a:pt x="10519585" y="2172078"/>
                </a:lnTo>
                <a:lnTo>
                  <a:pt x="1443078" y="2207184"/>
                </a:lnTo>
                <a:lnTo>
                  <a:pt x="1019230" y="2765523"/>
                </a:lnTo>
                <a:lnTo>
                  <a:pt x="496635" y="2196480"/>
                </a:lnTo>
                <a:lnTo>
                  <a:pt x="0" y="2172078"/>
                </a:lnTo>
                <a:lnTo>
                  <a:pt x="0" y="1810065"/>
                </a:lnTo>
                <a:lnTo>
                  <a:pt x="0" y="1267046"/>
                </a:lnTo>
                <a:lnTo>
                  <a:pt x="0" y="1267046"/>
                </a:lnTo>
                <a:lnTo>
                  <a:pt x="0" y="0"/>
                </a:lnTo>
                <a:close/>
              </a:path>
            </a:pathLst>
          </a:custGeom>
          <a:solidFill>
            <a:schemeClr val="accent4">
              <a:lumMod val="20000"/>
              <a:lumOff val="80000"/>
            </a:schemeClr>
          </a:solidFill>
          <a:ln w="66675">
            <a:solidFill>
              <a:schemeClr val="tx1"/>
            </a:solidFill>
          </a:ln>
          <a:effectLst>
            <a:outerShdw blurRad="266700" dist="2286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C6BFAC-C737-FC4B-AAA4-761252699250}"/>
              </a:ext>
            </a:extLst>
          </p:cNvPr>
          <p:cNvSpPr txBox="1"/>
          <p:nvPr/>
        </p:nvSpPr>
        <p:spPr>
          <a:xfrm>
            <a:off x="1141608" y="1803015"/>
            <a:ext cx="9829801" cy="2108269"/>
          </a:xfrm>
          <a:prstGeom prst="rect">
            <a:avLst/>
          </a:prstGeom>
          <a:noFill/>
        </p:spPr>
        <p:txBody>
          <a:bodyPr wrap="square" rtlCol="0">
            <a:spAutoFit/>
          </a:bodyPr>
          <a:lstStyle/>
          <a:p>
            <a:pPr>
              <a:lnSpc>
                <a:spcPts val="4000"/>
              </a:lnSpc>
            </a:pPr>
            <a:r>
              <a:rPr lang="en-US" sz="2400" dirty="0">
                <a:latin typeface="Avenir Next" panose="020B0503020202020204" pitchFamily="34" charset="0"/>
              </a:rPr>
              <a:t>While we don’t necessarily have to produce a </a:t>
            </a:r>
            <a:r>
              <a:rPr lang="en-US" sz="2400" b="1" dirty="0">
                <a:solidFill>
                  <a:schemeClr val="accent1">
                    <a:lumMod val="75000"/>
                  </a:schemeClr>
                </a:solidFill>
                <a:latin typeface="Avenir Next" panose="020B0503020202020204" pitchFamily="34" charset="0"/>
              </a:rPr>
              <a:t>Y </a:t>
            </a:r>
            <a:r>
              <a:rPr lang="en-US" sz="2400" dirty="0">
                <a:latin typeface="Avenir Next" panose="020B0503020202020204" pitchFamily="34" charset="0"/>
              </a:rPr>
              <a:t>for every NLP problem (i.e., supervised learning), most interesting problems do.</a:t>
            </a:r>
          </a:p>
          <a:p>
            <a:pPr>
              <a:lnSpc>
                <a:spcPts val="4000"/>
              </a:lnSpc>
            </a:pPr>
            <a:endParaRPr lang="en-US" sz="2400" dirty="0">
              <a:latin typeface="Avenir Next" panose="020B0503020202020204" pitchFamily="34" charset="0"/>
            </a:endParaRPr>
          </a:p>
          <a:p>
            <a:pPr>
              <a:lnSpc>
                <a:spcPts val="4000"/>
              </a:lnSpc>
            </a:pPr>
            <a:r>
              <a:rPr lang="en-US" sz="2400" dirty="0">
                <a:latin typeface="Avenir Next" panose="020B0503020202020204" pitchFamily="34" charset="0"/>
              </a:rPr>
              <a:t>Luckily, we have tons of (</a:t>
            </a:r>
            <a:r>
              <a:rPr lang="en-US" sz="2400" b="1" dirty="0">
                <a:solidFill>
                  <a:schemeClr val="accent1">
                    <a:lumMod val="75000"/>
                  </a:schemeClr>
                </a:solidFill>
                <a:latin typeface="Avenir Next" panose="020B0503020202020204" pitchFamily="34" charset="0"/>
              </a:rPr>
              <a:t>X</a:t>
            </a:r>
            <a:r>
              <a:rPr lang="en-US" sz="2400" dirty="0">
                <a:latin typeface="Avenir Next" panose="020B0503020202020204" pitchFamily="34" charset="0"/>
              </a:rPr>
              <a:t>,</a:t>
            </a:r>
            <a:r>
              <a:rPr lang="en-US" sz="2400" b="1" dirty="0">
                <a:solidFill>
                  <a:schemeClr val="accent1">
                    <a:lumMod val="75000"/>
                  </a:schemeClr>
                </a:solidFill>
                <a:latin typeface="Avenir Next" panose="020B0503020202020204" pitchFamily="34" charset="0"/>
              </a:rPr>
              <a:t> Y</a:t>
            </a:r>
            <a:r>
              <a:rPr lang="en-US" sz="2400" dirty="0">
                <a:latin typeface="Avenir Next" panose="020B0503020202020204" pitchFamily="34" charset="0"/>
              </a:rPr>
              <a:t>) data pairs, right? Kind of.  </a:t>
            </a:r>
            <a:endParaRPr lang="en-US" sz="2400" dirty="0"/>
          </a:p>
        </p:txBody>
      </p:sp>
    </p:spTree>
    <p:extLst>
      <p:ext uri="{BB962C8B-B14F-4D97-AF65-F5344CB8AC3E}">
        <p14:creationId xmlns:p14="http://schemas.microsoft.com/office/powerpoint/2010/main" val="34200339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104" name="Title 1">
            <a:extLst>
              <a:ext uri="{FF2B5EF4-FFF2-40B4-BE49-F238E27FC236}">
                <a16:creationId xmlns:a16="http://schemas.microsoft.com/office/drawing/2014/main" id="{7C7A3870-AA4F-6541-9A2C-FAB7F09C92C2}"/>
              </a:ext>
            </a:extLst>
          </p:cNvPr>
          <p:cNvSpPr txBox="1">
            <a:spLocks/>
          </p:cNvSpPr>
          <p:nvPr/>
        </p:nvSpPr>
        <p:spPr>
          <a:xfrm>
            <a:off x="3941733" y="1326545"/>
            <a:ext cx="4838565" cy="7819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Many-to-1 classification</a:t>
            </a:r>
          </a:p>
        </p:txBody>
      </p:sp>
      <p:sp>
        <p:nvSpPr>
          <p:cNvPr id="210" name="Title 1">
            <a:extLst>
              <a:ext uri="{FF2B5EF4-FFF2-40B4-BE49-F238E27FC236}">
                <a16:creationId xmlns:a16="http://schemas.microsoft.com/office/drawing/2014/main" id="{5C9C63C4-03C4-8F40-9F07-7DC03DB5EAA9}"/>
              </a:ext>
            </a:extLst>
          </p:cNvPr>
          <p:cNvSpPr txBox="1">
            <a:spLocks/>
          </p:cNvSpPr>
          <p:nvPr/>
        </p:nvSpPr>
        <p:spPr>
          <a:xfrm>
            <a:off x="6913981" y="2283519"/>
            <a:ext cx="2991364" cy="33953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chemeClr val="tx1">
                    <a:lumMod val="85000"/>
                    <a:lumOff val="15000"/>
                  </a:schemeClr>
                </a:solidFill>
              </a:rPr>
              <a:t>Sentiment score</a:t>
            </a:r>
          </a:p>
        </p:txBody>
      </p:sp>
      <p:sp>
        <p:nvSpPr>
          <p:cNvPr id="103" name="Content Placeholder 2">
            <a:extLst>
              <a:ext uri="{FF2B5EF4-FFF2-40B4-BE49-F238E27FC236}">
                <a16:creationId xmlns:a16="http://schemas.microsoft.com/office/drawing/2014/main" id="{96ED1E6A-5575-1743-8AFD-673F212EE219}"/>
              </a:ext>
            </a:extLst>
          </p:cNvPr>
          <p:cNvSpPr txBox="1">
            <a:spLocks/>
          </p:cNvSpPr>
          <p:nvPr/>
        </p:nvSpPr>
        <p:spPr>
          <a:xfrm>
            <a:off x="2435629" y="4415122"/>
            <a:ext cx="1649810" cy="3512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105" name="Content Placeholder 2">
            <a:extLst>
              <a:ext uri="{FF2B5EF4-FFF2-40B4-BE49-F238E27FC236}">
                <a16:creationId xmlns:a16="http://schemas.microsoft.com/office/drawing/2014/main" id="{52E833FE-52F3-3C4C-AAB0-DF7F2E5383B8}"/>
              </a:ext>
            </a:extLst>
          </p:cNvPr>
          <p:cNvSpPr txBox="1">
            <a:spLocks/>
          </p:cNvSpPr>
          <p:nvPr/>
        </p:nvSpPr>
        <p:spPr>
          <a:xfrm>
            <a:off x="2527302" y="3666333"/>
            <a:ext cx="1607364" cy="365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06" name="Content Placeholder 2">
            <a:extLst>
              <a:ext uri="{FF2B5EF4-FFF2-40B4-BE49-F238E27FC236}">
                <a16:creationId xmlns:a16="http://schemas.microsoft.com/office/drawing/2014/main" id="{F068A0B0-974B-1E4D-9C78-A92BFF8B4340}"/>
              </a:ext>
            </a:extLst>
          </p:cNvPr>
          <p:cNvSpPr txBox="1">
            <a:spLocks/>
          </p:cNvSpPr>
          <p:nvPr/>
        </p:nvSpPr>
        <p:spPr>
          <a:xfrm>
            <a:off x="2527301" y="2934184"/>
            <a:ext cx="1649810" cy="351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07" name="Rounded Rectangle 106">
            <a:extLst>
              <a:ext uri="{FF2B5EF4-FFF2-40B4-BE49-F238E27FC236}">
                <a16:creationId xmlns:a16="http://schemas.microsoft.com/office/drawing/2014/main" id="{4D37BFD3-65FB-2444-98D1-5816594A3E3E}"/>
              </a:ext>
            </a:extLst>
          </p:cNvPr>
          <p:cNvSpPr/>
          <p:nvPr/>
        </p:nvSpPr>
        <p:spPr>
          <a:xfrm>
            <a:off x="4503004" y="4438598"/>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E5D9789-623A-894F-BFBE-9137B277D649}"/>
              </a:ext>
            </a:extLst>
          </p:cNvPr>
          <p:cNvSpPr/>
          <p:nvPr/>
        </p:nvSpPr>
        <p:spPr>
          <a:xfrm>
            <a:off x="4560110"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BA7C3B53-7F0E-2D4B-95AD-20891C7BD59A}"/>
              </a:ext>
            </a:extLst>
          </p:cNvPr>
          <p:cNvSpPr/>
          <p:nvPr/>
        </p:nvSpPr>
        <p:spPr>
          <a:xfrm>
            <a:off x="4694321"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2A39531-C734-BE44-8AD1-0DE84059CDCB}"/>
              </a:ext>
            </a:extLst>
          </p:cNvPr>
          <p:cNvSpPr/>
          <p:nvPr/>
        </p:nvSpPr>
        <p:spPr>
          <a:xfrm>
            <a:off x="4828531"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331B755-5505-B64F-A687-9415D56A551F}"/>
              </a:ext>
            </a:extLst>
          </p:cNvPr>
          <p:cNvSpPr/>
          <p:nvPr/>
        </p:nvSpPr>
        <p:spPr>
          <a:xfrm>
            <a:off x="4965799"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a:extLst>
              <a:ext uri="{FF2B5EF4-FFF2-40B4-BE49-F238E27FC236}">
                <a16:creationId xmlns:a16="http://schemas.microsoft.com/office/drawing/2014/main" id="{CA08CBE1-9572-454E-A421-0DC2F53BFC16}"/>
              </a:ext>
            </a:extLst>
          </p:cNvPr>
          <p:cNvSpPr/>
          <p:nvPr/>
        </p:nvSpPr>
        <p:spPr>
          <a:xfrm>
            <a:off x="4439701" y="3691889"/>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1C5B7AC-2CFC-D647-A00D-E5BBAFB7DBA9}"/>
              </a:ext>
            </a:extLst>
          </p:cNvPr>
          <p:cNvSpPr/>
          <p:nvPr/>
        </p:nvSpPr>
        <p:spPr>
          <a:xfrm>
            <a:off x="4485780"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F05557B-83B6-DD42-92BE-981356C75085}"/>
              </a:ext>
            </a:extLst>
          </p:cNvPr>
          <p:cNvSpPr/>
          <p:nvPr/>
        </p:nvSpPr>
        <p:spPr>
          <a:xfrm>
            <a:off x="4619992"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86138CC-0686-2F48-8BAD-2D4F37D55F97}"/>
              </a:ext>
            </a:extLst>
          </p:cNvPr>
          <p:cNvSpPr/>
          <p:nvPr/>
        </p:nvSpPr>
        <p:spPr>
          <a:xfrm>
            <a:off x="4754202"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ABDF913-49ED-B944-BAEF-345BD785287B}"/>
              </a:ext>
            </a:extLst>
          </p:cNvPr>
          <p:cNvSpPr/>
          <p:nvPr/>
        </p:nvSpPr>
        <p:spPr>
          <a:xfrm>
            <a:off x="4891470"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A6E6DE1-480A-1C4A-AB1D-44CEB53EC43D}"/>
              </a:ext>
            </a:extLst>
          </p:cNvPr>
          <p:cNvSpPr/>
          <p:nvPr/>
        </p:nvSpPr>
        <p:spPr>
          <a:xfrm>
            <a:off x="5032078" y="372768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ight Arrow 124">
            <a:extLst>
              <a:ext uri="{FF2B5EF4-FFF2-40B4-BE49-F238E27FC236}">
                <a16:creationId xmlns:a16="http://schemas.microsoft.com/office/drawing/2014/main" id="{7C3D8FA4-EFA5-4144-B38C-BE0D47AA17F6}"/>
              </a:ext>
            </a:extLst>
          </p:cNvPr>
          <p:cNvSpPr/>
          <p:nvPr/>
        </p:nvSpPr>
        <p:spPr>
          <a:xfrm rot="16200000">
            <a:off x="4651793" y="330738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65EAE29E-4E3B-4345-A928-F8CED4908637}"/>
              </a:ext>
            </a:extLst>
          </p:cNvPr>
          <p:cNvSpPr/>
          <p:nvPr/>
        </p:nvSpPr>
        <p:spPr>
          <a:xfrm rot="16200000">
            <a:off x="4663543" y="406068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1B2DD89D-C4A5-0448-9D9B-D7BFA786EB54}"/>
                  </a:ext>
                </a:extLst>
              </p:cNvPr>
              <p:cNvSpPr txBox="1">
                <a:spLocks/>
              </p:cNvSpPr>
              <p:nvPr/>
            </p:nvSpPr>
            <p:spPr>
              <a:xfrm>
                <a:off x="4402765" y="401688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1B2DD89D-C4A5-0448-9D9B-D7BFA786EB54}"/>
                  </a:ext>
                </a:extLst>
              </p:cNvPr>
              <p:cNvSpPr txBox="1">
                <a:spLocks noRot="1" noChangeAspect="1" noMove="1" noResize="1" noEditPoints="1" noAdjustHandles="1" noChangeArrowheads="1" noChangeShapeType="1" noTextEdit="1"/>
              </p:cNvSpPr>
              <p:nvPr/>
            </p:nvSpPr>
            <p:spPr>
              <a:xfrm>
                <a:off x="4402765" y="4016889"/>
                <a:ext cx="382222" cy="324470"/>
              </a:xfrm>
              <a:prstGeom prst="rect">
                <a:avLst/>
              </a:prstGeom>
              <a:blipFill>
                <a:blip r:embed="rId2"/>
                <a:stretch>
                  <a:fillRect l="-3226" r="-2580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E0AB4B32-E183-7042-BF3D-60FD33917E4E}"/>
                  </a:ext>
                </a:extLst>
              </p:cNvPr>
              <p:cNvSpPr txBox="1">
                <a:spLocks/>
              </p:cNvSpPr>
              <p:nvPr/>
            </p:nvSpPr>
            <p:spPr>
              <a:xfrm>
                <a:off x="4406749" y="325727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28" name="Content Placeholder 2">
                <a:extLst>
                  <a:ext uri="{FF2B5EF4-FFF2-40B4-BE49-F238E27FC236}">
                    <a16:creationId xmlns:a16="http://schemas.microsoft.com/office/drawing/2014/main" id="{E0AB4B32-E183-7042-BF3D-60FD33917E4E}"/>
                  </a:ext>
                </a:extLst>
              </p:cNvPr>
              <p:cNvSpPr txBox="1">
                <a:spLocks noRot="1" noChangeAspect="1" noMove="1" noResize="1" noEditPoints="1" noAdjustHandles="1" noChangeArrowheads="1" noChangeShapeType="1" noTextEdit="1"/>
              </p:cNvSpPr>
              <p:nvPr/>
            </p:nvSpPr>
            <p:spPr>
              <a:xfrm>
                <a:off x="4406749" y="3257279"/>
                <a:ext cx="382222" cy="324470"/>
              </a:xfrm>
              <a:prstGeom prst="rect">
                <a:avLst/>
              </a:prstGeom>
              <a:blipFill>
                <a:blip r:embed="rId3"/>
                <a:stretch>
                  <a:fillRect l="-3226" r="-3226" b="-44444"/>
                </a:stretch>
              </a:blipFill>
            </p:spPr>
            <p:txBody>
              <a:bodyPr/>
              <a:lstStyle/>
              <a:p>
                <a:r>
                  <a:rPr lang="en-US">
                    <a:noFill/>
                  </a:rPr>
                  <a:t> </a:t>
                </a:r>
              </a:p>
            </p:txBody>
          </p:sp>
        </mc:Fallback>
      </mc:AlternateContent>
      <p:sp>
        <p:nvSpPr>
          <p:cNvPr id="130" name="Rounded Rectangle 129">
            <a:extLst>
              <a:ext uri="{FF2B5EF4-FFF2-40B4-BE49-F238E27FC236}">
                <a16:creationId xmlns:a16="http://schemas.microsoft.com/office/drawing/2014/main" id="{C94F4F1D-5C28-8B41-9A01-1F887D4EEC76}"/>
              </a:ext>
            </a:extLst>
          </p:cNvPr>
          <p:cNvSpPr/>
          <p:nvPr/>
        </p:nvSpPr>
        <p:spPr>
          <a:xfrm>
            <a:off x="5692690" y="4456135"/>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F20D3B3-CB5A-5F4E-9957-C2FF5A09926A}"/>
              </a:ext>
            </a:extLst>
          </p:cNvPr>
          <p:cNvSpPr/>
          <p:nvPr/>
        </p:nvSpPr>
        <p:spPr>
          <a:xfrm>
            <a:off x="5749796"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AD53636E-726B-D841-811B-0C0FEF3E2DC0}"/>
              </a:ext>
            </a:extLst>
          </p:cNvPr>
          <p:cNvSpPr/>
          <p:nvPr/>
        </p:nvSpPr>
        <p:spPr>
          <a:xfrm>
            <a:off x="5884007"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98C6A7D-9C50-4F4D-8D31-EBE5625934FB}"/>
              </a:ext>
            </a:extLst>
          </p:cNvPr>
          <p:cNvSpPr/>
          <p:nvPr/>
        </p:nvSpPr>
        <p:spPr>
          <a:xfrm>
            <a:off x="6018218"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4BA87C5-1903-F648-BBDD-233A81E6E03B}"/>
              </a:ext>
            </a:extLst>
          </p:cNvPr>
          <p:cNvSpPr/>
          <p:nvPr/>
        </p:nvSpPr>
        <p:spPr>
          <a:xfrm>
            <a:off x="6155487"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FCB434C0-6EAD-1642-8041-5F87CDB171E5}"/>
              </a:ext>
            </a:extLst>
          </p:cNvPr>
          <p:cNvSpPr/>
          <p:nvPr/>
        </p:nvSpPr>
        <p:spPr>
          <a:xfrm>
            <a:off x="5629387" y="3709426"/>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D8B54DA-226C-784B-9D46-5F5A68A18E1E}"/>
              </a:ext>
            </a:extLst>
          </p:cNvPr>
          <p:cNvSpPr/>
          <p:nvPr/>
        </p:nvSpPr>
        <p:spPr>
          <a:xfrm>
            <a:off x="5675467"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C874DF7-5C73-354C-8294-68E69EFB4F30}"/>
              </a:ext>
            </a:extLst>
          </p:cNvPr>
          <p:cNvSpPr/>
          <p:nvPr/>
        </p:nvSpPr>
        <p:spPr>
          <a:xfrm>
            <a:off x="5809678"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2D75DA2-07D5-CA41-B352-8F998FE3A359}"/>
              </a:ext>
            </a:extLst>
          </p:cNvPr>
          <p:cNvSpPr/>
          <p:nvPr/>
        </p:nvSpPr>
        <p:spPr>
          <a:xfrm>
            <a:off x="5943888"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3D8BA81-FA73-3C40-BBEB-18B3DAF110E0}"/>
              </a:ext>
            </a:extLst>
          </p:cNvPr>
          <p:cNvSpPr/>
          <p:nvPr/>
        </p:nvSpPr>
        <p:spPr>
          <a:xfrm>
            <a:off x="6081156"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752B150-56FC-594C-A30E-1C0E581E83D0}"/>
              </a:ext>
            </a:extLst>
          </p:cNvPr>
          <p:cNvSpPr/>
          <p:nvPr/>
        </p:nvSpPr>
        <p:spPr>
          <a:xfrm>
            <a:off x="6221764" y="37452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ight Arrow 145">
            <a:extLst>
              <a:ext uri="{FF2B5EF4-FFF2-40B4-BE49-F238E27FC236}">
                <a16:creationId xmlns:a16="http://schemas.microsoft.com/office/drawing/2014/main" id="{15ED830C-D7E1-B540-9922-1995AE138340}"/>
              </a:ext>
            </a:extLst>
          </p:cNvPr>
          <p:cNvSpPr/>
          <p:nvPr/>
        </p:nvSpPr>
        <p:spPr>
          <a:xfrm rot="16200000">
            <a:off x="5841479" y="332492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F205D91-A2BE-C942-810D-CD2B0D9B84D8}"/>
              </a:ext>
            </a:extLst>
          </p:cNvPr>
          <p:cNvSpPr/>
          <p:nvPr/>
        </p:nvSpPr>
        <p:spPr>
          <a:xfrm rot="16200000">
            <a:off x="5853229" y="407822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A932CC80-A328-CA4A-A19F-532F6EA268AE}"/>
                  </a:ext>
                </a:extLst>
              </p:cNvPr>
              <p:cNvSpPr txBox="1">
                <a:spLocks/>
              </p:cNvSpPr>
              <p:nvPr/>
            </p:nvSpPr>
            <p:spPr>
              <a:xfrm>
                <a:off x="5592451" y="403442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A932CC80-A328-CA4A-A19F-532F6EA268AE}"/>
                  </a:ext>
                </a:extLst>
              </p:cNvPr>
              <p:cNvSpPr txBox="1">
                <a:spLocks noRot="1" noChangeAspect="1" noMove="1" noResize="1" noEditPoints="1" noAdjustHandles="1" noChangeArrowheads="1" noChangeShapeType="1" noTextEdit="1"/>
              </p:cNvSpPr>
              <p:nvPr/>
            </p:nvSpPr>
            <p:spPr>
              <a:xfrm>
                <a:off x="5592451" y="4034426"/>
                <a:ext cx="382222" cy="324470"/>
              </a:xfrm>
              <a:prstGeom prst="rect">
                <a:avLst/>
              </a:prstGeom>
              <a:blipFill>
                <a:blip r:embed="rId4"/>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Content Placeholder 2">
                <a:extLst>
                  <a:ext uri="{FF2B5EF4-FFF2-40B4-BE49-F238E27FC236}">
                    <a16:creationId xmlns:a16="http://schemas.microsoft.com/office/drawing/2014/main" id="{2C9F1A03-BAA3-CB46-AB7A-B0C6687152FC}"/>
                  </a:ext>
                </a:extLst>
              </p:cNvPr>
              <p:cNvSpPr txBox="1">
                <a:spLocks/>
              </p:cNvSpPr>
              <p:nvPr/>
            </p:nvSpPr>
            <p:spPr>
              <a:xfrm>
                <a:off x="5596435" y="327481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49" name="Content Placeholder 2">
                <a:extLst>
                  <a:ext uri="{FF2B5EF4-FFF2-40B4-BE49-F238E27FC236}">
                    <a16:creationId xmlns:a16="http://schemas.microsoft.com/office/drawing/2014/main" id="{2C9F1A03-BAA3-CB46-AB7A-B0C6687152FC}"/>
                  </a:ext>
                </a:extLst>
              </p:cNvPr>
              <p:cNvSpPr txBox="1">
                <a:spLocks noRot="1" noChangeAspect="1" noMove="1" noResize="1" noEditPoints="1" noAdjustHandles="1" noChangeArrowheads="1" noChangeShapeType="1" noTextEdit="1"/>
              </p:cNvSpPr>
              <p:nvPr/>
            </p:nvSpPr>
            <p:spPr>
              <a:xfrm>
                <a:off x="5596435" y="3274816"/>
                <a:ext cx="382222" cy="324470"/>
              </a:xfrm>
              <a:prstGeom prst="rect">
                <a:avLst/>
              </a:prstGeom>
              <a:blipFill>
                <a:blip r:embed="rId5"/>
                <a:stretch>
                  <a:fillRect l="-3226" r="-6452" b="-44444"/>
                </a:stretch>
              </a:blipFill>
            </p:spPr>
            <p:txBody>
              <a:bodyPr/>
              <a:lstStyle/>
              <a:p>
                <a:r>
                  <a:rPr lang="en-US">
                    <a:noFill/>
                  </a:rPr>
                  <a:t> </a:t>
                </a:r>
              </a:p>
            </p:txBody>
          </p:sp>
        </mc:Fallback>
      </mc:AlternateContent>
      <p:sp>
        <p:nvSpPr>
          <p:cNvPr id="150" name="Rounded Rectangle 149">
            <a:extLst>
              <a:ext uri="{FF2B5EF4-FFF2-40B4-BE49-F238E27FC236}">
                <a16:creationId xmlns:a16="http://schemas.microsoft.com/office/drawing/2014/main" id="{1ECB2172-015C-CC46-BB8B-D8A12795A193}"/>
              </a:ext>
            </a:extLst>
          </p:cNvPr>
          <p:cNvSpPr/>
          <p:nvPr/>
        </p:nvSpPr>
        <p:spPr>
          <a:xfrm>
            <a:off x="6932870" y="446671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A059E965-FFF6-AF44-8933-D47826F7B655}"/>
              </a:ext>
            </a:extLst>
          </p:cNvPr>
          <p:cNvSpPr/>
          <p:nvPr/>
        </p:nvSpPr>
        <p:spPr>
          <a:xfrm>
            <a:off x="6989976"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1AFCD1-48DB-964A-BF7C-ADF6AEBA44C1}"/>
              </a:ext>
            </a:extLst>
          </p:cNvPr>
          <p:cNvSpPr/>
          <p:nvPr/>
        </p:nvSpPr>
        <p:spPr>
          <a:xfrm>
            <a:off x="7124187"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D04BFD07-BBED-4144-B529-706573A05AAA}"/>
              </a:ext>
            </a:extLst>
          </p:cNvPr>
          <p:cNvSpPr/>
          <p:nvPr/>
        </p:nvSpPr>
        <p:spPr>
          <a:xfrm>
            <a:off x="7258397"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00C2717-56E0-F64A-8415-528AC2FFCE6A}"/>
              </a:ext>
            </a:extLst>
          </p:cNvPr>
          <p:cNvSpPr/>
          <p:nvPr/>
        </p:nvSpPr>
        <p:spPr>
          <a:xfrm>
            <a:off x="7395665"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3B9F3C17-51D8-1242-8A13-93F899B5D30A}"/>
              </a:ext>
            </a:extLst>
          </p:cNvPr>
          <p:cNvSpPr/>
          <p:nvPr/>
        </p:nvSpPr>
        <p:spPr>
          <a:xfrm>
            <a:off x="6869566" y="3720005"/>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B58DBF9-F14F-6844-AA6E-414CCF71E63E}"/>
              </a:ext>
            </a:extLst>
          </p:cNvPr>
          <p:cNvSpPr/>
          <p:nvPr/>
        </p:nvSpPr>
        <p:spPr>
          <a:xfrm>
            <a:off x="6915646"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B6CC8D9A-151E-104A-965D-C8BF39C27288}"/>
              </a:ext>
            </a:extLst>
          </p:cNvPr>
          <p:cNvSpPr/>
          <p:nvPr/>
        </p:nvSpPr>
        <p:spPr>
          <a:xfrm>
            <a:off x="7049856"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0286719-6809-CF4C-9B2E-2C10064BF3BB}"/>
              </a:ext>
            </a:extLst>
          </p:cNvPr>
          <p:cNvSpPr/>
          <p:nvPr/>
        </p:nvSpPr>
        <p:spPr>
          <a:xfrm>
            <a:off x="7184067"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BA76D1BD-DDCD-D246-B115-58F961F1E0D5}"/>
              </a:ext>
            </a:extLst>
          </p:cNvPr>
          <p:cNvSpPr/>
          <p:nvPr/>
        </p:nvSpPr>
        <p:spPr>
          <a:xfrm>
            <a:off x="7321335"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DDCE58A-3AB9-DA4E-B011-DCC45FF6BDD0}"/>
              </a:ext>
            </a:extLst>
          </p:cNvPr>
          <p:cNvSpPr/>
          <p:nvPr/>
        </p:nvSpPr>
        <p:spPr>
          <a:xfrm>
            <a:off x="7461943" y="375579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ight Arrow 166">
            <a:extLst>
              <a:ext uri="{FF2B5EF4-FFF2-40B4-BE49-F238E27FC236}">
                <a16:creationId xmlns:a16="http://schemas.microsoft.com/office/drawing/2014/main" id="{9A66D07F-82EF-9C48-80AA-67246C91B0AC}"/>
              </a:ext>
            </a:extLst>
          </p:cNvPr>
          <p:cNvSpPr/>
          <p:nvPr/>
        </p:nvSpPr>
        <p:spPr>
          <a:xfrm rot="16200000">
            <a:off x="7081659" y="333550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ight Arrow 167">
            <a:extLst>
              <a:ext uri="{FF2B5EF4-FFF2-40B4-BE49-F238E27FC236}">
                <a16:creationId xmlns:a16="http://schemas.microsoft.com/office/drawing/2014/main" id="{21200ABD-CC10-F64C-B79D-D7EA5300F954}"/>
              </a:ext>
            </a:extLst>
          </p:cNvPr>
          <p:cNvSpPr/>
          <p:nvPr/>
        </p:nvSpPr>
        <p:spPr>
          <a:xfrm rot="16200000">
            <a:off x="7093408" y="408880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9" name="Content Placeholder 2">
                <a:extLst>
                  <a:ext uri="{FF2B5EF4-FFF2-40B4-BE49-F238E27FC236}">
                    <a16:creationId xmlns:a16="http://schemas.microsoft.com/office/drawing/2014/main" id="{1AEEF88D-EA57-A240-A794-5A09A5F45F24}"/>
                  </a:ext>
                </a:extLst>
              </p:cNvPr>
              <p:cNvSpPr txBox="1">
                <a:spLocks/>
              </p:cNvSpPr>
              <p:nvPr/>
            </p:nvSpPr>
            <p:spPr>
              <a:xfrm>
                <a:off x="6832631" y="404500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9" name="Content Placeholder 2">
                <a:extLst>
                  <a:ext uri="{FF2B5EF4-FFF2-40B4-BE49-F238E27FC236}">
                    <a16:creationId xmlns:a16="http://schemas.microsoft.com/office/drawing/2014/main" id="{1AEEF88D-EA57-A240-A794-5A09A5F45F24}"/>
                  </a:ext>
                </a:extLst>
              </p:cNvPr>
              <p:cNvSpPr txBox="1">
                <a:spLocks noRot="1" noChangeAspect="1" noMove="1" noResize="1" noEditPoints="1" noAdjustHandles="1" noChangeArrowheads="1" noChangeShapeType="1" noTextEdit="1"/>
              </p:cNvSpPr>
              <p:nvPr/>
            </p:nvSpPr>
            <p:spPr>
              <a:xfrm>
                <a:off x="6832631" y="4045005"/>
                <a:ext cx="382222" cy="324470"/>
              </a:xfrm>
              <a:prstGeom prst="rect">
                <a:avLst/>
              </a:prstGeom>
              <a:blipFill>
                <a:blip r:embed="rId6"/>
                <a:stretch>
                  <a:fillRect l="-3226" r="-22581"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Content Placeholder 2">
                <a:extLst>
                  <a:ext uri="{FF2B5EF4-FFF2-40B4-BE49-F238E27FC236}">
                    <a16:creationId xmlns:a16="http://schemas.microsoft.com/office/drawing/2014/main" id="{68906398-6E6D-5848-B4EB-CFC31F28FA18}"/>
                  </a:ext>
                </a:extLst>
              </p:cNvPr>
              <p:cNvSpPr txBox="1">
                <a:spLocks/>
              </p:cNvSpPr>
              <p:nvPr/>
            </p:nvSpPr>
            <p:spPr>
              <a:xfrm>
                <a:off x="6836614" y="328539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70" name="Content Placeholder 2">
                <a:extLst>
                  <a:ext uri="{FF2B5EF4-FFF2-40B4-BE49-F238E27FC236}">
                    <a16:creationId xmlns:a16="http://schemas.microsoft.com/office/drawing/2014/main" id="{68906398-6E6D-5848-B4EB-CFC31F28FA18}"/>
                  </a:ext>
                </a:extLst>
              </p:cNvPr>
              <p:cNvSpPr txBox="1">
                <a:spLocks noRot="1" noChangeAspect="1" noMove="1" noResize="1" noEditPoints="1" noAdjustHandles="1" noChangeArrowheads="1" noChangeShapeType="1" noTextEdit="1"/>
              </p:cNvSpPr>
              <p:nvPr/>
            </p:nvSpPr>
            <p:spPr>
              <a:xfrm>
                <a:off x="6836614" y="3285394"/>
                <a:ext cx="382222" cy="324470"/>
              </a:xfrm>
              <a:prstGeom prst="rect">
                <a:avLst/>
              </a:prstGeom>
              <a:blipFill>
                <a:blip r:embed="rId7"/>
                <a:stretch>
                  <a:fillRect l="-3226" r="-6452" b="-44444"/>
                </a:stretch>
              </a:blipFill>
            </p:spPr>
            <p:txBody>
              <a:bodyPr/>
              <a:lstStyle/>
              <a:p>
                <a:r>
                  <a:rPr lang="en-US">
                    <a:noFill/>
                  </a:rPr>
                  <a:t> </a:t>
                </a:r>
              </a:p>
            </p:txBody>
          </p:sp>
        </mc:Fallback>
      </mc:AlternateContent>
      <p:sp>
        <p:nvSpPr>
          <p:cNvPr id="171" name="Rounded Rectangle 170">
            <a:extLst>
              <a:ext uri="{FF2B5EF4-FFF2-40B4-BE49-F238E27FC236}">
                <a16:creationId xmlns:a16="http://schemas.microsoft.com/office/drawing/2014/main" id="{9AEE1825-C055-7346-892B-0FF0F8E8F26D}"/>
              </a:ext>
            </a:extLst>
          </p:cNvPr>
          <p:cNvSpPr/>
          <p:nvPr/>
        </p:nvSpPr>
        <p:spPr>
          <a:xfrm>
            <a:off x="8186914" y="4472501"/>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F4AF2FFD-642A-004F-8FBB-42622B6CE913}"/>
              </a:ext>
            </a:extLst>
          </p:cNvPr>
          <p:cNvSpPr/>
          <p:nvPr/>
        </p:nvSpPr>
        <p:spPr>
          <a:xfrm>
            <a:off x="8244020"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88149BB-FE12-E742-9C59-E3B4AE20E0FE}"/>
              </a:ext>
            </a:extLst>
          </p:cNvPr>
          <p:cNvSpPr/>
          <p:nvPr/>
        </p:nvSpPr>
        <p:spPr>
          <a:xfrm>
            <a:off x="8378230"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3085B5D0-D9DA-834A-ACFE-A433E36CB989}"/>
              </a:ext>
            </a:extLst>
          </p:cNvPr>
          <p:cNvSpPr/>
          <p:nvPr/>
        </p:nvSpPr>
        <p:spPr>
          <a:xfrm>
            <a:off x="8512441"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1EE873D1-55AD-2B44-A539-54BA5EE09ED6}"/>
              </a:ext>
            </a:extLst>
          </p:cNvPr>
          <p:cNvSpPr/>
          <p:nvPr/>
        </p:nvSpPr>
        <p:spPr>
          <a:xfrm>
            <a:off x="8649709"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7220D50-40BE-1347-ABA6-1E554895086E}"/>
              </a:ext>
            </a:extLst>
          </p:cNvPr>
          <p:cNvSpPr/>
          <p:nvPr/>
        </p:nvSpPr>
        <p:spPr>
          <a:xfrm>
            <a:off x="8244020"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25E0D3E-CB5A-F745-A277-7BF63940EDBE}"/>
              </a:ext>
            </a:extLst>
          </p:cNvPr>
          <p:cNvSpPr/>
          <p:nvPr/>
        </p:nvSpPr>
        <p:spPr>
          <a:xfrm>
            <a:off x="8378230"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40199BC-7367-7446-9972-4CC9AC735922}"/>
              </a:ext>
            </a:extLst>
          </p:cNvPr>
          <p:cNvSpPr/>
          <p:nvPr/>
        </p:nvSpPr>
        <p:spPr>
          <a:xfrm>
            <a:off x="8512441"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CBF7A39-13C1-4F49-93F9-8A380C0FB81C}"/>
              </a:ext>
            </a:extLst>
          </p:cNvPr>
          <p:cNvSpPr/>
          <p:nvPr/>
        </p:nvSpPr>
        <p:spPr>
          <a:xfrm>
            <a:off x="8649709"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ECC1DED3-6549-D94E-8CBE-B1D927F4394A}"/>
              </a:ext>
            </a:extLst>
          </p:cNvPr>
          <p:cNvSpPr/>
          <p:nvPr/>
        </p:nvSpPr>
        <p:spPr>
          <a:xfrm>
            <a:off x="8123611" y="372579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50E39EBF-4129-A44E-82A4-A0927070B5AD}"/>
              </a:ext>
            </a:extLst>
          </p:cNvPr>
          <p:cNvSpPr/>
          <p:nvPr/>
        </p:nvSpPr>
        <p:spPr>
          <a:xfrm>
            <a:off x="8169691"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2DD6F5B9-67E4-404B-9967-1D6D1BF347CB}"/>
              </a:ext>
            </a:extLst>
          </p:cNvPr>
          <p:cNvSpPr/>
          <p:nvPr/>
        </p:nvSpPr>
        <p:spPr>
          <a:xfrm>
            <a:off x="8303901"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0A8DC5D5-F48E-B94D-8199-4518C28DF38B}"/>
              </a:ext>
            </a:extLst>
          </p:cNvPr>
          <p:cNvSpPr/>
          <p:nvPr/>
        </p:nvSpPr>
        <p:spPr>
          <a:xfrm>
            <a:off x="8438112"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3B0DA69-5B18-C54E-BDEA-D58CAF7DBE41}"/>
              </a:ext>
            </a:extLst>
          </p:cNvPr>
          <p:cNvSpPr/>
          <p:nvPr/>
        </p:nvSpPr>
        <p:spPr>
          <a:xfrm>
            <a:off x="8575380"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59A9D3F4-8278-FB42-B0E9-C45B60CE1B98}"/>
              </a:ext>
            </a:extLst>
          </p:cNvPr>
          <p:cNvSpPr/>
          <p:nvPr/>
        </p:nvSpPr>
        <p:spPr>
          <a:xfrm>
            <a:off x="8715988" y="376158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a:extLst>
              <a:ext uri="{FF2B5EF4-FFF2-40B4-BE49-F238E27FC236}">
                <a16:creationId xmlns:a16="http://schemas.microsoft.com/office/drawing/2014/main" id="{A0B4FA85-362D-2448-BD85-FCBBDF544275}"/>
              </a:ext>
            </a:extLst>
          </p:cNvPr>
          <p:cNvSpPr/>
          <p:nvPr/>
        </p:nvSpPr>
        <p:spPr>
          <a:xfrm>
            <a:off x="8197318" y="2991547"/>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ight Arrow 210">
            <a:extLst>
              <a:ext uri="{FF2B5EF4-FFF2-40B4-BE49-F238E27FC236}">
                <a16:creationId xmlns:a16="http://schemas.microsoft.com/office/drawing/2014/main" id="{02B00693-6C44-3741-AE52-327750C9FD5C}"/>
              </a:ext>
            </a:extLst>
          </p:cNvPr>
          <p:cNvSpPr/>
          <p:nvPr/>
        </p:nvSpPr>
        <p:spPr>
          <a:xfrm rot="16200000">
            <a:off x="8335702" y="334128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ight Arrow 211">
            <a:extLst>
              <a:ext uri="{FF2B5EF4-FFF2-40B4-BE49-F238E27FC236}">
                <a16:creationId xmlns:a16="http://schemas.microsoft.com/office/drawing/2014/main" id="{BFBADDED-61EB-AE40-A7B4-18297CFCC833}"/>
              </a:ext>
            </a:extLst>
          </p:cNvPr>
          <p:cNvSpPr/>
          <p:nvPr/>
        </p:nvSpPr>
        <p:spPr>
          <a:xfrm rot="16200000">
            <a:off x="8347453" y="4094588"/>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4AE919F9-A5B3-EF46-B9D7-199323C7BF13}"/>
                  </a:ext>
                </a:extLst>
              </p:cNvPr>
              <p:cNvSpPr txBox="1">
                <a:spLocks/>
              </p:cNvSpPr>
              <p:nvPr/>
            </p:nvSpPr>
            <p:spPr>
              <a:xfrm>
                <a:off x="8086675" y="405079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13" name="Content Placeholder 2">
                <a:extLst>
                  <a:ext uri="{FF2B5EF4-FFF2-40B4-BE49-F238E27FC236}">
                    <a16:creationId xmlns:a16="http://schemas.microsoft.com/office/drawing/2014/main" id="{4AE919F9-A5B3-EF46-B9D7-199323C7BF13}"/>
                  </a:ext>
                </a:extLst>
              </p:cNvPr>
              <p:cNvSpPr txBox="1">
                <a:spLocks noRot="1" noChangeAspect="1" noMove="1" noResize="1" noEditPoints="1" noAdjustHandles="1" noChangeArrowheads="1" noChangeShapeType="1" noTextEdit="1"/>
              </p:cNvSpPr>
              <p:nvPr/>
            </p:nvSpPr>
            <p:spPr>
              <a:xfrm>
                <a:off x="8086675" y="4050792"/>
                <a:ext cx="382222" cy="324470"/>
              </a:xfrm>
              <a:prstGeom prst="rect">
                <a:avLst/>
              </a:prstGeom>
              <a:blipFill>
                <a:blip r:embed="rId8"/>
                <a:stretch>
                  <a:fillRect l="-3226" r="-25806"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Content Placeholder 2">
                <a:extLst>
                  <a:ext uri="{FF2B5EF4-FFF2-40B4-BE49-F238E27FC236}">
                    <a16:creationId xmlns:a16="http://schemas.microsoft.com/office/drawing/2014/main" id="{D4EEFB27-6A70-3047-973A-08E0CC1EF57A}"/>
                  </a:ext>
                </a:extLst>
              </p:cNvPr>
              <p:cNvSpPr txBox="1">
                <a:spLocks/>
              </p:cNvSpPr>
              <p:nvPr/>
            </p:nvSpPr>
            <p:spPr>
              <a:xfrm>
                <a:off x="8090659" y="329118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14" name="Content Placeholder 2">
                <a:extLst>
                  <a:ext uri="{FF2B5EF4-FFF2-40B4-BE49-F238E27FC236}">
                    <a16:creationId xmlns:a16="http://schemas.microsoft.com/office/drawing/2014/main" id="{D4EEFB27-6A70-3047-973A-08E0CC1EF57A}"/>
                  </a:ext>
                </a:extLst>
              </p:cNvPr>
              <p:cNvSpPr txBox="1">
                <a:spLocks noRot="1" noChangeAspect="1" noMove="1" noResize="1" noEditPoints="1" noAdjustHandles="1" noChangeArrowheads="1" noChangeShapeType="1" noTextEdit="1"/>
              </p:cNvSpPr>
              <p:nvPr/>
            </p:nvSpPr>
            <p:spPr>
              <a:xfrm>
                <a:off x="8090659" y="3291182"/>
                <a:ext cx="382222" cy="324470"/>
              </a:xfrm>
              <a:prstGeom prst="rect">
                <a:avLst/>
              </a:prstGeom>
              <a:blipFill>
                <a:blip r:embed="rId9"/>
                <a:stretch>
                  <a:fillRect r="-625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Content Placeholder 2">
                <a:extLst>
                  <a:ext uri="{FF2B5EF4-FFF2-40B4-BE49-F238E27FC236}">
                    <a16:creationId xmlns:a16="http://schemas.microsoft.com/office/drawing/2014/main" id="{997FC16A-1BE7-6349-9867-1D0AC12E115D}"/>
                  </a:ext>
                </a:extLst>
              </p:cNvPr>
              <p:cNvSpPr txBox="1">
                <a:spLocks/>
              </p:cNvSpPr>
              <p:nvPr/>
            </p:nvSpPr>
            <p:spPr>
              <a:xfrm>
                <a:off x="8138150" y="2537664"/>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xmlns="">
          <p:sp>
            <p:nvSpPr>
              <p:cNvPr id="217" name="Content Placeholder 2">
                <a:extLst>
                  <a:ext uri="{FF2B5EF4-FFF2-40B4-BE49-F238E27FC236}">
                    <a16:creationId xmlns:a16="http://schemas.microsoft.com/office/drawing/2014/main" id="{997FC16A-1BE7-6349-9867-1D0AC12E115D}"/>
                  </a:ext>
                </a:extLst>
              </p:cNvPr>
              <p:cNvSpPr txBox="1">
                <a:spLocks noRot="1" noChangeAspect="1" noMove="1" noResize="1" noEditPoints="1" noAdjustHandles="1" noChangeArrowheads="1" noChangeShapeType="1" noTextEdit="1"/>
              </p:cNvSpPr>
              <p:nvPr/>
            </p:nvSpPr>
            <p:spPr>
              <a:xfrm>
                <a:off x="8138150" y="2537664"/>
                <a:ext cx="859325" cy="324470"/>
              </a:xfrm>
              <a:prstGeom prst="rect">
                <a:avLst/>
              </a:prstGeom>
              <a:blipFill>
                <a:blip r:embed="rId10"/>
                <a:stretch>
                  <a:fillRect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Content Placeholder 2">
                <a:extLst>
                  <a:ext uri="{FF2B5EF4-FFF2-40B4-BE49-F238E27FC236}">
                    <a16:creationId xmlns:a16="http://schemas.microsoft.com/office/drawing/2014/main" id="{392BE404-2426-F043-A95F-51556A39E824}"/>
                  </a:ext>
                </a:extLst>
              </p:cNvPr>
              <p:cNvSpPr txBox="1">
                <a:spLocks/>
              </p:cNvSpPr>
              <p:nvPr/>
            </p:nvSpPr>
            <p:spPr>
              <a:xfrm>
                <a:off x="4707512" y="472521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8" name="Content Placeholder 2">
                <a:extLst>
                  <a:ext uri="{FF2B5EF4-FFF2-40B4-BE49-F238E27FC236}">
                    <a16:creationId xmlns:a16="http://schemas.microsoft.com/office/drawing/2014/main" id="{392BE404-2426-F043-A95F-51556A39E824}"/>
                  </a:ext>
                </a:extLst>
              </p:cNvPr>
              <p:cNvSpPr txBox="1">
                <a:spLocks noRot="1" noChangeAspect="1" noMove="1" noResize="1" noEditPoints="1" noAdjustHandles="1" noChangeArrowheads="1" noChangeShapeType="1" noTextEdit="1"/>
              </p:cNvSpPr>
              <p:nvPr/>
            </p:nvSpPr>
            <p:spPr>
              <a:xfrm>
                <a:off x="4707512" y="4725214"/>
                <a:ext cx="254169" cy="324470"/>
              </a:xfrm>
              <a:prstGeom prst="rect">
                <a:avLst/>
              </a:prstGeom>
              <a:blipFill>
                <a:blip r:embed="rId11"/>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Content Placeholder 2">
                <a:extLst>
                  <a:ext uri="{FF2B5EF4-FFF2-40B4-BE49-F238E27FC236}">
                    <a16:creationId xmlns:a16="http://schemas.microsoft.com/office/drawing/2014/main" id="{BE364215-5B2A-ED48-A9A7-21F3FA38EBCE}"/>
                  </a:ext>
                </a:extLst>
              </p:cNvPr>
              <p:cNvSpPr txBox="1">
                <a:spLocks/>
              </p:cNvSpPr>
              <p:nvPr/>
            </p:nvSpPr>
            <p:spPr>
              <a:xfrm>
                <a:off x="5954072" y="471889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9" name="Content Placeholder 2">
                <a:extLst>
                  <a:ext uri="{FF2B5EF4-FFF2-40B4-BE49-F238E27FC236}">
                    <a16:creationId xmlns:a16="http://schemas.microsoft.com/office/drawing/2014/main" id="{BE364215-5B2A-ED48-A9A7-21F3FA38EBCE}"/>
                  </a:ext>
                </a:extLst>
              </p:cNvPr>
              <p:cNvSpPr txBox="1">
                <a:spLocks noRot="1" noChangeAspect="1" noMove="1" noResize="1" noEditPoints="1" noAdjustHandles="1" noChangeArrowheads="1" noChangeShapeType="1" noTextEdit="1"/>
              </p:cNvSpPr>
              <p:nvPr/>
            </p:nvSpPr>
            <p:spPr>
              <a:xfrm>
                <a:off x="5954072" y="4718894"/>
                <a:ext cx="254169" cy="324470"/>
              </a:xfrm>
              <a:prstGeom prst="rect">
                <a:avLst/>
              </a:prstGeom>
              <a:blipFill>
                <a:blip r:embed="rId12"/>
                <a:stretch>
                  <a:fillRect r="-7619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Content Placeholder 2">
                <a:extLst>
                  <a:ext uri="{FF2B5EF4-FFF2-40B4-BE49-F238E27FC236}">
                    <a16:creationId xmlns:a16="http://schemas.microsoft.com/office/drawing/2014/main" id="{DA69C2FF-D0E0-754D-A3B9-AC164B748AF6}"/>
                  </a:ext>
                </a:extLst>
              </p:cNvPr>
              <p:cNvSpPr txBox="1">
                <a:spLocks/>
              </p:cNvSpPr>
              <p:nvPr/>
            </p:nvSpPr>
            <p:spPr>
              <a:xfrm>
                <a:off x="7157582" y="4710981"/>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0" name="Content Placeholder 2">
                <a:extLst>
                  <a:ext uri="{FF2B5EF4-FFF2-40B4-BE49-F238E27FC236}">
                    <a16:creationId xmlns:a16="http://schemas.microsoft.com/office/drawing/2014/main" id="{DA69C2FF-D0E0-754D-A3B9-AC164B748AF6}"/>
                  </a:ext>
                </a:extLst>
              </p:cNvPr>
              <p:cNvSpPr txBox="1">
                <a:spLocks noRot="1" noChangeAspect="1" noMove="1" noResize="1" noEditPoints="1" noAdjustHandles="1" noChangeArrowheads="1" noChangeShapeType="1" noTextEdit="1"/>
              </p:cNvSpPr>
              <p:nvPr/>
            </p:nvSpPr>
            <p:spPr>
              <a:xfrm>
                <a:off x="7157582" y="4710981"/>
                <a:ext cx="254169" cy="324470"/>
              </a:xfrm>
              <a:prstGeom prst="rect">
                <a:avLst/>
              </a:prstGeom>
              <a:blipFill>
                <a:blip r:embed="rId13"/>
                <a:stretch>
                  <a:fillRect r="-7619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Content Placeholder 2">
                <a:extLst>
                  <a:ext uri="{FF2B5EF4-FFF2-40B4-BE49-F238E27FC236}">
                    <a16:creationId xmlns:a16="http://schemas.microsoft.com/office/drawing/2014/main" id="{ED1A6C34-5F4C-1F49-9EF1-432694904E80}"/>
                  </a:ext>
                </a:extLst>
              </p:cNvPr>
              <p:cNvSpPr txBox="1">
                <a:spLocks/>
              </p:cNvSpPr>
              <p:nvPr/>
            </p:nvSpPr>
            <p:spPr>
              <a:xfrm>
                <a:off x="8431954" y="472521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1" name="Content Placeholder 2">
                <a:extLst>
                  <a:ext uri="{FF2B5EF4-FFF2-40B4-BE49-F238E27FC236}">
                    <a16:creationId xmlns:a16="http://schemas.microsoft.com/office/drawing/2014/main" id="{ED1A6C34-5F4C-1F49-9EF1-432694904E80}"/>
                  </a:ext>
                </a:extLst>
              </p:cNvPr>
              <p:cNvSpPr txBox="1">
                <a:spLocks noRot="1" noChangeAspect="1" noMove="1" noResize="1" noEditPoints="1" noAdjustHandles="1" noChangeArrowheads="1" noChangeShapeType="1" noTextEdit="1"/>
              </p:cNvSpPr>
              <p:nvPr/>
            </p:nvSpPr>
            <p:spPr>
              <a:xfrm>
                <a:off x="8431954" y="4725214"/>
                <a:ext cx="254169" cy="324470"/>
              </a:xfrm>
              <a:prstGeom prst="rect">
                <a:avLst/>
              </a:prstGeom>
              <a:blipFill>
                <a:blip r:embed="rId14"/>
                <a:stretch>
                  <a:fillRect r="-76190" b="-57692"/>
                </a:stretch>
              </a:blipFill>
            </p:spPr>
            <p:txBody>
              <a:bodyPr/>
              <a:lstStyle/>
              <a:p>
                <a:r>
                  <a:rPr lang="en-US">
                    <a:noFill/>
                  </a:rPr>
                  <a:t> </a:t>
                </a:r>
              </a:p>
            </p:txBody>
          </p:sp>
        </mc:Fallback>
      </mc:AlternateContent>
      <p:sp>
        <p:nvSpPr>
          <p:cNvPr id="222" name="Right Arrow 221">
            <a:extLst>
              <a:ext uri="{FF2B5EF4-FFF2-40B4-BE49-F238E27FC236}">
                <a16:creationId xmlns:a16="http://schemas.microsoft.com/office/drawing/2014/main" id="{EA94728A-8BBC-7B4B-9B76-9016E40C3C17}"/>
              </a:ext>
            </a:extLst>
          </p:cNvPr>
          <p:cNvSpPr/>
          <p:nvPr/>
        </p:nvSpPr>
        <p:spPr>
          <a:xfrm>
            <a:off x="5260950" y="3685527"/>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3" name="Content Placeholder 2">
                <a:extLst>
                  <a:ext uri="{FF2B5EF4-FFF2-40B4-BE49-F238E27FC236}">
                    <a16:creationId xmlns:a16="http://schemas.microsoft.com/office/drawing/2014/main" id="{6047773B-AEAE-D14A-A801-357A16F0FD14}"/>
                  </a:ext>
                </a:extLst>
              </p:cNvPr>
              <p:cNvSpPr txBox="1">
                <a:spLocks/>
              </p:cNvSpPr>
              <p:nvPr/>
            </p:nvSpPr>
            <p:spPr>
              <a:xfrm>
                <a:off x="5187979" y="338876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23" name="Content Placeholder 2">
                <a:extLst>
                  <a:ext uri="{FF2B5EF4-FFF2-40B4-BE49-F238E27FC236}">
                    <a16:creationId xmlns:a16="http://schemas.microsoft.com/office/drawing/2014/main" id="{6047773B-AEAE-D14A-A801-357A16F0FD14}"/>
                  </a:ext>
                </a:extLst>
              </p:cNvPr>
              <p:cNvSpPr txBox="1">
                <a:spLocks noRot="1" noChangeAspect="1" noMove="1" noResize="1" noEditPoints="1" noAdjustHandles="1" noChangeArrowheads="1" noChangeShapeType="1" noTextEdit="1"/>
              </p:cNvSpPr>
              <p:nvPr/>
            </p:nvSpPr>
            <p:spPr>
              <a:xfrm>
                <a:off x="5187979" y="3388760"/>
                <a:ext cx="382222" cy="324470"/>
              </a:xfrm>
              <a:prstGeom prst="rect">
                <a:avLst/>
              </a:prstGeom>
              <a:blipFill>
                <a:blip r:embed="rId15"/>
                <a:stretch>
                  <a:fillRect l="-3226" b="-44444"/>
                </a:stretch>
              </a:blipFill>
            </p:spPr>
            <p:txBody>
              <a:bodyPr/>
              <a:lstStyle/>
              <a:p>
                <a:r>
                  <a:rPr lang="en-US">
                    <a:noFill/>
                  </a:rPr>
                  <a:t> </a:t>
                </a:r>
              </a:p>
            </p:txBody>
          </p:sp>
        </mc:Fallback>
      </mc:AlternateContent>
      <p:sp>
        <p:nvSpPr>
          <p:cNvPr id="224" name="Right Arrow 223">
            <a:extLst>
              <a:ext uri="{FF2B5EF4-FFF2-40B4-BE49-F238E27FC236}">
                <a16:creationId xmlns:a16="http://schemas.microsoft.com/office/drawing/2014/main" id="{DFD81BCD-6EB4-784F-AFB7-8F14A9C1F231}"/>
              </a:ext>
            </a:extLst>
          </p:cNvPr>
          <p:cNvSpPr/>
          <p:nvPr/>
        </p:nvSpPr>
        <p:spPr>
          <a:xfrm>
            <a:off x="6459166" y="3712073"/>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5" name="Content Placeholder 2">
                <a:extLst>
                  <a:ext uri="{FF2B5EF4-FFF2-40B4-BE49-F238E27FC236}">
                    <a16:creationId xmlns:a16="http://schemas.microsoft.com/office/drawing/2014/main" id="{5883541A-A7AB-7746-AD83-BA9EEC67B720}"/>
                  </a:ext>
                </a:extLst>
              </p:cNvPr>
              <p:cNvSpPr txBox="1">
                <a:spLocks/>
              </p:cNvSpPr>
              <p:nvPr/>
            </p:nvSpPr>
            <p:spPr>
              <a:xfrm>
                <a:off x="6386196" y="341530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25" name="Content Placeholder 2">
                <a:extLst>
                  <a:ext uri="{FF2B5EF4-FFF2-40B4-BE49-F238E27FC236}">
                    <a16:creationId xmlns:a16="http://schemas.microsoft.com/office/drawing/2014/main" id="{5883541A-A7AB-7746-AD83-BA9EEC67B720}"/>
                  </a:ext>
                </a:extLst>
              </p:cNvPr>
              <p:cNvSpPr txBox="1">
                <a:spLocks noRot="1" noChangeAspect="1" noMove="1" noResize="1" noEditPoints="1" noAdjustHandles="1" noChangeArrowheads="1" noChangeShapeType="1" noTextEdit="1"/>
              </p:cNvSpPr>
              <p:nvPr/>
            </p:nvSpPr>
            <p:spPr>
              <a:xfrm>
                <a:off x="6386196" y="3415307"/>
                <a:ext cx="382222" cy="324470"/>
              </a:xfrm>
              <a:prstGeom prst="rect">
                <a:avLst/>
              </a:prstGeom>
              <a:blipFill>
                <a:blip r:embed="rId16"/>
                <a:stretch>
                  <a:fillRect l="-6667" r="-3333" b="-44444"/>
                </a:stretch>
              </a:blipFill>
            </p:spPr>
            <p:txBody>
              <a:bodyPr/>
              <a:lstStyle/>
              <a:p>
                <a:r>
                  <a:rPr lang="en-US">
                    <a:noFill/>
                  </a:rPr>
                  <a:t> </a:t>
                </a:r>
              </a:p>
            </p:txBody>
          </p:sp>
        </mc:Fallback>
      </mc:AlternateContent>
      <p:sp>
        <p:nvSpPr>
          <p:cNvPr id="226" name="Right Arrow 225">
            <a:extLst>
              <a:ext uri="{FF2B5EF4-FFF2-40B4-BE49-F238E27FC236}">
                <a16:creationId xmlns:a16="http://schemas.microsoft.com/office/drawing/2014/main" id="{061DCE8C-EA23-1740-871D-A71560F0D516}"/>
              </a:ext>
            </a:extLst>
          </p:cNvPr>
          <p:cNvSpPr/>
          <p:nvPr/>
        </p:nvSpPr>
        <p:spPr>
          <a:xfrm>
            <a:off x="7705886" y="3725791"/>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Content Placeholder 2">
                <a:extLst>
                  <a:ext uri="{FF2B5EF4-FFF2-40B4-BE49-F238E27FC236}">
                    <a16:creationId xmlns:a16="http://schemas.microsoft.com/office/drawing/2014/main" id="{4E1009A7-348A-EF42-A5C3-AA75885A34F1}"/>
                  </a:ext>
                </a:extLst>
              </p:cNvPr>
              <p:cNvSpPr txBox="1">
                <a:spLocks/>
              </p:cNvSpPr>
              <p:nvPr/>
            </p:nvSpPr>
            <p:spPr>
              <a:xfrm>
                <a:off x="7632915" y="342902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27" name="Content Placeholder 2">
                <a:extLst>
                  <a:ext uri="{FF2B5EF4-FFF2-40B4-BE49-F238E27FC236}">
                    <a16:creationId xmlns:a16="http://schemas.microsoft.com/office/drawing/2014/main" id="{4E1009A7-348A-EF42-A5C3-AA75885A34F1}"/>
                  </a:ext>
                </a:extLst>
              </p:cNvPr>
              <p:cNvSpPr txBox="1">
                <a:spLocks noRot="1" noChangeAspect="1" noMove="1" noResize="1" noEditPoints="1" noAdjustHandles="1" noChangeArrowheads="1" noChangeShapeType="1" noTextEdit="1"/>
              </p:cNvSpPr>
              <p:nvPr/>
            </p:nvSpPr>
            <p:spPr>
              <a:xfrm>
                <a:off x="7632915" y="3429025"/>
                <a:ext cx="382222" cy="324470"/>
              </a:xfrm>
              <a:prstGeom prst="rect">
                <a:avLst/>
              </a:prstGeom>
              <a:blipFill>
                <a:blip r:embed="rId17"/>
                <a:stretch>
                  <a:fillRect b="-46154"/>
                </a:stretch>
              </a:blipFill>
            </p:spPr>
            <p:txBody>
              <a:bodyPr/>
              <a:lstStyle/>
              <a:p>
                <a:r>
                  <a:rPr lang="en-US">
                    <a:noFill/>
                  </a:rPr>
                  <a:t> </a:t>
                </a:r>
              </a:p>
            </p:txBody>
          </p:sp>
        </mc:Fallback>
      </mc:AlternateContent>
    </p:spTree>
    <p:extLst>
      <p:ext uri="{BB962C8B-B14F-4D97-AF65-F5344CB8AC3E}">
        <p14:creationId xmlns:p14="http://schemas.microsoft.com/office/powerpoint/2010/main" val="23742422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104" name="Title 1">
            <a:extLst>
              <a:ext uri="{FF2B5EF4-FFF2-40B4-BE49-F238E27FC236}">
                <a16:creationId xmlns:a16="http://schemas.microsoft.com/office/drawing/2014/main" id="{7C7A3870-AA4F-6541-9A2C-FAB7F09C92C2}"/>
              </a:ext>
            </a:extLst>
          </p:cNvPr>
          <p:cNvSpPr txBox="1">
            <a:spLocks/>
          </p:cNvSpPr>
          <p:nvPr/>
        </p:nvSpPr>
        <p:spPr>
          <a:xfrm>
            <a:off x="3840786" y="983693"/>
            <a:ext cx="4838565" cy="7819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Many-to-1 classification</a:t>
            </a:r>
          </a:p>
        </p:txBody>
      </p:sp>
      <p:sp>
        <p:nvSpPr>
          <p:cNvPr id="103" name="Content Placeholder 2">
            <a:extLst>
              <a:ext uri="{FF2B5EF4-FFF2-40B4-BE49-F238E27FC236}">
                <a16:creationId xmlns:a16="http://schemas.microsoft.com/office/drawing/2014/main" id="{96ED1E6A-5575-1743-8AFD-673F212EE219}"/>
              </a:ext>
            </a:extLst>
          </p:cNvPr>
          <p:cNvSpPr txBox="1">
            <a:spLocks/>
          </p:cNvSpPr>
          <p:nvPr/>
        </p:nvSpPr>
        <p:spPr>
          <a:xfrm>
            <a:off x="1533963" y="4558728"/>
            <a:ext cx="1649810" cy="3512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105" name="Content Placeholder 2">
            <a:extLst>
              <a:ext uri="{FF2B5EF4-FFF2-40B4-BE49-F238E27FC236}">
                <a16:creationId xmlns:a16="http://schemas.microsoft.com/office/drawing/2014/main" id="{52E833FE-52F3-3C4C-AAB0-DF7F2E5383B8}"/>
              </a:ext>
            </a:extLst>
          </p:cNvPr>
          <p:cNvSpPr txBox="1">
            <a:spLocks/>
          </p:cNvSpPr>
          <p:nvPr/>
        </p:nvSpPr>
        <p:spPr>
          <a:xfrm>
            <a:off x="1625636" y="3809939"/>
            <a:ext cx="1607364" cy="365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06" name="Content Placeholder 2">
            <a:extLst>
              <a:ext uri="{FF2B5EF4-FFF2-40B4-BE49-F238E27FC236}">
                <a16:creationId xmlns:a16="http://schemas.microsoft.com/office/drawing/2014/main" id="{F068A0B0-974B-1E4D-9C78-A92BFF8B4340}"/>
              </a:ext>
            </a:extLst>
          </p:cNvPr>
          <p:cNvSpPr txBox="1">
            <a:spLocks/>
          </p:cNvSpPr>
          <p:nvPr/>
        </p:nvSpPr>
        <p:spPr>
          <a:xfrm>
            <a:off x="1625635" y="3077790"/>
            <a:ext cx="1649810" cy="351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84" name="Rounded Rectangle 83">
            <a:extLst>
              <a:ext uri="{FF2B5EF4-FFF2-40B4-BE49-F238E27FC236}">
                <a16:creationId xmlns:a16="http://schemas.microsoft.com/office/drawing/2014/main" id="{29AC58E6-7B0B-D74A-89F7-0DF43679DA69}"/>
              </a:ext>
            </a:extLst>
          </p:cNvPr>
          <p:cNvSpPr/>
          <p:nvPr/>
        </p:nvSpPr>
        <p:spPr>
          <a:xfrm>
            <a:off x="3850666" y="477342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50B36EF-49FF-5644-9962-474D26D027D5}"/>
              </a:ext>
            </a:extLst>
          </p:cNvPr>
          <p:cNvSpPr/>
          <p:nvPr/>
        </p:nvSpPr>
        <p:spPr>
          <a:xfrm>
            <a:off x="3907772"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2EA0D2F-A246-4946-935F-E8ECE69EF70A}"/>
              </a:ext>
            </a:extLst>
          </p:cNvPr>
          <p:cNvSpPr/>
          <p:nvPr/>
        </p:nvSpPr>
        <p:spPr>
          <a:xfrm>
            <a:off x="4041983"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A9C821E-2874-2D40-9A74-547D69A69C31}"/>
              </a:ext>
            </a:extLst>
          </p:cNvPr>
          <p:cNvSpPr/>
          <p:nvPr/>
        </p:nvSpPr>
        <p:spPr>
          <a:xfrm>
            <a:off x="4176193"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1D4E130-3049-9C46-BCD1-C4443DAFDAB2}"/>
              </a:ext>
            </a:extLst>
          </p:cNvPr>
          <p:cNvSpPr/>
          <p:nvPr/>
        </p:nvSpPr>
        <p:spPr>
          <a:xfrm>
            <a:off x="4313461"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1F093C7D-0C4A-8347-A9C3-B57D8B8E92CF}"/>
              </a:ext>
            </a:extLst>
          </p:cNvPr>
          <p:cNvSpPr/>
          <p:nvPr/>
        </p:nvSpPr>
        <p:spPr>
          <a:xfrm>
            <a:off x="3787363" y="4026715"/>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09643C7-8A6B-9B4C-8644-6EF52743592A}"/>
              </a:ext>
            </a:extLst>
          </p:cNvPr>
          <p:cNvSpPr/>
          <p:nvPr/>
        </p:nvSpPr>
        <p:spPr>
          <a:xfrm>
            <a:off x="3833442"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AE78FD8-9ED6-E244-8640-1AD15ABAA05E}"/>
              </a:ext>
            </a:extLst>
          </p:cNvPr>
          <p:cNvSpPr/>
          <p:nvPr/>
        </p:nvSpPr>
        <p:spPr>
          <a:xfrm>
            <a:off x="3967654"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7C7F173-4D46-7244-B7BA-39EB75999EF4}"/>
              </a:ext>
            </a:extLst>
          </p:cNvPr>
          <p:cNvSpPr/>
          <p:nvPr/>
        </p:nvSpPr>
        <p:spPr>
          <a:xfrm>
            <a:off x="4101864"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262AF37-9FB6-3343-A576-0140607C559E}"/>
              </a:ext>
            </a:extLst>
          </p:cNvPr>
          <p:cNvSpPr/>
          <p:nvPr/>
        </p:nvSpPr>
        <p:spPr>
          <a:xfrm>
            <a:off x="4239132"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085851F-50CC-FD44-B3B0-A97BDFBA67A7}"/>
              </a:ext>
            </a:extLst>
          </p:cNvPr>
          <p:cNvSpPr/>
          <p:nvPr/>
        </p:nvSpPr>
        <p:spPr>
          <a:xfrm>
            <a:off x="4379740" y="406250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831C6B3-F34B-2A41-A432-3B0422182C43}"/>
              </a:ext>
            </a:extLst>
          </p:cNvPr>
          <p:cNvSpPr/>
          <p:nvPr/>
        </p:nvSpPr>
        <p:spPr>
          <a:xfrm rot="16200000">
            <a:off x="3999455" y="364221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Arrow 95">
            <a:extLst>
              <a:ext uri="{FF2B5EF4-FFF2-40B4-BE49-F238E27FC236}">
                <a16:creationId xmlns:a16="http://schemas.microsoft.com/office/drawing/2014/main" id="{F12A848B-DBC5-0844-AA25-0A9337F72274}"/>
              </a:ext>
            </a:extLst>
          </p:cNvPr>
          <p:cNvSpPr/>
          <p:nvPr/>
        </p:nvSpPr>
        <p:spPr>
          <a:xfrm rot="16200000">
            <a:off x="4011205" y="4395512"/>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C3934794-29C8-104F-9F3C-1FE35F342C1B}"/>
                  </a:ext>
                </a:extLst>
              </p:cNvPr>
              <p:cNvSpPr txBox="1">
                <a:spLocks/>
              </p:cNvSpPr>
              <p:nvPr/>
            </p:nvSpPr>
            <p:spPr>
              <a:xfrm>
                <a:off x="3750427" y="435171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C3934794-29C8-104F-9F3C-1FE35F342C1B}"/>
                  </a:ext>
                </a:extLst>
              </p:cNvPr>
              <p:cNvSpPr txBox="1">
                <a:spLocks noRot="1" noChangeAspect="1" noMove="1" noResize="1" noEditPoints="1" noAdjustHandles="1" noChangeArrowheads="1" noChangeShapeType="1" noTextEdit="1"/>
              </p:cNvSpPr>
              <p:nvPr/>
            </p:nvSpPr>
            <p:spPr>
              <a:xfrm>
                <a:off x="3750427" y="4351715"/>
                <a:ext cx="382222" cy="324470"/>
              </a:xfrm>
              <a:prstGeom prst="rect">
                <a:avLst/>
              </a:prstGeom>
              <a:blipFill>
                <a:blip r:embed="rId2"/>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431E0BE9-3C53-DD41-B350-77CEB6672EE0}"/>
                  </a:ext>
                </a:extLst>
              </p:cNvPr>
              <p:cNvSpPr txBox="1">
                <a:spLocks/>
              </p:cNvSpPr>
              <p:nvPr/>
            </p:nvSpPr>
            <p:spPr>
              <a:xfrm>
                <a:off x="3754411" y="359210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431E0BE9-3C53-DD41-B350-77CEB6672EE0}"/>
                  </a:ext>
                </a:extLst>
              </p:cNvPr>
              <p:cNvSpPr txBox="1">
                <a:spLocks noRot="1" noChangeAspect="1" noMove="1" noResize="1" noEditPoints="1" noAdjustHandles="1" noChangeArrowheads="1" noChangeShapeType="1" noTextEdit="1"/>
              </p:cNvSpPr>
              <p:nvPr/>
            </p:nvSpPr>
            <p:spPr>
              <a:xfrm>
                <a:off x="3754411" y="3592105"/>
                <a:ext cx="382222" cy="324470"/>
              </a:xfrm>
              <a:prstGeom prst="rect">
                <a:avLst/>
              </a:prstGeom>
              <a:blipFill>
                <a:blip r:embed="rId3"/>
                <a:stretch>
                  <a:fillRect l="-3226" r="-6452" b="-44444"/>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8873CD2A-B3BF-094F-80C3-C1B24CDFF322}"/>
              </a:ext>
            </a:extLst>
          </p:cNvPr>
          <p:cNvSpPr/>
          <p:nvPr/>
        </p:nvSpPr>
        <p:spPr>
          <a:xfrm>
            <a:off x="5040352" y="4790961"/>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B8CC2CD-914A-404E-9414-4717CF09648A}"/>
              </a:ext>
            </a:extLst>
          </p:cNvPr>
          <p:cNvSpPr/>
          <p:nvPr/>
        </p:nvSpPr>
        <p:spPr>
          <a:xfrm>
            <a:off x="5097458"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433896E-0F6C-A94D-859B-A98F3D551429}"/>
              </a:ext>
            </a:extLst>
          </p:cNvPr>
          <p:cNvSpPr/>
          <p:nvPr/>
        </p:nvSpPr>
        <p:spPr>
          <a:xfrm>
            <a:off x="5231669"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0293CB2-6027-8643-AE71-EEAAE6DD33EE}"/>
              </a:ext>
            </a:extLst>
          </p:cNvPr>
          <p:cNvSpPr/>
          <p:nvPr/>
        </p:nvSpPr>
        <p:spPr>
          <a:xfrm>
            <a:off x="5365880"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E2AE779-8F14-EA41-A484-AA4B0AE23FD7}"/>
              </a:ext>
            </a:extLst>
          </p:cNvPr>
          <p:cNvSpPr/>
          <p:nvPr/>
        </p:nvSpPr>
        <p:spPr>
          <a:xfrm>
            <a:off x="5503149"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1C1AEFB2-87AE-564E-A3F1-74198C86BAF7}"/>
              </a:ext>
            </a:extLst>
          </p:cNvPr>
          <p:cNvSpPr/>
          <p:nvPr/>
        </p:nvSpPr>
        <p:spPr>
          <a:xfrm>
            <a:off x="4977049" y="4044252"/>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FE05928B-8C68-8F41-B7F5-82E4761FC73C}"/>
              </a:ext>
            </a:extLst>
          </p:cNvPr>
          <p:cNvSpPr/>
          <p:nvPr/>
        </p:nvSpPr>
        <p:spPr>
          <a:xfrm>
            <a:off x="5023129"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E0F1120-1E8D-A041-BD04-C73682BDD23C}"/>
              </a:ext>
            </a:extLst>
          </p:cNvPr>
          <p:cNvSpPr/>
          <p:nvPr/>
        </p:nvSpPr>
        <p:spPr>
          <a:xfrm>
            <a:off x="5157340"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BDB033A-64AF-714B-A445-4EE727959E50}"/>
              </a:ext>
            </a:extLst>
          </p:cNvPr>
          <p:cNvSpPr/>
          <p:nvPr/>
        </p:nvSpPr>
        <p:spPr>
          <a:xfrm>
            <a:off x="5291550"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67A1137-20C0-8448-9548-0A73FCE25542}"/>
              </a:ext>
            </a:extLst>
          </p:cNvPr>
          <p:cNvSpPr/>
          <p:nvPr/>
        </p:nvSpPr>
        <p:spPr>
          <a:xfrm>
            <a:off x="5428818"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8DE8FA7-EEA4-2144-A494-783DBE6835B0}"/>
              </a:ext>
            </a:extLst>
          </p:cNvPr>
          <p:cNvSpPr/>
          <p:nvPr/>
        </p:nvSpPr>
        <p:spPr>
          <a:xfrm>
            <a:off x="5569426" y="408004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7ACD4BDC-127E-374F-AB04-C2F55F23DE69}"/>
              </a:ext>
            </a:extLst>
          </p:cNvPr>
          <p:cNvSpPr/>
          <p:nvPr/>
        </p:nvSpPr>
        <p:spPr>
          <a:xfrm rot="16200000">
            <a:off x="5189141" y="365974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D9E31AB1-3903-284D-A2D4-B83E1E692E16}"/>
              </a:ext>
            </a:extLst>
          </p:cNvPr>
          <p:cNvSpPr/>
          <p:nvPr/>
        </p:nvSpPr>
        <p:spPr>
          <a:xfrm rot="16200000">
            <a:off x="5200891" y="441304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79804D94-C259-D74F-AD86-B1A6873A3B50}"/>
                  </a:ext>
                </a:extLst>
              </p:cNvPr>
              <p:cNvSpPr txBox="1">
                <a:spLocks/>
              </p:cNvSpPr>
              <p:nvPr/>
            </p:nvSpPr>
            <p:spPr>
              <a:xfrm>
                <a:off x="4940113" y="436925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79804D94-C259-D74F-AD86-B1A6873A3B50}"/>
                  </a:ext>
                </a:extLst>
              </p:cNvPr>
              <p:cNvSpPr txBox="1">
                <a:spLocks noRot="1" noChangeAspect="1" noMove="1" noResize="1" noEditPoints="1" noAdjustHandles="1" noChangeArrowheads="1" noChangeShapeType="1" noTextEdit="1"/>
              </p:cNvSpPr>
              <p:nvPr/>
            </p:nvSpPr>
            <p:spPr>
              <a:xfrm>
                <a:off x="4940113" y="4369252"/>
                <a:ext cx="382222" cy="324470"/>
              </a:xfrm>
              <a:prstGeom prst="rect">
                <a:avLst/>
              </a:prstGeom>
              <a:blipFill>
                <a:blip r:embed="rId4"/>
                <a:stretch>
                  <a:fillRect l="-3125" r="-25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97657E98-8741-3645-93F3-8062DC09B0EF}"/>
                  </a:ext>
                </a:extLst>
              </p:cNvPr>
              <p:cNvSpPr txBox="1">
                <a:spLocks/>
              </p:cNvSpPr>
              <p:nvPr/>
            </p:nvSpPr>
            <p:spPr>
              <a:xfrm>
                <a:off x="4944097" y="360964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97657E98-8741-3645-93F3-8062DC09B0EF}"/>
                  </a:ext>
                </a:extLst>
              </p:cNvPr>
              <p:cNvSpPr txBox="1">
                <a:spLocks noRot="1" noChangeAspect="1" noMove="1" noResize="1" noEditPoints="1" noAdjustHandles="1" noChangeArrowheads="1" noChangeShapeType="1" noTextEdit="1"/>
              </p:cNvSpPr>
              <p:nvPr/>
            </p:nvSpPr>
            <p:spPr>
              <a:xfrm>
                <a:off x="4944097" y="3609642"/>
                <a:ext cx="382222" cy="324470"/>
              </a:xfrm>
              <a:prstGeom prst="rect">
                <a:avLst/>
              </a:prstGeom>
              <a:blipFill>
                <a:blip r:embed="rId5"/>
                <a:stretch>
                  <a:fillRect l="-3226" r="-6452" b="-50000"/>
                </a:stretch>
              </a:blipFill>
            </p:spPr>
            <p:txBody>
              <a:bodyPr/>
              <a:lstStyle/>
              <a:p>
                <a:r>
                  <a:rPr lang="en-US">
                    <a:noFill/>
                  </a:rPr>
                  <a:t> </a:t>
                </a:r>
              </a:p>
            </p:txBody>
          </p:sp>
        </mc:Fallback>
      </mc:AlternateContent>
      <p:sp>
        <p:nvSpPr>
          <p:cNvPr id="145" name="Rounded Rectangle 144">
            <a:extLst>
              <a:ext uri="{FF2B5EF4-FFF2-40B4-BE49-F238E27FC236}">
                <a16:creationId xmlns:a16="http://schemas.microsoft.com/office/drawing/2014/main" id="{A56B3431-D616-E54A-A856-91A56B42EADE}"/>
              </a:ext>
            </a:extLst>
          </p:cNvPr>
          <p:cNvSpPr/>
          <p:nvPr/>
        </p:nvSpPr>
        <p:spPr>
          <a:xfrm>
            <a:off x="6280532" y="4801540"/>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A82F789-9AFA-C44E-BD4F-83B06919BFEA}"/>
              </a:ext>
            </a:extLst>
          </p:cNvPr>
          <p:cNvSpPr/>
          <p:nvPr/>
        </p:nvSpPr>
        <p:spPr>
          <a:xfrm>
            <a:off x="6337638"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479A6B5-3412-AB44-8A08-22445AAE439A}"/>
              </a:ext>
            </a:extLst>
          </p:cNvPr>
          <p:cNvSpPr/>
          <p:nvPr/>
        </p:nvSpPr>
        <p:spPr>
          <a:xfrm>
            <a:off x="6471849"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70D26AC-7976-7E4A-9A36-07522903D20F}"/>
              </a:ext>
            </a:extLst>
          </p:cNvPr>
          <p:cNvSpPr/>
          <p:nvPr/>
        </p:nvSpPr>
        <p:spPr>
          <a:xfrm>
            <a:off x="6606059"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512E285-9666-2B4F-A581-CC391E3269C7}"/>
              </a:ext>
            </a:extLst>
          </p:cNvPr>
          <p:cNvSpPr/>
          <p:nvPr/>
        </p:nvSpPr>
        <p:spPr>
          <a:xfrm>
            <a:off x="6743327"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F53DB764-32AC-E84A-AE51-F87DA7A0A75D}"/>
              </a:ext>
            </a:extLst>
          </p:cNvPr>
          <p:cNvSpPr/>
          <p:nvPr/>
        </p:nvSpPr>
        <p:spPr>
          <a:xfrm>
            <a:off x="6217228" y="405483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54AE191-4B25-874C-96C6-012E31355B3A}"/>
              </a:ext>
            </a:extLst>
          </p:cNvPr>
          <p:cNvSpPr/>
          <p:nvPr/>
        </p:nvSpPr>
        <p:spPr>
          <a:xfrm>
            <a:off x="6263308"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0A50A1DA-C47A-5A4D-BD5D-C013D0388E52}"/>
              </a:ext>
            </a:extLst>
          </p:cNvPr>
          <p:cNvSpPr/>
          <p:nvPr/>
        </p:nvSpPr>
        <p:spPr>
          <a:xfrm>
            <a:off x="6397518"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6952F77-842E-6F46-9688-BAAE99CE9D21}"/>
              </a:ext>
            </a:extLst>
          </p:cNvPr>
          <p:cNvSpPr/>
          <p:nvPr/>
        </p:nvSpPr>
        <p:spPr>
          <a:xfrm>
            <a:off x="6531729"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270FCCC-B144-8941-8BEC-6860AD5A99AA}"/>
              </a:ext>
            </a:extLst>
          </p:cNvPr>
          <p:cNvSpPr/>
          <p:nvPr/>
        </p:nvSpPr>
        <p:spPr>
          <a:xfrm>
            <a:off x="6668997"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2AF87D1-0D21-7441-B103-69D3BFB4D28C}"/>
              </a:ext>
            </a:extLst>
          </p:cNvPr>
          <p:cNvSpPr/>
          <p:nvPr/>
        </p:nvSpPr>
        <p:spPr>
          <a:xfrm>
            <a:off x="6809605" y="409062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ight Arrow 186">
            <a:extLst>
              <a:ext uri="{FF2B5EF4-FFF2-40B4-BE49-F238E27FC236}">
                <a16:creationId xmlns:a16="http://schemas.microsoft.com/office/drawing/2014/main" id="{78B5B155-F4D0-154B-A56D-6B7E4A4F4232}"/>
              </a:ext>
            </a:extLst>
          </p:cNvPr>
          <p:cNvSpPr/>
          <p:nvPr/>
        </p:nvSpPr>
        <p:spPr>
          <a:xfrm rot="16200000">
            <a:off x="6429321" y="367032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ight Arrow 187">
            <a:extLst>
              <a:ext uri="{FF2B5EF4-FFF2-40B4-BE49-F238E27FC236}">
                <a16:creationId xmlns:a16="http://schemas.microsoft.com/office/drawing/2014/main" id="{D4C112DB-AAED-0C4E-A667-1B6C15BE7B43}"/>
              </a:ext>
            </a:extLst>
          </p:cNvPr>
          <p:cNvSpPr/>
          <p:nvPr/>
        </p:nvSpPr>
        <p:spPr>
          <a:xfrm rot="16200000">
            <a:off x="6441070" y="442362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DCBC8A0E-918D-144C-84EB-4605A36AFADB}"/>
                  </a:ext>
                </a:extLst>
              </p:cNvPr>
              <p:cNvSpPr txBox="1">
                <a:spLocks/>
              </p:cNvSpPr>
              <p:nvPr/>
            </p:nvSpPr>
            <p:spPr>
              <a:xfrm>
                <a:off x="6180293" y="437983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DCBC8A0E-918D-144C-84EB-4605A36AFADB}"/>
                  </a:ext>
                </a:extLst>
              </p:cNvPr>
              <p:cNvSpPr txBox="1">
                <a:spLocks noRot="1" noChangeAspect="1" noMove="1" noResize="1" noEditPoints="1" noAdjustHandles="1" noChangeArrowheads="1" noChangeShapeType="1" noTextEdit="1"/>
              </p:cNvSpPr>
              <p:nvPr/>
            </p:nvSpPr>
            <p:spPr>
              <a:xfrm>
                <a:off x="6180293" y="4379831"/>
                <a:ext cx="382222" cy="324470"/>
              </a:xfrm>
              <a:prstGeom prst="rect">
                <a:avLst/>
              </a:prstGeom>
              <a:blipFill>
                <a:blip r:embed="rId6"/>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6E7FC97D-3E45-5044-93D5-1FA5D4FA09DC}"/>
                  </a:ext>
                </a:extLst>
              </p:cNvPr>
              <p:cNvSpPr txBox="1">
                <a:spLocks/>
              </p:cNvSpPr>
              <p:nvPr/>
            </p:nvSpPr>
            <p:spPr>
              <a:xfrm>
                <a:off x="6184276" y="362022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6E7FC97D-3E45-5044-93D5-1FA5D4FA09DC}"/>
                  </a:ext>
                </a:extLst>
              </p:cNvPr>
              <p:cNvSpPr txBox="1">
                <a:spLocks noRot="1" noChangeAspect="1" noMove="1" noResize="1" noEditPoints="1" noAdjustHandles="1" noChangeArrowheads="1" noChangeShapeType="1" noTextEdit="1"/>
              </p:cNvSpPr>
              <p:nvPr/>
            </p:nvSpPr>
            <p:spPr>
              <a:xfrm>
                <a:off x="6184276" y="3620220"/>
                <a:ext cx="382222" cy="324470"/>
              </a:xfrm>
              <a:prstGeom prst="rect">
                <a:avLst/>
              </a:prstGeom>
              <a:blipFill>
                <a:blip r:embed="rId7"/>
                <a:stretch>
                  <a:fillRect l="-3226" r="-6452" b="-50000"/>
                </a:stretch>
              </a:blipFill>
            </p:spPr>
            <p:txBody>
              <a:bodyPr/>
              <a:lstStyle/>
              <a:p>
                <a:r>
                  <a:rPr lang="en-US">
                    <a:noFill/>
                  </a:rPr>
                  <a:t> </a:t>
                </a:r>
              </a:p>
            </p:txBody>
          </p:sp>
        </mc:Fallback>
      </mc:AlternateContent>
      <p:sp>
        <p:nvSpPr>
          <p:cNvPr id="191" name="Rounded Rectangle 190">
            <a:extLst>
              <a:ext uri="{FF2B5EF4-FFF2-40B4-BE49-F238E27FC236}">
                <a16:creationId xmlns:a16="http://schemas.microsoft.com/office/drawing/2014/main" id="{84DDCC66-D9B2-DF43-BE0B-601755A17264}"/>
              </a:ext>
            </a:extLst>
          </p:cNvPr>
          <p:cNvSpPr/>
          <p:nvPr/>
        </p:nvSpPr>
        <p:spPr>
          <a:xfrm>
            <a:off x="7534576" y="4807327"/>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D191284-A875-C642-8455-55A5C6652E23}"/>
              </a:ext>
            </a:extLst>
          </p:cNvPr>
          <p:cNvSpPr/>
          <p:nvPr/>
        </p:nvSpPr>
        <p:spPr>
          <a:xfrm>
            <a:off x="7591682"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C81B078-BC92-9844-B298-B8D4C51A9AD2}"/>
              </a:ext>
            </a:extLst>
          </p:cNvPr>
          <p:cNvSpPr/>
          <p:nvPr/>
        </p:nvSpPr>
        <p:spPr>
          <a:xfrm>
            <a:off x="7725892"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2749B514-10CA-D947-879B-EC33168D3AFE}"/>
              </a:ext>
            </a:extLst>
          </p:cNvPr>
          <p:cNvSpPr/>
          <p:nvPr/>
        </p:nvSpPr>
        <p:spPr>
          <a:xfrm>
            <a:off x="7860103"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FC5A1042-5563-F546-BC1A-C43D5FD76A94}"/>
              </a:ext>
            </a:extLst>
          </p:cNvPr>
          <p:cNvSpPr/>
          <p:nvPr/>
        </p:nvSpPr>
        <p:spPr>
          <a:xfrm>
            <a:off x="7997371"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a:extLst>
              <a:ext uri="{FF2B5EF4-FFF2-40B4-BE49-F238E27FC236}">
                <a16:creationId xmlns:a16="http://schemas.microsoft.com/office/drawing/2014/main" id="{146D33E9-9667-2043-BB35-D778BDDA0224}"/>
              </a:ext>
            </a:extLst>
          </p:cNvPr>
          <p:cNvSpPr/>
          <p:nvPr/>
        </p:nvSpPr>
        <p:spPr>
          <a:xfrm>
            <a:off x="7471273" y="4060617"/>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94901353-EC56-F348-A512-6253F87F89A0}"/>
              </a:ext>
            </a:extLst>
          </p:cNvPr>
          <p:cNvSpPr/>
          <p:nvPr/>
        </p:nvSpPr>
        <p:spPr>
          <a:xfrm>
            <a:off x="7517353"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3B0738A8-7EAA-D340-9CBA-70FB7CBD9501}"/>
              </a:ext>
            </a:extLst>
          </p:cNvPr>
          <p:cNvSpPr/>
          <p:nvPr/>
        </p:nvSpPr>
        <p:spPr>
          <a:xfrm>
            <a:off x="7651563"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55D788D-D9EA-084E-A45A-6CFB6EFDBA2A}"/>
              </a:ext>
            </a:extLst>
          </p:cNvPr>
          <p:cNvSpPr/>
          <p:nvPr/>
        </p:nvSpPr>
        <p:spPr>
          <a:xfrm>
            <a:off x="7785774"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7FDD285-E835-5242-A723-C2D1ED7FD352}"/>
              </a:ext>
            </a:extLst>
          </p:cNvPr>
          <p:cNvSpPr/>
          <p:nvPr/>
        </p:nvSpPr>
        <p:spPr>
          <a:xfrm>
            <a:off x="7923042"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CF231D6-DF54-5F42-ABE1-2B1DD2D02456}"/>
              </a:ext>
            </a:extLst>
          </p:cNvPr>
          <p:cNvSpPr/>
          <p:nvPr/>
        </p:nvSpPr>
        <p:spPr>
          <a:xfrm>
            <a:off x="8063650" y="40964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ight Arrow 205">
            <a:extLst>
              <a:ext uri="{FF2B5EF4-FFF2-40B4-BE49-F238E27FC236}">
                <a16:creationId xmlns:a16="http://schemas.microsoft.com/office/drawing/2014/main" id="{230DA8FF-464A-1940-A3B8-C0DCD08C3D0A}"/>
              </a:ext>
            </a:extLst>
          </p:cNvPr>
          <p:cNvSpPr/>
          <p:nvPr/>
        </p:nvSpPr>
        <p:spPr>
          <a:xfrm rot="16200000">
            <a:off x="7683364" y="367611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ight Arrow 206">
            <a:extLst>
              <a:ext uri="{FF2B5EF4-FFF2-40B4-BE49-F238E27FC236}">
                <a16:creationId xmlns:a16="http://schemas.microsoft.com/office/drawing/2014/main" id="{5B80FF12-B343-AA4B-A139-5B8246FAAFBB}"/>
              </a:ext>
            </a:extLst>
          </p:cNvPr>
          <p:cNvSpPr/>
          <p:nvPr/>
        </p:nvSpPr>
        <p:spPr>
          <a:xfrm rot="16200000">
            <a:off x="7695115" y="442941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8" name="Content Placeholder 2">
                <a:extLst>
                  <a:ext uri="{FF2B5EF4-FFF2-40B4-BE49-F238E27FC236}">
                    <a16:creationId xmlns:a16="http://schemas.microsoft.com/office/drawing/2014/main" id="{D51F8531-BB86-5045-82A7-CD3D873041B9}"/>
                  </a:ext>
                </a:extLst>
              </p:cNvPr>
              <p:cNvSpPr txBox="1">
                <a:spLocks/>
              </p:cNvSpPr>
              <p:nvPr/>
            </p:nvSpPr>
            <p:spPr>
              <a:xfrm>
                <a:off x="7434337" y="438561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08" name="Content Placeholder 2">
                <a:extLst>
                  <a:ext uri="{FF2B5EF4-FFF2-40B4-BE49-F238E27FC236}">
                    <a16:creationId xmlns:a16="http://schemas.microsoft.com/office/drawing/2014/main" id="{D51F8531-BB86-5045-82A7-CD3D873041B9}"/>
                  </a:ext>
                </a:extLst>
              </p:cNvPr>
              <p:cNvSpPr txBox="1">
                <a:spLocks noRot="1" noChangeAspect="1" noMove="1" noResize="1" noEditPoints="1" noAdjustHandles="1" noChangeArrowheads="1" noChangeShapeType="1" noTextEdit="1"/>
              </p:cNvSpPr>
              <p:nvPr/>
            </p:nvSpPr>
            <p:spPr>
              <a:xfrm>
                <a:off x="7434337" y="4385618"/>
                <a:ext cx="382222" cy="324470"/>
              </a:xfrm>
              <a:prstGeom prst="rect">
                <a:avLst/>
              </a:prstGeom>
              <a:blipFill>
                <a:blip r:embed="rId8"/>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Content Placeholder 2">
                <a:extLst>
                  <a:ext uri="{FF2B5EF4-FFF2-40B4-BE49-F238E27FC236}">
                    <a16:creationId xmlns:a16="http://schemas.microsoft.com/office/drawing/2014/main" id="{D0C8294C-5F09-1742-AB04-7D5748E89887}"/>
                  </a:ext>
                </a:extLst>
              </p:cNvPr>
              <p:cNvSpPr txBox="1">
                <a:spLocks/>
              </p:cNvSpPr>
              <p:nvPr/>
            </p:nvSpPr>
            <p:spPr>
              <a:xfrm>
                <a:off x="7438321" y="362600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09" name="Content Placeholder 2">
                <a:extLst>
                  <a:ext uri="{FF2B5EF4-FFF2-40B4-BE49-F238E27FC236}">
                    <a16:creationId xmlns:a16="http://schemas.microsoft.com/office/drawing/2014/main" id="{D0C8294C-5F09-1742-AB04-7D5748E89887}"/>
                  </a:ext>
                </a:extLst>
              </p:cNvPr>
              <p:cNvSpPr txBox="1">
                <a:spLocks noRot="1" noChangeAspect="1" noMove="1" noResize="1" noEditPoints="1" noAdjustHandles="1" noChangeArrowheads="1" noChangeShapeType="1" noTextEdit="1"/>
              </p:cNvSpPr>
              <p:nvPr/>
            </p:nvSpPr>
            <p:spPr>
              <a:xfrm>
                <a:off x="7438321" y="3626008"/>
                <a:ext cx="382222" cy="324470"/>
              </a:xfrm>
              <a:prstGeom prst="rect">
                <a:avLst/>
              </a:prstGeom>
              <a:blipFill>
                <a:blip r:embed="rId3"/>
                <a:stretch>
                  <a:fillRect l="-3226" r="-6452"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Content Placeholder 2">
                <a:extLst>
                  <a:ext uri="{FF2B5EF4-FFF2-40B4-BE49-F238E27FC236}">
                    <a16:creationId xmlns:a16="http://schemas.microsoft.com/office/drawing/2014/main" id="{FE015F58-590E-894A-BB7D-65568CECB11D}"/>
                  </a:ext>
                </a:extLst>
              </p:cNvPr>
              <p:cNvSpPr txBox="1">
                <a:spLocks/>
              </p:cNvSpPr>
              <p:nvPr/>
            </p:nvSpPr>
            <p:spPr>
              <a:xfrm>
                <a:off x="4055174" y="5060040"/>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5" name="Content Placeholder 2">
                <a:extLst>
                  <a:ext uri="{FF2B5EF4-FFF2-40B4-BE49-F238E27FC236}">
                    <a16:creationId xmlns:a16="http://schemas.microsoft.com/office/drawing/2014/main" id="{FE015F58-590E-894A-BB7D-65568CECB11D}"/>
                  </a:ext>
                </a:extLst>
              </p:cNvPr>
              <p:cNvSpPr txBox="1">
                <a:spLocks noRot="1" noChangeAspect="1" noMove="1" noResize="1" noEditPoints="1" noAdjustHandles="1" noChangeArrowheads="1" noChangeShapeType="1" noTextEdit="1"/>
              </p:cNvSpPr>
              <p:nvPr/>
            </p:nvSpPr>
            <p:spPr>
              <a:xfrm>
                <a:off x="4055174" y="5060040"/>
                <a:ext cx="254169" cy="324470"/>
              </a:xfrm>
              <a:prstGeom prst="rect">
                <a:avLst/>
              </a:prstGeom>
              <a:blipFill>
                <a:blip r:embed="rId9"/>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Content Placeholder 2">
                <a:extLst>
                  <a:ext uri="{FF2B5EF4-FFF2-40B4-BE49-F238E27FC236}">
                    <a16:creationId xmlns:a16="http://schemas.microsoft.com/office/drawing/2014/main" id="{19235A03-CFD3-AD48-B0C4-88D06FFB0B79}"/>
                  </a:ext>
                </a:extLst>
              </p:cNvPr>
              <p:cNvSpPr txBox="1">
                <a:spLocks/>
              </p:cNvSpPr>
              <p:nvPr/>
            </p:nvSpPr>
            <p:spPr>
              <a:xfrm>
                <a:off x="5301734" y="5053720"/>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6" name="Content Placeholder 2">
                <a:extLst>
                  <a:ext uri="{FF2B5EF4-FFF2-40B4-BE49-F238E27FC236}">
                    <a16:creationId xmlns:a16="http://schemas.microsoft.com/office/drawing/2014/main" id="{19235A03-CFD3-AD48-B0C4-88D06FFB0B79}"/>
                  </a:ext>
                </a:extLst>
              </p:cNvPr>
              <p:cNvSpPr txBox="1">
                <a:spLocks noRot="1" noChangeAspect="1" noMove="1" noResize="1" noEditPoints="1" noAdjustHandles="1" noChangeArrowheads="1" noChangeShapeType="1" noTextEdit="1"/>
              </p:cNvSpPr>
              <p:nvPr/>
            </p:nvSpPr>
            <p:spPr>
              <a:xfrm>
                <a:off x="5301734" y="5053720"/>
                <a:ext cx="254169" cy="324470"/>
              </a:xfrm>
              <a:prstGeom prst="rect">
                <a:avLst/>
              </a:prstGeom>
              <a:blipFill>
                <a:blip r:embed="rId10"/>
                <a:stretch>
                  <a:fillRect r="-76190" b="-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Content Placeholder 2">
                <a:extLst>
                  <a:ext uri="{FF2B5EF4-FFF2-40B4-BE49-F238E27FC236}">
                    <a16:creationId xmlns:a16="http://schemas.microsoft.com/office/drawing/2014/main" id="{C7F411E2-0573-A14E-BBA1-6D9631FC501E}"/>
                  </a:ext>
                </a:extLst>
              </p:cNvPr>
              <p:cNvSpPr txBox="1">
                <a:spLocks/>
              </p:cNvSpPr>
              <p:nvPr/>
            </p:nvSpPr>
            <p:spPr>
              <a:xfrm>
                <a:off x="6505244" y="504580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8" name="Content Placeholder 2">
                <a:extLst>
                  <a:ext uri="{FF2B5EF4-FFF2-40B4-BE49-F238E27FC236}">
                    <a16:creationId xmlns:a16="http://schemas.microsoft.com/office/drawing/2014/main" id="{C7F411E2-0573-A14E-BBA1-6D9631FC501E}"/>
                  </a:ext>
                </a:extLst>
              </p:cNvPr>
              <p:cNvSpPr txBox="1">
                <a:spLocks noRot="1" noChangeAspect="1" noMove="1" noResize="1" noEditPoints="1" noAdjustHandles="1" noChangeArrowheads="1" noChangeShapeType="1" noTextEdit="1"/>
              </p:cNvSpPr>
              <p:nvPr/>
            </p:nvSpPr>
            <p:spPr>
              <a:xfrm>
                <a:off x="6505244" y="5045807"/>
                <a:ext cx="254169" cy="324470"/>
              </a:xfrm>
              <a:prstGeom prst="rect">
                <a:avLst/>
              </a:prstGeom>
              <a:blipFill>
                <a:blip r:embed="rId11"/>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Content Placeholder 2">
                <a:extLst>
                  <a:ext uri="{FF2B5EF4-FFF2-40B4-BE49-F238E27FC236}">
                    <a16:creationId xmlns:a16="http://schemas.microsoft.com/office/drawing/2014/main" id="{ECA0B608-40A6-1A42-A21D-CD397FE28BED}"/>
                  </a:ext>
                </a:extLst>
              </p:cNvPr>
              <p:cNvSpPr txBox="1">
                <a:spLocks/>
              </p:cNvSpPr>
              <p:nvPr/>
            </p:nvSpPr>
            <p:spPr>
              <a:xfrm>
                <a:off x="7779616" y="5060040"/>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9" name="Content Placeholder 2">
                <a:extLst>
                  <a:ext uri="{FF2B5EF4-FFF2-40B4-BE49-F238E27FC236}">
                    <a16:creationId xmlns:a16="http://schemas.microsoft.com/office/drawing/2014/main" id="{ECA0B608-40A6-1A42-A21D-CD397FE28BED}"/>
                  </a:ext>
                </a:extLst>
              </p:cNvPr>
              <p:cNvSpPr txBox="1">
                <a:spLocks noRot="1" noChangeAspect="1" noMove="1" noResize="1" noEditPoints="1" noAdjustHandles="1" noChangeArrowheads="1" noChangeShapeType="1" noTextEdit="1"/>
              </p:cNvSpPr>
              <p:nvPr/>
            </p:nvSpPr>
            <p:spPr>
              <a:xfrm>
                <a:off x="7779616" y="5060040"/>
                <a:ext cx="254169" cy="324470"/>
              </a:xfrm>
              <a:prstGeom prst="rect">
                <a:avLst/>
              </a:prstGeom>
              <a:blipFill>
                <a:blip r:embed="rId12"/>
                <a:stretch>
                  <a:fillRect r="-71429" b="-57692"/>
                </a:stretch>
              </a:blipFill>
            </p:spPr>
            <p:txBody>
              <a:bodyPr/>
              <a:lstStyle/>
              <a:p>
                <a:r>
                  <a:rPr lang="en-US">
                    <a:noFill/>
                  </a:rPr>
                  <a:t> </a:t>
                </a:r>
              </a:p>
            </p:txBody>
          </p:sp>
        </mc:Fallback>
      </mc:AlternateContent>
      <p:sp>
        <p:nvSpPr>
          <p:cNvPr id="230" name="Right Arrow 229">
            <a:extLst>
              <a:ext uri="{FF2B5EF4-FFF2-40B4-BE49-F238E27FC236}">
                <a16:creationId xmlns:a16="http://schemas.microsoft.com/office/drawing/2014/main" id="{61D061FC-B1A7-5E40-B051-2E7342111927}"/>
              </a:ext>
            </a:extLst>
          </p:cNvPr>
          <p:cNvSpPr/>
          <p:nvPr/>
        </p:nvSpPr>
        <p:spPr>
          <a:xfrm>
            <a:off x="4608612" y="4020353"/>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1" name="Content Placeholder 2">
                <a:extLst>
                  <a:ext uri="{FF2B5EF4-FFF2-40B4-BE49-F238E27FC236}">
                    <a16:creationId xmlns:a16="http://schemas.microsoft.com/office/drawing/2014/main" id="{12BCB6D9-12F3-F344-86C7-81FDD2DA8754}"/>
                  </a:ext>
                </a:extLst>
              </p:cNvPr>
              <p:cNvSpPr txBox="1">
                <a:spLocks/>
              </p:cNvSpPr>
              <p:nvPr/>
            </p:nvSpPr>
            <p:spPr>
              <a:xfrm>
                <a:off x="4535641" y="372358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31" name="Content Placeholder 2">
                <a:extLst>
                  <a:ext uri="{FF2B5EF4-FFF2-40B4-BE49-F238E27FC236}">
                    <a16:creationId xmlns:a16="http://schemas.microsoft.com/office/drawing/2014/main" id="{12BCB6D9-12F3-F344-86C7-81FDD2DA8754}"/>
                  </a:ext>
                </a:extLst>
              </p:cNvPr>
              <p:cNvSpPr txBox="1">
                <a:spLocks noRot="1" noChangeAspect="1" noMove="1" noResize="1" noEditPoints="1" noAdjustHandles="1" noChangeArrowheads="1" noChangeShapeType="1" noTextEdit="1"/>
              </p:cNvSpPr>
              <p:nvPr/>
            </p:nvSpPr>
            <p:spPr>
              <a:xfrm>
                <a:off x="4535641" y="3723586"/>
                <a:ext cx="382222" cy="324470"/>
              </a:xfrm>
              <a:prstGeom prst="rect">
                <a:avLst/>
              </a:prstGeom>
              <a:blipFill>
                <a:blip r:embed="rId13"/>
                <a:stretch>
                  <a:fillRect l="-3226" b="-50000"/>
                </a:stretch>
              </a:blipFill>
            </p:spPr>
            <p:txBody>
              <a:bodyPr/>
              <a:lstStyle/>
              <a:p>
                <a:r>
                  <a:rPr lang="en-US">
                    <a:noFill/>
                  </a:rPr>
                  <a:t> </a:t>
                </a:r>
              </a:p>
            </p:txBody>
          </p:sp>
        </mc:Fallback>
      </mc:AlternateContent>
      <p:sp>
        <p:nvSpPr>
          <p:cNvPr id="232" name="Right Arrow 231">
            <a:extLst>
              <a:ext uri="{FF2B5EF4-FFF2-40B4-BE49-F238E27FC236}">
                <a16:creationId xmlns:a16="http://schemas.microsoft.com/office/drawing/2014/main" id="{ADC55664-498E-0B45-A752-881C734A5AC9}"/>
              </a:ext>
            </a:extLst>
          </p:cNvPr>
          <p:cNvSpPr/>
          <p:nvPr/>
        </p:nvSpPr>
        <p:spPr>
          <a:xfrm>
            <a:off x="5806828" y="4046899"/>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3" name="Content Placeholder 2">
                <a:extLst>
                  <a:ext uri="{FF2B5EF4-FFF2-40B4-BE49-F238E27FC236}">
                    <a16:creationId xmlns:a16="http://schemas.microsoft.com/office/drawing/2014/main" id="{DFE0B602-3B79-264B-B130-1DADD2964819}"/>
                  </a:ext>
                </a:extLst>
              </p:cNvPr>
              <p:cNvSpPr txBox="1">
                <a:spLocks/>
              </p:cNvSpPr>
              <p:nvPr/>
            </p:nvSpPr>
            <p:spPr>
              <a:xfrm>
                <a:off x="5733858" y="3750133"/>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33" name="Content Placeholder 2">
                <a:extLst>
                  <a:ext uri="{FF2B5EF4-FFF2-40B4-BE49-F238E27FC236}">
                    <a16:creationId xmlns:a16="http://schemas.microsoft.com/office/drawing/2014/main" id="{DFE0B602-3B79-264B-B130-1DADD2964819}"/>
                  </a:ext>
                </a:extLst>
              </p:cNvPr>
              <p:cNvSpPr txBox="1">
                <a:spLocks noRot="1" noChangeAspect="1" noMove="1" noResize="1" noEditPoints="1" noAdjustHandles="1" noChangeArrowheads="1" noChangeShapeType="1" noTextEdit="1"/>
              </p:cNvSpPr>
              <p:nvPr/>
            </p:nvSpPr>
            <p:spPr>
              <a:xfrm>
                <a:off x="5733858" y="3750133"/>
                <a:ext cx="382222" cy="324470"/>
              </a:xfrm>
              <a:prstGeom prst="rect">
                <a:avLst/>
              </a:prstGeom>
              <a:blipFill>
                <a:blip r:embed="rId14"/>
                <a:stretch>
                  <a:fillRect l="-3226" b="-50000"/>
                </a:stretch>
              </a:blipFill>
            </p:spPr>
            <p:txBody>
              <a:bodyPr/>
              <a:lstStyle/>
              <a:p>
                <a:r>
                  <a:rPr lang="en-US">
                    <a:noFill/>
                  </a:rPr>
                  <a:t> </a:t>
                </a:r>
              </a:p>
            </p:txBody>
          </p:sp>
        </mc:Fallback>
      </mc:AlternateContent>
      <p:sp>
        <p:nvSpPr>
          <p:cNvPr id="234" name="Right Arrow 233">
            <a:extLst>
              <a:ext uri="{FF2B5EF4-FFF2-40B4-BE49-F238E27FC236}">
                <a16:creationId xmlns:a16="http://schemas.microsoft.com/office/drawing/2014/main" id="{05EECF43-C03E-8341-9FAB-C10B8829FDCA}"/>
              </a:ext>
            </a:extLst>
          </p:cNvPr>
          <p:cNvSpPr/>
          <p:nvPr/>
        </p:nvSpPr>
        <p:spPr>
          <a:xfrm>
            <a:off x="7053548" y="4060617"/>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5" name="Content Placeholder 2">
                <a:extLst>
                  <a:ext uri="{FF2B5EF4-FFF2-40B4-BE49-F238E27FC236}">
                    <a16:creationId xmlns:a16="http://schemas.microsoft.com/office/drawing/2014/main" id="{8A5625DD-D75F-1243-A3B0-CADB9D0DB376}"/>
                  </a:ext>
                </a:extLst>
              </p:cNvPr>
              <p:cNvSpPr txBox="1">
                <a:spLocks/>
              </p:cNvSpPr>
              <p:nvPr/>
            </p:nvSpPr>
            <p:spPr>
              <a:xfrm>
                <a:off x="6980577" y="376385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35" name="Content Placeholder 2">
                <a:extLst>
                  <a:ext uri="{FF2B5EF4-FFF2-40B4-BE49-F238E27FC236}">
                    <a16:creationId xmlns:a16="http://schemas.microsoft.com/office/drawing/2014/main" id="{8A5625DD-D75F-1243-A3B0-CADB9D0DB376}"/>
                  </a:ext>
                </a:extLst>
              </p:cNvPr>
              <p:cNvSpPr txBox="1">
                <a:spLocks noRot="1" noChangeAspect="1" noMove="1" noResize="1" noEditPoints="1" noAdjustHandles="1" noChangeArrowheads="1" noChangeShapeType="1" noTextEdit="1"/>
              </p:cNvSpPr>
              <p:nvPr/>
            </p:nvSpPr>
            <p:spPr>
              <a:xfrm>
                <a:off x="6980577" y="3763851"/>
                <a:ext cx="382222" cy="324470"/>
              </a:xfrm>
              <a:prstGeom prst="rect">
                <a:avLst/>
              </a:prstGeom>
              <a:blipFill>
                <a:blip r:embed="rId15"/>
                <a:stretch>
                  <a:fillRect l="-3226" r="-3226" b="-44444"/>
                </a:stretch>
              </a:blipFill>
            </p:spPr>
            <p:txBody>
              <a:bodyPr/>
              <a:lstStyle/>
              <a:p>
                <a:r>
                  <a:rPr lang="en-US">
                    <a:noFill/>
                  </a:rPr>
                  <a:t> </a:t>
                </a:r>
              </a:p>
            </p:txBody>
          </p:sp>
        </mc:Fallback>
      </mc:AlternateContent>
      <p:sp>
        <p:nvSpPr>
          <p:cNvPr id="236" name="Oval 235">
            <a:extLst>
              <a:ext uri="{FF2B5EF4-FFF2-40B4-BE49-F238E27FC236}">
                <a16:creationId xmlns:a16="http://schemas.microsoft.com/office/drawing/2014/main" id="{CE121944-A0A6-9540-B20F-0EDDCA16E3BB}"/>
              </a:ext>
            </a:extLst>
          </p:cNvPr>
          <p:cNvSpPr/>
          <p:nvPr/>
        </p:nvSpPr>
        <p:spPr>
          <a:xfrm>
            <a:off x="3829258"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a:extLst>
              <a:ext uri="{FF2B5EF4-FFF2-40B4-BE49-F238E27FC236}">
                <a16:creationId xmlns:a16="http://schemas.microsoft.com/office/drawing/2014/main" id="{BD7EEB06-7E51-7142-BE9F-C5DC83CDAF3A}"/>
              </a:ext>
            </a:extLst>
          </p:cNvPr>
          <p:cNvSpPr/>
          <p:nvPr/>
        </p:nvSpPr>
        <p:spPr>
          <a:xfrm>
            <a:off x="3766179" y="3065482"/>
            <a:ext cx="4458925" cy="302691"/>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B75A2D67-BE89-A046-8C98-D0525AD4C83B}"/>
              </a:ext>
            </a:extLst>
          </p:cNvPr>
          <p:cNvSpPr/>
          <p:nvPr/>
        </p:nvSpPr>
        <p:spPr>
          <a:xfrm>
            <a:off x="4115875"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0B64B32-F51A-A94F-BC53-AF4A89E95373}"/>
              </a:ext>
            </a:extLst>
          </p:cNvPr>
          <p:cNvSpPr/>
          <p:nvPr/>
        </p:nvSpPr>
        <p:spPr>
          <a:xfrm>
            <a:off x="4420580"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E54CDCD9-9DC0-8C49-A13B-24F1FB4FE474}"/>
              </a:ext>
            </a:extLst>
          </p:cNvPr>
          <p:cNvSpPr/>
          <p:nvPr/>
        </p:nvSpPr>
        <p:spPr>
          <a:xfrm>
            <a:off x="4707197"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AB0C80-447F-4C4B-BD43-A43A1894A2A2}"/>
              </a:ext>
            </a:extLst>
          </p:cNvPr>
          <p:cNvSpPr/>
          <p:nvPr/>
        </p:nvSpPr>
        <p:spPr>
          <a:xfrm>
            <a:off x="5000989"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F54F509F-0549-4441-9234-5E9FD0794585}"/>
              </a:ext>
            </a:extLst>
          </p:cNvPr>
          <p:cNvSpPr/>
          <p:nvPr/>
        </p:nvSpPr>
        <p:spPr>
          <a:xfrm>
            <a:off x="5287606"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FF2D58B6-5DC8-B34D-86EF-9B0FF1C6D9EE}"/>
              </a:ext>
            </a:extLst>
          </p:cNvPr>
          <p:cNvSpPr/>
          <p:nvPr/>
        </p:nvSpPr>
        <p:spPr>
          <a:xfrm>
            <a:off x="5592311"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CA12F27A-4DE1-C24B-99AB-7447897110F7}"/>
              </a:ext>
            </a:extLst>
          </p:cNvPr>
          <p:cNvSpPr/>
          <p:nvPr/>
        </p:nvSpPr>
        <p:spPr>
          <a:xfrm>
            <a:off x="5878928"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E0B43250-3516-8640-9DC1-EFA7944ED949}"/>
              </a:ext>
            </a:extLst>
          </p:cNvPr>
          <p:cNvSpPr/>
          <p:nvPr/>
        </p:nvSpPr>
        <p:spPr>
          <a:xfrm>
            <a:off x="6165226"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F57AECFE-158D-EB4F-B83D-519854B47321}"/>
              </a:ext>
            </a:extLst>
          </p:cNvPr>
          <p:cNvSpPr/>
          <p:nvPr/>
        </p:nvSpPr>
        <p:spPr>
          <a:xfrm>
            <a:off x="6451843"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8B337C5F-FF0F-464D-A1A8-FAF42AB976BC}"/>
              </a:ext>
            </a:extLst>
          </p:cNvPr>
          <p:cNvSpPr/>
          <p:nvPr/>
        </p:nvSpPr>
        <p:spPr>
          <a:xfrm>
            <a:off x="6756548"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88713FE-86F2-4841-A83D-21BE21108C05}"/>
              </a:ext>
            </a:extLst>
          </p:cNvPr>
          <p:cNvSpPr/>
          <p:nvPr/>
        </p:nvSpPr>
        <p:spPr>
          <a:xfrm>
            <a:off x="7043165"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BA47EB3C-3E44-9E4F-951F-59CCF32EAB9B}"/>
              </a:ext>
            </a:extLst>
          </p:cNvPr>
          <p:cNvSpPr/>
          <p:nvPr/>
        </p:nvSpPr>
        <p:spPr>
          <a:xfrm>
            <a:off x="7035591"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DB4A38EF-57AA-6B4B-AA68-768917BC054C}"/>
              </a:ext>
            </a:extLst>
          </p:cNvPr>
          <p:cNvSpPr/>
          <p:nvPr/>
        </p:nvSpPr>
        <p:spPr>
          <a:xfrm>
            <a:off x="7322208"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B234645B-93D1-934A-AA8A-0E1EF1A2CB36}"/>
              </a:ext>
            </a:extLst>
          </p:cNvPr>
          <p:cNvSpPr/>
          <p:nvPr/>
        </p:nvSpPr>
        <p:spPr>
          <a:xfrm>
            <a:off x="7626913"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6E2C83AA-24B7-254E-AFB6-DB6F27B6A97A}"/>
              </a:ext>
            </a:extLst>
          </p:cNvPr>
          <p:cNvSpPr/>
          <p:nvPr/>
        </p:nvSpPr>
        <p:spPr>
          <a:xfrm>
            <a:off x="7913530"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ight Arrow 252">
            <a:extLst>
              <a:ext uri="{FF2B5EF4-FFF2-40B4-BE49-F238E27FC236}">
                <a16:creationId xmlns:a16="http://schemas.microsoft.com/office/drawing/2014/main" id="{88FB3A2E-7580-A74F-928F-76232F226A14}"/>
              </a:ext>
            </a:extLst>
          </p:cNvPr>
          <p:cNvSpPr/>
          <p:nvPr/>
        </p:nvSpPr>
        <p:spPr>
          <a:xfrm rot="16200000">
            <a:off x="5824023" y="268200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a16="http://schemas.microsoft.com/office/drawing/2014/main" id="{26A8F858-0AC0-5E41-888F-28AD4064D641}"/>
              </a:ext>
            </a:extLst>
          </p:cNvPr>
          <p:cNvSpPr/>
          <p:nvPr/>
        </p:nvSpPr>
        <p:spPr>
          <a:xfrm>
            <a:off x="5711585" y="2304412"/>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FB451A6-B2C5-254C-AD05-6E0550F70D0A}"/>
              </a:ext>
            </a:extLst>
          </p:cNvPr>
          <p:cNvSpPr/>
          <p:nvPr/>
        </p:nvSpPr>
        <p:spPr>
          <a:xfrm>
            <a:off x="5768691"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8A1FC23D-E94B-5F46-AEF2-D2A9D49FF55F}"/>
              </a:ext>
            </a:extLst>
          </p:cNvPr>
          <p:cNvSpPr/>
          <p:nvPr/>
        </p:nvSpPr>
        <p:spPr>
          <a:xfrm>
            <a:off x="5902901"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EA3A537-2A2D-6A46-B8A5-3ED19252303F}"/>
              </a:ext>
            </a:extLst>
          </p:cNvPr>
          <p:cNvSpPr/>
          <p:nvPr/>
        </p:nvSpPr>
        <p:spPr>
          <a:xfrm>
            <a:off x="6037112"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6689FBF9-BD21-A047-A312-827D69CCF566}"/>
              </a:ext>
            </a:extLst>
          </p:cNvPr>
          <p:cNvSpPr/>
          <p:nvPr/>
        </p:nvSpPr>
        <p:spPr>
          <a:xfrm>
            <a:off x="6174380"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itle 1">
            <a:extLst>
              <a:ext uri="{FF2B5EF4-FFF2-40B4-BE49-F238E27FC236}">
                <a16:creationId xmlns:a16="http://schemas.microsoft.com/office/drawing/2014/main" id="{0384EDF2-BBE4-2943-820F-9B87605170DC}"/>
              </a:ext>
            </a:extLst>
          </p:cNvPr>
          <p:cNvSpPr txBox="1">
            <a:spLocks/>
          </p:cNvSpPr>
          <p:nvPr/>
        </p:nvSpPr>
        <p:spPr>
          <a:xfrm>
            <a:off x="4600318" y="1938718"/>
            <a:ext cx="2991364" cy="33953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chemeClr val="tx1">
                    <a:lumMod val="85000"/>
                    <a:lumOff val="15000"/>
                  </a:schemeClr>
                </a:solidFill>
              </a:rPr>
              <a:t>Sentiment score</a:t>
            </a:r>
          </a:p>
        </p:txBody>
      </p:sp>
    </p:spTree>
    <p:extLst>
      <p:ext uri="{BB962C8B-B14F-4D97-AF65-F5344CB8AC3E}">
        <p14:creationId xmlns:p14="http://schemas.microsoft.com/office/powerpoint/2010/main" val="15282931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Summary</a:t>
            </a:r>
          </a:p>
        </p:txBody>
      </p:sp>
      <p:sp>
        <p:nvSpPr>
          <p:cNvPr id="104" name="Title 1">
            <a:extLst>
              <a:ext uri="{FF2B5EF4-FFF2-40B4-BE49-F238E27FC236}">
                <a16:creationId xmlns:a16="http://schemas.microsoft.com/office/drawing/2014/main" id="{7C7A3870-AA4F-6541-9A2C-FAB7F09C92C2}"/>
              </a:ext>
            </a:extLst>
          </p:cNvPr>
          <p:cNvSpPr txBox="1">
            <a:spLocks/>
          </p:cNvSpPr>
          <p:nvPr/>
        </p:nvSpPr>
        <p:spPr>
          <a:xfrm>
            <a:off x="749300" y="933134"/>
            <a:ext cx="11328400" cy="57343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1000"/>
              </a:spcBef>
              <a:buFont typeface="Arial" panose="020B0604020202020204" pitchFamily="34" charset="0"/>
              <a:buChar char="•"/>
            </a:pPr>
            <a:r>
              <a:rPr lang="en-US" sz="2400" dirty="0"/>
              <a:t>Distributed Representations can be:</a:t>
            </a:r>
          </a:p>
          <a:p>
            <a:pPr marL="914400" lvl="1" indent="-457200">
              <a:lnSpc>
                <a:spcPct val="150000"/>
              </a:lnSpc>
              <a:spcBef>
                <a:spcPts val="1000"/>
              </a:spcBef>
              <a:buFont typeface="Arial" panose="020B0604020202020204" pitchFamily="34" charset="0"/>
              <a:buChar char="•"/>
            </a:pPr>
            <a:r>
              <a:rPr lang="en-US" sz="2000" dirty="0">
                <a:solidFill>
                  <a:srgbClr val="C00000"/>
                </a:solidFill>
                <a:latin typeface="Avenir Book" panose="02000503020000020003" pitchFamily="2" charset="0"/>
              </a:rPr>
              <a:t>Type-based</a:t>
            </a:r>
            <a:r>
              <a:rPr lang="en-US" sz="2000" dirty="0">
                <a:latin typeface="Avenir Book" panose="02000503020000020003" pitchFamily="2" charset="0"/>
              </a:rPr>
              <a:t> (“word embeddings”)</a:t>
            </a:r>
          </a:p>
          <a:p>
            <a:pPr marL="914400" lvl="1" indent="-457200">
              <a:lnSpc>
                <a:spcPct val="150000"/>
              </a:lnSpc>
              <a:spcBef>
                <a:spcPts val="1000"/>
              </a:spcBef>
              <a:buFont typeface="Arial" panose="020B0604020202020204" pitchFamily="34" charset="0"/>
              <a:buChar char="•"/>
            </a:pPr>
            <a:r>
              <a:rPr lang="en-US" sz="2000" dirty="0">
                <a:solidFill>
                  <a:srgbClr val="C00000"/>
                </a:solidFill>
                <a:latin typeface="Avenir Book" panose="02000503020000020003" pitchFamily="2" charset="0"/>
              </a:rPr>
              <a:t>Token-based</a:t>
            </a:r>
            <a:r>
              <a:rPr lang="en-US" sz="2000" dirty="0">
                <a:latin typeface="Avenir Book" panose="02000503020000020003" pitchFamily="2" charset="0"/>
              </a:rPr>
              <a:t> (“contextualized representations/embeddings”)</a:t>
            </a:r>
          </a:p>
          <a:p>
            <a:pPr marL="342900" indent="-342900">
              <a:lnSpc>
                <a:spcPct val="150000"/>
              </a:lnSpc>
              <a:spcBef>
                <a:spcPts val="1000"/>
              </a:spcBef>
              <a:buFont typeface="Arial" panose="020B0604020202020204" pitchFamily="34" charset="0"/>
              <a:buChar char="•"/>
            </a:pPr>
            <a:r>
              <a:rPr lang="en-US" sz="2400" b="1" dirty="0">
                <a:latin typeface="Avenir Light" panose="020B0402020203020204" pitchFamily="34" charset="77"/>
              </a:rPr>
              <a:t>Type-based models </a:t>
            </a:r>
            <a:r>
              <a:rPr lang="en-US" sz="2400" dirty="0">
                <a:latin typeface="Avenir Light" panose="020B0402020203020204" pitchFamily="34" charset="77"/>
              </a:rPr>
              <a:t>include </a:t>
            </a:r>
            <a:r>
              <a:rPr lang="en-US" sz="2400" dirty="0" err="1">
                <a:solidFill>
                  <a:srgbClr val="C00000"/>
                </a:solidFill>
                <a:latin typeface="Avenir Light" panose="020B0402020203020204" pitchFamily="34" charset="77"/>
              </a:rPr>
              <a:t>Bengio’s</a:t>
            </a:r>
            <a:r>
              <a:rPr lang="en-US" sz="2400" dirty="0">
                <a:solidFill>
                  <a:srgbClr val="C00000"/>
                </a:solidFill>
                <a:latin typeface="Avenir Light" panose="020B0402020203020204" pitchFamily="34" charset="77"/>
              </a:rPr>
              <a:t> 2003 </a:t>
            </a:r>
            <a:r>
              <a:rPr lang="en-US" sz="2400" dirty="0">
                <a:latin typeface="Avenir Light" panose="020B0402020203020204" pitchFamily="34" charset="77"/>
              </a:rPr>
              <a:t>and </a:t>
            </a:r>
            <a:r>
              <a:rPr lang="en-US" sz="2400" dirty="0">
                <a:solidFill>
                  <a:srgbClr val="C00000"/>
                </a:solidFill>
                <a:latin typeface="Avenir Light" panose="020B0402020203020204" pitchFamily="34" charset="77"/>
              </a:rPr>
              <a:t>word2vec 2013</a:t>
            </a:r>
          </a:p>
          <a:p>
            <a:pPr marL="342900" indent="-342900">
              <a:lnSpc>
                <a:spcPct val="150000"/>
              </a:lnSpc>
              <a:spcBef>
                <a:spcPts val="1000"/>
              </a:spcBef>
              <a:buFont typeface="Arial" panose="020B0604020202020204" pitchFamily="34" charset="0"/>
              <a:buChar char="•"/>
            </a:pPr>
            <a:r>
              <a:rPr lang="en-US" sz="2400" b="1" dirty="0">
                <a:latin typeface="Avenir Light" panose="020B0402020203020204" pitchFamily="34" charset="77"/>
              </a:rPr>
              <a:t>Token-based models </a:t>
            </a:r>
            <a:r>
              <a:rPr lang="en-US" sz="2400" dirty="0">
                <a:latin typeface="Avenir Light" panose="020B0402020203020204" pitchFamily="34" charset="77"/>
              </a:rPr>
              <a:t>include </a:t>
            </a:r>
            <a:r>
              <a:rPr lang="en-US" sz="2400" dirty="0">
                <a:solidFill>
                  <a:srgbClr val="C00000"/>
                </a:solidFill>
                <a:latin typeface="Avenir Light" panose="020B0402020203020204" pitchFamily="34" charset="77"/>
              </a:rPr>
              <a:t>RNNs/LSTMs</a:t>
            </a:r>
            <a:r>
              <a:rPr lang="en-US" sz="2400" dirty="0">
                <a:latin typeface="Avenir Light" panose="020B0402020203020204" pitchFamily="34" charset="77"/>
              </a:rPr>
              <a:t>, which:</a:t>
            </a:r>
          </a:p>
          <a:p>
            <a:pPr marL="800100" lvl="1"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demonstrated profound results in 2015 onward.</a:t>
            </a:r>
          </a:p>
          <a:p>
            <a:pPr marL="800100" lvl="1" indent="-342900">
              <a:lnSpc>
                <a:spcPct val="150000"/>
              </a:lnSpc>
              <a:spcBef>
                <a:spcPts val="1000"/>
              </a:spcBef>
              <a:buFont typeface="Arial" panose="020B0604020202020204" pitchFamily="34" charset="0"/>
              <a:buChar char="•"/>
            </a:pPr>
            <a:r>
              <a:rPr lang="en-US" sz="2000" dirty="0">
                <a:latin typeface="Avenir Book" panose="02000503020000020003" pitchFamily="2" charset="0"/>
              </a:rPr>
              <a:t>it can be used for essentially any NLP task.</a:t>
            </a:r>
          </a:p>
          <a:p>
            <a:pPr marL="457200" indent="-457200">
              <a:lnSpc>
                <a:spcPct val="150000"/>
              </a:lnSpc>
              <a:spcBef>
                <a:spcPts val="10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4728982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
            <a:extLst>
              <a:ext uri="{FF2B5EF4-FFF2-40B4-BE49-F238E27FC236}">
                <a16:creationId xmlns:a16="http://schemas.microsoft.com/office/drawing/2014/main" id="{EBAAB170-83EA-B447-9025-28D5F6121620}"/>
              </a:ext>
            </a:extLst>
          </p:cNvPr>
          <p:cNvSpPr txBox="1">
            <a:spLocks/>
          </p:cNvSpPr>
          <p:nvPr/>
        </p:nvSpPr>
        <p:spPr>
          <a:xfrm>
            <a:off x="1524656" y="1219200"/>
            <a:ext cx="9918044" cy="492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dirty="0"/>
              <a:t>RNNs/LSTMs use the </a:t>
            </a:r>
            <a:r>
              <a:rPr lang="en-US" dirty="0">
                <a:solidFill>
                  <a:srgbClr val="C00000"/>
                </a:solidFill>
              </a:rPr>
              <a:t>left-to-right </a:t>
            </a:r>
            <a:r>
              <a:rPr lang="en-US" dirty="0"/>
              <a:t>context and sequentially process data.</a:t>
            </a:r>
          </a:p>
          <a:p>
            <a:pPr>
              <a:lnSpc>
                <a:spcPct val="150000"/>
              </a:lnSpc>
              <a:spcBef>
                <a:spcPts val="2000"/>
              </a:spcBef>
            </a:pPr>
            <a:r>
              <a:rPr lang="en-US" dirty="0"/>
              <a:t>If you have </a:t>
            </a:r>
            <a:r>
              <a:rPr lang="en-US" u="sng" dirty="0"/>
              <a:t>full access</a:t>
            </a:r>
            <a:r>
              <a:rPr lang="en-US" dirty="0"/>
              <a:t> to the data at testing time, why not make use of the flow of information from </a:t>
            </a:r>
            <a:r>
              <a:rPr lang="en-US" dirty="0">
                <a:solidFill>
                  <a:srgbClr val="C00000"/>
                </a:solidFill>
              </a:rPr>
              <a:t>right-to-left,</a:t>
            </a:r>
            <a:r>
              <a:rPr lang="en-US" dirty="0"/>
              <a:t> also?</a:t>
            </a:r>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5" name="Slide Number Placeholder 9">
            <a:extLst>
              <a:ext uri="{FF2B5EF4-FFF2-40B4-BE49-F238E27FC236}">
                <a16:creationId xmlns:a16="http://schemas.microsoft.com/office/drawing/2014/main" id="{4C9FFB34-75C0-774B-9291-CE52FC1CC8D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183</a:t>
            </a:fld>
            <a:endParaRPr lang="en-US" dirty="0"/>
          </a:p>
        </p:txBody>
      </p:sp>
    </p:spTree>
    <p:extLst>
      <p:ext uri="{BB962C8B-B14F-4D97-AF65-F5344CB8AC3E}">
        <p14:creationId xmlns:p14="http://schemas.microsoft.com/office/powerpoint/2010/main" val="5440084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41FC2A2-5E88-3E43-9C6B-469173760781}"/>
              </a:ext>
            </a:extLst>
          </p:cNvPr>
          <p:cNvGrpSpPr/>
          <p:nvPr/>
        </p:nvGrpSpPr>
        <p:grpSpPr>
          <a:xfrm rot="16200000">
            <a:off x="6769296" y="4468795"/>
            <a:ext cx="1364224" cy="311369"/>
            <a:chOff x="2297660" y="4140835"/>
            <a:chExt cx="1364224" cy="311369"/>
          </a:xfrm>
        </p:grpSpPr>
        <p:sp>
          <p:nvSpPr>
            <p:cNvPr id="56" name="Rounded Rectangle 55">
              <a:extLst>
                <a:ext uri="{FF2B5EF4-FFF2-40B4-BE49-F238E27FC236}">
                  <a16:creationId xmlns:a16="http://schemas.microsoft.com/office/drawing/2014/main" id="{CD61F387-2272-CD4D-8983-97B0532BD6B6}"/>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55F6879-0725-CB4B-A278-CCDFE7A976D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242938-5DE6-8D4E-AD07-FA1E46C357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95F955-4B84-E24E-A947-27B141BDB33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3BA443-6998-8440-9D5A-3681B126046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DC62104-8B7D-5545-950E-5E422B49D6D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ight Arrow 62">
            <a:extLst>
              <a:ext uri="{FF2B5EF4-FFF2-40B4-BE49-F238E27FC236}">
                <a16:creationId xmlns:a16="http://schemas.microsoft.com/office/drawing/2014/main" id="{12083B4A-924E-0341-B172-BB74CE56117A}"/>
              </a:ext>
            </a:extLst>
          </p:cNvPr>
          <p:cNvSpPr/>
          <p:nvPr/>
        </p:nvSpPr>
        <p:spPr>
          <a:xfrm rot="16200000">
            <a:off x="716658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83EE78B4-C908-C24E-952D-66EC0F8B99DE}"/>
                  </a:ext>
                </a:extLst>
              </p:cNvPr>
              <p:cNvSpPr txBox="1">
                <a:spLocks/>
              </p:cNvSpPr>
              <p:nvPr/>
            </p:nvSpPr>
            <p:spPr>
              <a:xfrm>
                <a:off x="7285562" y="59208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7" name="Content Placeholder 2">
                <a:extLst>
                  <a:ext uri="{FF2B5EF4-FFF2-40B4-BE49-F238E27FC236}">
                    <a16:creationId xmlns:a16="http://schemas.microsoft.com/office/drawing/2014/main" id="{83EE78B4-C908-C24E-952D-66EC0F8B99DE}"/>
                  </a:ext>
                </a:extLst>
              </p:cNvPr>
              <p:cNvSpPr txBox="1">
                <a:spLocks noRot="1" noChangeAspect="1" noMove="1" noResize="1" noEditPoints="1" noAdjustHandles="1" noChangeArrowheads="1" noChangeShapeType="1" noTextEdit="1"/>
              </p:cNvSpPr>
              <p:nvPr/>
            </p:nvSpPr>
            <p:spPr>
              <a:xfrm>
                <a:off x="7285562" y="5920848"/>
                <a:ext cx="466367" cy="503588"/>
              </a:xfrm>
              <a:prstGeom prst="rect">
                <a:avLst/>
              </a:prstGeom>
              <a:blipFill>
                <a:blip r:embed="rId6"/>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7F5FF3A9-9973-8C4F-901B-1D7D261AE425}"/>
                  </a:ext>
                </a:extLst>
              </p:cNvPr>
              <p:cNvSpPr txBox="1">
                <a:spLocks/>
              </p:cNvSpPr>
              <p:nvPr/>
            </p:nvSpPr>
            <p:spPr>
              <a:xfrm>
                <a:off x="8379035" y="59491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7F5FF3A9-9973-8C4F-901B-1D7D261AE425}"/>
                  </a:ext>
                </a:extLst>
              </p:cNvPr>
              <p:cNvSpPr txBox="1">
                <a:spLocks noRot="1" noChangeAspect="1" noMove="1" noResize="1" noEditPoints="1" noAdjustHandles="1" noChangeArrowheads="1" noChangeShapeType="1" noTextEdit="1"/>
              </p:cNvSpPr>
              <p:nvPr/>
            </p:nvSpPr>
            <p:spPr>
              <a:xfrm>
                <a:off x="8379035" y="5949138"/>
                <a:ext cx="466367" cy="503588"/>
              </a:xfrm>
              <a:prstGeom prst="rect">
                <a:avLst/>
              </a:prstGeom>
              <a:blipFill>
                <a:blip r:embed="rId3"/>
                <a:stretch>
                  <a:fillRect l="-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1ED921F-D3A7-5A44-8160-C1E6BEBF28B8}"/>
                  </a:ext>
                </a:extLst>
              </p:cNvPr>
              <p:cNvSpPr txBox="1">
                <a:spLocks/>
              </p:cNvSpPr>
              <p:nvPr/>
            </p:nvSpPr>
            <p:spPr>
              <a:xfrm>
                <a:off x="9394913"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1ED921F-D3A7-5A44-8160-C1E6BEBF28B8}"/>
                  </a:ext>
                </a:extLst>
              </p:cNvPr>
              <p:cNvSpPr txBox="1">
                <a:spLocks noRot="1" noChangeAspect="1" noMove="1" noResize="1" noEditPoints="1" noAdjustHandles="1" noChangeArrowheads="1" noChangeShapeType="1" noTextEdit="1"/>
              </p:cNvSpPr>
              <p:nvPr/>
            </p:nvSpPr>
            <p:spPr>
              <a:xfrm>
                <a:off x="9394913" y="5946248"/>
                <a:ext cx="466367" cy="503588"/>
              </a:xfrm>
              <a:prstGeom prst="rect">
                <a:avLst/>
              </a:prstGeom>
              <a:blipFill>
                <a:blip r:embed="rId7"/>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C284FB9F-A0FA-3646-9805-F352C15C96EB}"/>
                  </a:ext>
                </a:extLst>
              </p:cNvPr>
              <p:cNvSpPr txBox="1">
                <a:spLocks/>
              </p:cNvSpPr>
              <p:nvPr/>
            </p:nvSpPr>
            <p:spPr>
              <a:xfrm>
                <a:off x="10510726"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C284FB9F-A0FA-3646-9805-F352C15C96EB}"/>
                  </a:ext>
                </a:extLst>
              </p:cNvPr>
              <p:cNvSpPr txBox="1">
                <a:spLocks noRot="1" noChangeAspect="1" noMove="1" noResize="1" noEditPoints="1" noAdjustHandles="1" noChangeArrowheads="1" noChangeShapeType="1" noTextEdit="1"/>
              </p:cNvSpPr>
              <p:nvPr/>
            </p:nvSpPr>
            <p:spPr>
              <a:xfrm>
                <a:off x="10510726" y="5946248"/>
                <a:ext cx="466367" cy="503588"/>
              </a:xfrm>
              <a:prstGeom prst="rect">
                <a:avLst/>
              </a:prstGeom>
              <a:blipFill>
                <a:blip r:embed="rId8"/>
                <a:stretch>
                  <a:fillRect l="-8333"/>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31334007-DA71-A444-AD47-E635C44D54B7}"/>
              </a:ext>
            </a:extLst>
          </p:cNvPr>
          <p:cNvGrpSpPr/>
          <p:nvPr/>
        </p:nvGrpSpPr>
        <p:grpSpPr>
          <a:xfrm rot="16200000">
            <a:off x="7851457" y="4468795"/>
            <a:ext cx="1364224" cy="311369"/>
            <a:chOff x="2297660" y="4140835"/>
            <a:chExt cx="1364224" cy="311369"/>
          </a:xfrm>
        </p:grpSpPr>
        <p:sp>
          <p:nvSpPr>
            <p:cNvPr id="73" name="Rounded Rectangle 72">
              <a:extLst>
                <a:ext uri="{FF2B5EF4-FFF2-40B4-BE49-F238E27FC236}">
                  <a16:creationId xmlns:a16="http://schemas.microsoft.com/office/drawing/2014/main" id="{135F9424-7200-104A-8788-140A9F0708A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ADB0F5C-8F1A-284A-BAD4-45D90927B0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C53B0CC-5E06-4947-B814-68732EE76F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D0998B-DA2A-7E48-9E39-69EC418805D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B2A6805-9DF1-644F-AA84-E16155D85B82}"/>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0523761-D634-D54A-902D-48CE6B6AD33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ight Arrow 78">
            <a:extLst>
              <a:ext uri="{FF2B5EF4-FFF2-40B4-BE49-F238E27FC236}">
                <a16:creationId xmlns:a16="http://schemas.microsoft.com/office/drawing/2014/main" id="{29A5D587-3BF7-D844-A079-BAA35E549D73}"/>
              </a:ext>
            </a:extLst>
          </p:cNvPr>
          <p:cNvSpPr/>
          <p:nvPr/>
        </p:nvSpPr>
        <p:spPr>
          <a:xfrm rot="16200000">
            <a:off x="8248746"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A1C20D9-5FA9-374C-BE0E-EE8AB6D1C62B}"/>
              </a:ext>
            </a:extLst>
          </p:cNvPr>
          <p:cNvGrpSpPr/>
          <p:nvPr/>
        </p:nvGrpSpPr>
        <p:grpSpPr>
          <a:xfrm rot="16200000">
            <a:off x="8906216" y="4468795"/>
            <a:ext cx="1364224" cy="311369"/>
            <a:chOff x="2297660" y="4140835"/>
            <a:chExt cx="1364224" cy="311369"/>
          </a:xfrm>
        </p:grpSpPr>
        <p:sp>
          <p:nvSpPr>
            <p:cNvPr id="82" name="Rounded Rectangle 81">
              <a:extLst>
                <a:ext uri="{FF2B5EF4-FFF2-40B4-BE49-F238E27FC236}">
                  <a16:creationId xmlns:a16="http://schemas.microsoft.com/office/drawing/2014/main" id="{1976AF41-49E3-B943-8E6D-DC1B1262F09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91B1D3D-F543-894F-A7C8-6EFC086504B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E70BD05-7EAF-8A4A-9678-C70110ADFC0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3138A90-83DB-DC43-B8FC-FEB33326AD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C2083F9-CEA3-FD4A-9B12-9888B07311F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B1CFC66-4603-7D4A-AE30-9BF7C237B0D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ight Arrow 87">
            <a:extLst>
              <a:ext uri="{FF2B5EF4-FFF2-40B4-BE49-F238E27FC236}">
                <a16:creationId xmlns:a16="http://schemas.microsoft.com/office/drawing/2014/main" id="{43773DE8-DAC4-FE4C-95AB-4C087B78FA83}"/>
              </a:ext>
            </a:extLst>
          </p:cNvPr>
          <p:cNvSpPr/>
          <p:nvPr/>
        </p:nvSpPr>
        <p:spPr>
          <a:xfrm rot="16200000">
            <a:off x="930350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BBFE39C6-1C06-044C-B5EA-1BB7F378DC30}"/>
              </a:ext>
            </a:extLst>
          </p:cNvPr>
          <p:cNvSpPr/>
          <p:nvPr/>
        </p:nvSpPr>
        <p:spPr>
          <a:xfrm flipH="1">
            <a:off x="9765231"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B374F78-E280-B94F-9213-883BD45B7F24}"/>
              </a:ext>
            </a:extLst>
          </p:cNvPr>
          <p:cNvGrpSpPr/>
          <p:nvPr/>
        </p:nvGrpSpPr>
        <p:grpSpPr>
          <a:xfrm rot="16200000">
            <a:off x="9994460" y="4468794"/>
            <a:ext cx="1364224" cy="311369"/>
            <a:chOff x="2297660" y="4140835"/>
            <a:chExt cx="1364224" cy="311369"/>
          </a:xfrm>
        </p:grpSpPr>
        <p:sp>
          <p:nvSpPr>
            <p:cNvPr id="99" name="Rounded Rectangle 98">
              <a:extLst>
                <a:ext uri="{FF2B5EF4-FFF2-40B4-BE49-F238E27FC236}">
                  <a16:creationId xmlns:a16="http://schemas.microsoft.com/office/drawing/2014/main" id="{11A36619-4FD0-7142-81D9-64797D16226A}"/>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163A9B6-F408-2E4B-BC1D-C4EFE814924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0497E2C-6164-A142-BEA0-1FFB08C1FD1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5212A3B-5D92-2A47-BF72-980F2FA385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9A8B01-542A-E14C-8CEE-FC7B27DFF8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7DD58B-482B-554F-8A71-D053E84DE6C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ight Arrow 104">
            <a:extLst>
              <a:ext uri="{FF2B5EF4-FFF2-40B4-BE49-F238E27FC236}">
                <a16:creationId xmlns:a16="http://schemas.microsoft.com/office/drawing/2014/main" id="{D8ABD822-3B1F-6C41-97B2-4AEF84AA1398}"/>
              </a:ext>
            </a:extLst>
          </p:cNvPr>
          <p:cNvSpPr/>
          <p:nvPr/>
        </p:nvSpPr>
        <p:spPr>
          <a:xfrm rot="16200000">
            <a:off x="10391749" y="554449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C396A0BD-2E23-9743-90F5-1420822D90FB}"/>
              </a:ext>
            </a:extLst>
          </p:cNvPr>
          <p:cNvSpPr/>
          <p:nvPr/>
        </p:nvSpPr>
        <p:spPr>
          <a:xfrm flipH="1">
            <a:off x="8683980"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7DEB3022-6D1B-0245-8BCA-944CA325073B}"/>
              </a:ext>
            </a:extLst>
          </p:cNvPr>
          <p:cNvSpPr/>
          <p:nvPr/>
        </p:nvSpPr>
        <p:spPr>
          <a:xfrm flipH="1">
            <a:off x="7618738" y="4448222"/>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1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11"/>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12"/>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30973258-1FC5-C147-8290-0223E0AA8294}"/>
                  </a:ext>
                </a:extLst>
              </p:cNvPr>
              <p:cNvSpPr txBox="1">
                <a:spLocks/>
              </p:cNvSpPr>
              <p:nvPr/>
            </p:nvSpPr>
            <p:spPr>
              <a:xfrm>
                <a:off x="7281437" y="341505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5" name="Content Placeholder 2">
                <a:extLst>
                  <a:ext uri="{FF2B5EF4-FFF2-40B4-BE49-F238E27FC236}">
                    <a16:creationId xmlns:a16="http://schemas.microsoft.com/office/drawing/2014/main" id="{30973258-1FC5-C147-8290-0223E0AA8294}"/>
                  </a:ext>
                </a:extLst>
              </p:cNvPr>
              <p:cNvSpPr txBox="1">
                <a:spLocks noRot="1" noChangeAspect="1" noMove="1" noResize="1" noEditPoints="1" noAdjustHandles="1" noChangeArrowheads="1" noChangeShapeType="1" noTextEdit="1"/>
              </p:cNvSpPr>
              <p:nvPr/>
            </p:nvSpPr>
            <p:spPr>
              <a:xfrm>
                <a:off x="7281437" y="3415053"/>
                <a:ext cx="466367" cy="503588"/>
              </a:xfrm>
              <a:prstGeom prst="rect">
                <a:avLst/>
              </a:prstGeom>
              <a:blipFill>
                <a:blip r:embed="rId13"/>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Content Placeholder 2">
                <a:extLst>
                  <a:ext uri="{FF2B5EF4-FFF2-40B4-BE49-F238E27FC236}">
                    <a16:creationId xmlns:a16="http://schemas.microsoft.com/office/drawing/2014/main" id="{280BE8FE-1FF3-9C44-ADBF-62D68593B76B}"/>
                  </a:ext>
                </a:extLst>
              </p:cNvPr>
              <p:cNvSpPr txBox="1">
                <a:spLocks/>
              </p:cNvSpPr>
              <p:nvPr/>
            </p:nvSpPr>
            <p:spPr>
              <a:xfrm>
                <a:off x="8315817" y="343911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6" name="Content Placeholder 2">
                <a:extLst>
                  <a:ext uri="{FF2B5EF4-FFF2-40B4-BE49-F238E27FC236}">
                    <a16:creationId xmlns:a16="http://schemas.microsoft.com/office/drawing/2014/main" id="{280BE8FE-1FF3-9C44-ADBF-62D68593B76B}"/>
                  </a:ext>
                </a:extLst>
              </p:cNvPr>
              <p:cNvSpPr txBox="1">
                <a:spLocks noRot="1" noChangeAspect="1" noMove="1" noResize="1" noEditPoints="1" noAdjustHandles="1" noChangeArrowheads="1" noChangeShapeType="1" noTextEdit="1"/>
              </p:cNvSpPr>
              <p:nvPr/>
            </p:nvSpPr>
            <p:spPr>
              <a:xfrm>
                <a:off x="8315817" y="3439115"/>
                <a:ext cx="466367" cy="503588"/>
              </a:xfrm>
              <a:prstGeom prst="rect">
                <a:avLst/>
              </a:prstGeom>
              <a:blipFill>
                <a:blip r:embed="rId14"/>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A07DEFB1-20A0-2F49-95D3-4A3A9BE43DEC}"/>
                  </a:ext>
                </a:extLst>
              </p:cNvPr>
              <p:cNvSpPr txBox="1">
                <a:spLocks/>
              </p:cNvSpPr>
              <p:nvPr/>
            </p:nvSpPr>
            <p:spPr>
              <a:xfrm>
                <a:off x="9428420" y="34391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A07DEFB1-20A0-2F49-95D3-4A3A9BE43DEC}"/>
                  </a:ext>
                </a:extLst>
              </p:cNvPr>
              <p:cNvSpPr txBox="1">
                <a:spLocks noRot="1" noChangeAspect="1" noMove="1" noResize="1" noEditPoints="1" noAdjustHandles="1" noChangeArrowheads="1" noChangeShapeType="1" noTextEdit="1"/>
              </p:cNvSpPr>
              <p:nvPr/>
            </p:nvSpPr>
            <p:spPr>
              <a:xfrm>
                <a:off x="9428420" y="3439151"/>
                <a:ext cx="466367" cy="503588"/>
              </a:xfrm>
              <a:prstGeom prst="rect">
                <a:avLst/>
              </a:prstGeom>
              <a:blipFill>
                <a:blip r:embed="rId15"/>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88CCFE5D-301B-6247-BAA2-626133E8A584}"/>
                  </a:ext>
                </a:extLst>
              </p:cNvPr>
              <p:cNvSpPr txBox="1">
                <a:spLocks/>
              </p:cNvSpPr>
              <p:nvPr/>
            </p:nvSpPr>
            <p:spPr>
              <a:xfrm>
                <a:off x="10506600" y="342734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88CCFE5D-301B-6247-BAA2-626133E8A584}"/>
                  </a:ext>
                </a:extLst>
              </p:cNvPr>
              <p:cNvSpPr txBox="1">
                <a:spLocks noRot="1" noChangeAspect="1" noMove="1" noResize="1" noEditPoints="1" noAdjustHandles="1" noChangeArrowheads="1" noChangeShapeType="1" noTextEdit="1"/>
              </p:cNvSpPr>
              <p:nvPr/>
            </p:nvSpPr>
            <p:spPr>
              <a:xfrm>
                <a:off x="10506600" y="3427343"/>
                <a:ext cx="466367" cy="503588"/>
              </a:xfrm>
              <a:prstGeom prst="rect">
                <a:avLst/>
              </a:prstGeom>
              <a:blipFill>
                <a:blip r:embed="rId16"/>
                <a:stretch>
                  <a:fillRect l="-15789"/>
                </a:stretch>
              </a:blipFill>
            </p:spPr>
            <p:txBody>
              <a:bodyPr/>
              <a:lstStyle/>
              <a:p>
                <a:r>
                  <a:rPr lang="en-US">
                    <a:noFill/>
                  </a:rPr>
                  <a:t> </a:t>
                </a:r>
              </a:p>
            </p:txBody>
          </p:sp>
        </mc:Fallback>
      </mc:AlternateContent>
      <p:sp>
        <p:nvSpPr>
          <p:cNvPr id="106" name="Title 1">
            <a:extLst>
              <a:ext uri="{FF2B5EF4-FFF2-40B4-BE49-F238E27FC236}">
                <a16:creationId xmlns:a16="http://schemas.microsoft.com/office/drawing/2014/main" id="{1461619B-392D-6749-8080-79E182EBB9CD}"/>
              </a:ext>
            </a:extLst>
          </p:cNvPr>
          <p:cNvSpPr txBox="1">
            <a:spLocks/>
          </p:cNvSpPr>
          <p:nvPr/>
        </p:nvSpPr>
        <p:spPr>
          <a:xfrm>
            <a:off x="1769494" y="1257028"/>
            <a:ext cx="9168744" cy="7148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For brevity, let’s use the follow schematic to represent an RNN</a:t>
            </a:r>
          </a:p>
        </p:txBody>
      </p:sp>
      <p:sp>
        <p:nvSpPr>
          <p:cNvPr id="110" name="Slide Number Placeholder 9">
            <a:extLst>
              <a:ext uri="{FF2B5EF4-FFF2-40B4-BE49-F238E27FC236}">
                <a16:creationId xmlns:a16="http://schemas.microsoft.com/office/drawing/2014/main" id="{48E5CD71-D9C7-3D46-846C-584BB7F78A50}"/>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184</a:t>
            </a:fld>
            <a:endParaRPr lang="en-US" dirty="0"/>
          </a:p>
        </p:txBody>
      </p:sp>
    </p:spTree>
    <p:extLst>
      <p:ext uri="{BB962C8B-B14F-4D97-AF65-F5344CB8AC3E}">
        <p14:creationId xmlns:p14="http://schemas.microsoft.com/office/powerpoint/2010/main" val="15415827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7" name="Content Placeholder 2">
            <a:extLst>
              <a:ext uri="{FF2B5EF4-FFF2-40B4-BE49-F238E27FC236}">
                <a16:creationId xmlns:a16="http://schemas.microsoft.com/office/drawing/2014/main" id="{D25DDBB7-0901-C34C-AAB4-14DC8E54B65F}"/>
              </a:ext>
            </a:extLst>
          </p:cNvPr>
          <p:cNvSpPr txBox="1">
            <a:spLocks/>
          </p:cNvSpPr>
          <p:nvPr/>
        </p:nvSpPr>
        <p:spPr>
          <a:xfrm>
            <a:off x="340077" y="1034606"/>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41FC2A2-5E88-3E43-9C6B-469173760781}"/>
              </a:ext>
            </a:extLst>
          </p:cNvPr>
          <p:cNvGrpSpPr/>
          <p:nvPr/>
        </p:nvGrpSpPr>
        <p:grpSpPr>
          <a:xfrm rot="16200000">
            <a:off x="6769296" y="4468795"/>
            <a:ext cx="1364224" cy="311369"/>
            <a:chOff x="2297660" y="4140835"/>
            <a:chExt cx="1364224" cy="311369"/>
          </a:xfrm>
        </p:grpSpPr>
        <p:sp>
          <p:nvSpPr>
            <p:cNvPr id="56" name="Rounded Rectangle 55">
              <a:extLst>
                <a:ext uri="{FF2B5EF4-FFF2-40B4-BE49-F238E27FC236}">
                  <a16:creationId xmlns:a16="http://schemas.microsoft.com/office/drawing/2014/main" id="{CD61F387-2272-CD4D-8983-97B0532BD6B6}"/>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55F6879-0725-CB4B-A278-CCDFE7A976D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242938-5DE6-8D4E-AD07-FA1E46C357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95F955-4B84-E24E-A947-27B141BDB33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3BA443-6998-8440-9D5A-3681B126046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DC62104-8B7D-5545-950E-5E422B49D6D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ight Arrow 62">
            <a:extLst>
              <a:ext uri="{FF2B5EF4-FFF2-40B4-BE49-F238E27FC236}">
                <a16:creationId xmlns:a16="http://schemas.microsoft.com/office/drawing/2014/main" id="{12083B4A-924E-0341-B172-BB74CE56117A}"/>
              </a:ext>
            </a:extLst>
          </p:cNvPr>
          <p:cNvSpPr/>
          <p:nvPr/>
        </p:nvSpPr>
        <p:spPr>
          <a:xfrm rot="16200000">
            <a:off x="716658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83EE78B4-C908-C24E-952D-66EC0F8B99DE}"/>
                  </a:ext>
                </a:extLst>
              </p:cNvPr>
              <p:cNvSpPr txBox="1">
                <a:spLocks/>
              </p:cNvSpPr>
              <p:nvPr/>
            </p:nvSpPr>
            <p:spPr>
              <a:xfrm>
                <a:off x="7285562" y="59208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7" name="Content Placeholder 2">
                <a:extLst>
                  <a:ext uri="{FF2B5EF4-FFF2-40B4-BE49-F238E27FC236}">
                    <a16:creationId xmlns:a16="http://schemas.microsoft.com/office/drawing/2014/main" id="{83EE78B4-C908-C24E-952D-66EC0F8B99DE}"/>
                  </a:ext>
                </a:extLst>
              </p:cNvPr>
              <p:cNvSpPr txBox="1">
                <a:spLocks noRot="1" noChangeAspect="1" noMove="1" noResize="1" noEditPoints="1" noAdjustHandles="1" noChangeArrowheads="1" noChangeShapeType="1" noTextEdit="1"/>
              </p:cNvSpPr>
              <p:nvPr/>
            </p:nvSpPr>
            <p:spPr>
              <a:xfrm>
                <a:off x="7285562" y="5920848"/>
                <a:ext cx="466367" cy="503588"/>
              </a:xfrm>
              <a:prstGeom prst="rect">
                <a:avLst/>
              </a:prstGeom>
              <a:blipFill>
                <a:blip r:embed="rId6"/>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7F5FF3A9-9973-8C4F-901B-1D7D261AE425}"/>
                  </a:ext>
                </a:extLst>
              </p:cNvPr>
              <p:cNvSpPr txBox="1">
                <a:spLocks/>
              </p:cNvSpPr>
              <p:nvPr/>
            </p:nvSpPr>
            <p:spPr>
              <a:xfrm>
                <a:off x="8379035" y="59491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7F5FF3A9-9973-8C4F-901B-1D7D261AE425}"/>
                  </a:ext>
                </a:extLst>
              </p:cNvPr>
              <p:cNvSpPr txBox="1">
                <a:spLocks noRot="1" noChangeAspect="1" noMove="1" noResize="1" noEditPoints="1" noAdjustHandles="1" noChangeArrowheads="1" noChangeShapeType="1" noTextEdit="1"/>
              </p:cNvSpPr>
              <p:nvPr/>
            </p:nvSpPr>
            <p:spPr>
              <a:xfrm>
                <a:off x="8379035" y="5949138"/>
                <a:ext cx="466367" cy="503588"/>
              </a:xfrm>
              <a:prstGeom prst="rect">
                <a:avLst/>
              </a:prstGeom>
              <a:blipFill>
                <a:blip r:embed="rId3"/>
                <a:stretch>
                  <a:fillRect l="-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1ED921F-D3A7-5A44-8160-C1E6BEBF28B8}"/>
                  </a:ext>
                </a:extLst>
              </p:cNvPr>
              <p:cNvSpPr txBox="1">
                <a:spLocks/>
              </p:cNvSpPr>
              <p:nvPr/>
            </p:nvSpPr>
            <p:spPr>
              <a:xfrm>
                <a:off x="9394913"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1ED921F-D3A7-5A44-8160-C1E6BEBF28B8}"/>
                  </a:ext>
                </a:extLst>
              </p:cNvPr>
              <p:cNvSpPr txBox="1">
                <a:spLocks noRot="1" noChangeAspect="1" noMove="1" noResize="1" noEditPoints="1" noAdjustHandles="1" noChangeArrowheads="1" noChangeShapeType="1" noTextEdit="1"/>
              </p:cNvSpPr>
              <p:nvPr/>
            </p:nvSpPr>
            <p:spPr>
              <a:xfrm>
                <a:off x="9394913" y="5946248"/>
                <a:ext cx="466367" cy="503588"/>
              </a:xfrm>
              <a:prstGeom prst="rect">
                <a:avLst/>
              </a:prstGeom>
              <a:blipFill>
                <a:blip r:embed="rId7"/>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C284FB9F-A0FA-3646-9805-F352C15C96EB}"/>
                  </a:ext>
                </a:extLst>
              </p:cNvPr>
              <p:cNvSpPr txBox="1">
                <a:spLocks/>
              </p:cNvSpPr>
              <p:nvPr/>
            </p:nvSpPr>
            <p:spPr>
              <a:xfrm>
                <a:off x="10510726"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C284FB9F-A0FA-3646-9805-F352C15C96EB}"/>
                  </a:ext>
                </a:extLst>
              </p:cNvPr>
              <p:cNvSpPr txBox="1">
                <a:spLocks noRot="1" noChangeAspect="1" noMove="1" noResize="1" noEditPoints="1" noAdjustHandles="1" noChangeArrowheads="1" noChangeShapeType="1" noTextEdit="1"/>
              </p:cNvSpPr>
              <p:nvPr/>
            </p:nvSpPr>
            <p:spPr>
              <a:xfrm>
                <a:off x="10510726" y="5946248"/>
                <a:ext cx="466367" cy="503588"/>
              </a:xfrm>
              <a:prstGeom prst="rect">
                <a:avLst/>
              </a:prstGeom>
              <a:blipFill>
                <a:blip r:embed="rId8"/>
                <a:stretch>
                  <a:fillRect l="-8333"/>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31334007-DA71-A444-AD47-E635C44D54B7}"/>
              </a:ext>
            </a:extLst>
          </p:cNvPr>
          <p:cNvGrpSpPr/>
          <p:nvPr/>
        </p:nvGrpSpPr>
        <p:grpSpPr>
          <a:xfrm rot="16200000">
            <a:off x="7851457" y="4468795"/>
            <a:ext cx="1364224" cy="311369"/>
            <a:chOff x="2297660" y="4140835"/>
            <a:chExt cx="1364224" cy="311369"/>
          </a:xfrm>
        </p:grpSpPr>
        <p:sp>
          <p:nvSpPr>
            <p:cNvPr id="73" name="Rounded Rectangle 72">
              <a:extLst>
                <a:ext uri="{FF2B5EF4-FFF2-40B4-BE49-F238E27FC236}">
                  <a16:creationId xmlns:a16="http://schemas.microsoft.com/office/drawing/2014/main" id="{135F9424-7200-104A-8788-140A9F0708A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ADB0F5C-8F1A-284A-BAD4-45D90927B0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C53B0CC-5E06-4947-B814-68732EE76F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D0998B-DA2A-7E48-9E39-69EC418805D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B2A6805-9DF1-644F-AA84-E16155D85B82}"/>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0523761-D634-D54A-902D-48CE6B6AD33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ight Arrow 78">
            <a:extLst>
              <a:ext uri="{FF2B5EF4-FFF2-40B4-BE49-F238E27FC236}">
                <a16:creationId xmlns:a16="http://schemas.microsoft.com/office/drawing/2014/main" id="{29A5D587-3BF7-D844-A079-BAA35E549D73}"/>
              </a:ext>
            </a:extLst>
          </p:cNvPr>
          <p:cNvSpPr/>
          <p:nvPr/>
        </p:nvSpPr>
        <p:spPr>
          <a:xfrm rot="16200000">
            <a:off x="8248746"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A1C20D9-5FA9-374C-BE0E-EE8AB6D1C62B}"/>
              </a:ext>
            </a:extLst>
          </p:cNvPr>
          <p:cNvGrpSpPr/>
          <p:nvPr/>
        </p:nvGrpSpPr>
        <p:grpSpPr>
          <a:xfrm rot="16200000">
            <a:off x="8906216" y="4468795"/>
            <a:ext cx="1364224" cy="311369"/>
            <a:chOff x="2297660" y="4140835"/>
            <a:chExt cx="1364224" cy="311369"/>
          </a:xfrm>
        </p:grpSpPr>
        <p:sp>
          <p:nvSpPr>
            <p:cNvPr id="82" name="Rounded Rectangle 81">
              <a:extLst>
                <a:ext uri="{FF2B5EF4-FFF2-40B4-BE49-F238E27FC236}">
                  <a16:creationId xmlns:a16="http://schemas.microsoft.com/office/drawing/2014/main" id="{1976AF41-49E3-B943-8E6D-DC1B1262F09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91B1D3D-F543-894F-A7C8-6EFC086504B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E70BD05-7EAF-8A4A-9678-C70110ADFC0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3138A90-83DB-DC43-B8FC-FEB33326AD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C2083F9-CEA3-FD4A-9B12-9888B07311F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B1CFC66-4603-7D4A-AE30-9BF7C237B0D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ight Arrow 87">
            <a:extLst>
              <a:ext uri="{FF2B5EF4-FFF2-40B4-BE49-F238E27FC236}">
                <a16:creationId xmlns:a16="http://schemas.microsoft.com/office/drawing/2014/main" id="{43773DE8-DAC4-FE4C-95AB-4C087B78FA83}"/>
              </a:ext>
            </a:extLst>
          </p:cNvPr>
          <p:cNvSpPr/>
          <p:nvPr/>
        </p:nvSpPr>
        <p:spPr>
          <a:xfrm rot="16200000">
            <a:off x="930350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BBFE39C6-1C06-044C-B5EA-1BB7F378DC30}"/>
              </a:ext>
            </a:extLst>
          </p:cNvPr>
          <p:cNvSpPr/>
          <p:nvPr/>
        </p:nvSpPr>
        <p:spPr>
          <a:xfrm flipH="1">
            <a:off x="9765231"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B374F78-E280-B94F-9213-883BD45B7F24}"/>
              </a:ext>
            </a:extLst>
          </p:cNvPr>
          <p:cNvGrpSpPr/>
          <p:nvPr/>
        </p:nvGrpSpPr>
        <p:grpSpPr>
          <a:xfrm rot="16200000">
            <a:off x="9994460" y="4468794"/>
            <a:ext cx="1364224" cy="311369"/>
            <a:chOff x="2297660" y="4140835"/>
            <a:chExt cx="1364224" cy="311369"/>
          </a:xfrm>
        </p:grpSpPr>
        <p:sp>
          <p:nvSpPr>
            <p:cNvPr id="99" name="Rounded Rectangle 98">
              <a:extLst>
                <a:ext uri="{FF2B5EF4-FFF2-40B4-BE49-F238E27FC236}">
                  <a16:creationId xmlns:a16="http://schemas.microsoft.com/office/drawing/2014/main" id="{11A36619-4FD0-7142-81D9-64797D16226A}"/>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163A9B6-F408-2E4B-BC1D-C4EFE814924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0497E2C-6164-A142-BEA0-1FFB08C1FD1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5212A3B-5D92-2A47-BF72-980F2FA385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9A8B01-542A-E14C-8CEE-FC7B27DFF8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7DD58B-482B-554F-8A71-D053E84DE6C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ight Arrow 104">
            <a:extLst>
              <a:ext uri="{FF2B5EF4-FFF2-40B4-BE49-F238E27FC236}">
                <a16:creationId xmlns:a16="http://schemas.microsoft.com/office/drawing/2014/main" id="{D8ABD822-3B1F-6C41-97B2-4AEF84AA1398}"/>
              </a:ext>
            </a:extLst>
          </p:cNvPr>
          <p:cNvSpPr/>
          <p:nvPr/>
        </p:nvSpPr>
        <p:spPr>
          <a:xfrm rot="16200000">
            <a:off x="10391749" y="554449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C396A0BD-2E23-9743-90F5-1420822D90FB}"/>
              </a:ext>
            </a:extLst>
          </p:cNvPr>
          <p:cNvSpPr/>
          <p:nvPr/>
        </p:nvSpPr>
        <p:spPr>
          <a:xfrm flipH="1">
            <a:off x="8683980"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7DEB3022-6D1B-0245-8BCA-944CA325073B}"/>
              </a:ext>
            </a:extLst>
          </p:cNvPr>
          <p:cNvSpPr/>
          <p:nvPr/>
        </p:nvSpPr>
        <p:spPr>
          <a:xfrm flipH="1">
            <a:off x="7618738" y="4448222"/>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1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11"/>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12"/>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30973258-1FC5-C147-8290-0223E0AA8294}"/>
                  </a:ext>
                </a:extLst>
              </p:cNvPr>
              <p:cNvSpPr txBox="1">
                <a:spLocks/>
              </p:cNvSpPr>
              <p:nvPr/>
            </p:nvSpPr>
            <p:spPr>
              <a:xfrm>
                <a:off x="7281437" y="341505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5" name="Content Placeholder 2">
                <a:extLst>
                  <a:ext uri="{FF2B5EF4-FFF2-40B4-BE49-F238E27FC236}">
                    <a16:creationId xmlns:a16="http://schemas.microsoft.com/office/drawing/2014/main" id="{30973258-1FC5-C147-8290-0223E0AA8294}"/>
                  </a:ext>
                </a:extLst>
              </p:cNvPr>
              <p:cNvSpPr txBox="1">
                <a:spLocks noRot="1" noChangeAspect="1" noMove="1" noResize="1" noEditPoints="1" noAdjustHandles="1" noChangeArrowheads="1" noChangeShapeType="1" noTextEdit="1"/>
              </p:cNvSpPr>
              <p:nvPr/>
            </p:nvSpPr>
            <p:spPr>
              <a:xfrm>
                <a:off x="7281437" y="3415053"/>
                <a:ext cx="466367" cy="503588"/>
              </a:xfrm>
              <a:prstGeom prst="rect">
                <a:avLst/>
              </a:prstGeom>
              <a:blipFill>
                <a:blip r:embed="rId13"/>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Content Placeholder 2">
                <a:extLst>
                  <a:ext uri="{FF2B5EF4-FFF2-40B4-BE49-F238E27FC236}">
                    <a16:creationId xmlns:a16="http://schemas.microsoft.com/office/drawing/2014/main" id="{280BE8FE-1FF3-9C44-ADBF-62D68593B76B}"/>
                  </a:ext>
                </a:extLst>
              </p:cNvPr>
              <p:cNvSpPr txBox="1">
                <a:spLocks/>
              </p:cNvSpPr>
              <p:nvPr/>
            </p:nvSpPr>
            <p:spPr>
              <a:xfrm>
                <a:off x="8315817" y="343911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6" name="Content Placeholder 2">
                <a:extLst>
                  <a:ext uri="{FF2B5EF4-FFF2-40B4-BE49-F238E27FC236}">
                    <a16:creationId xmlns:a16="http://schemas.microsoft.com/office/drawing/2014/main" id="{280BE8FE-1FF3-9C44-ADBF-62D68593B76B}"/>
                  </a:ext>
                </a:extLst>
              </p:cNvPr>
              <p:cNvSpPr txBox="1">
                <a:spLocks noRot="1" noChangeAspect="1" noMove="1" noResize="1" noEditPoints="1" noAdjustHandles="1" noChangeArrowheads="1" noChangeShapeType="1" noTextEdit="1"/>
              </p:cNvSpPr>
              <p:nvPr/>
            </p:nvSpPr>
            <p:spPr>
              <a:xfrm>
                <a:off x="8315817" y="3439115"/>
                <a:ext cx="466367" cy="503588"/>
              </a:xfrm>
              <a:prstGeom prst="rect">
                <a:avLst/>
              </a:prstGeom>
              <a:blipFill>
                <a:blip r:embed="rId14"/>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A07DEFB1-20A0-2F49-95D3-4A3A9BE43DEC}"/>
                  </a:ext>
                </a:extLst>
              </p:cNvPr>
              <p:cNvSpPr txBox="1">
                <a:spLocks/>
              </p:cNvSpPr>
              <p:nvPr/>
            </p:nvSpPr>
            <p:spPr>
              <a:xfrm>
                <a:off x="9428420" y="34391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A07DEFB1-20A0-2F49-95D3-4A3A9BE43DEC}"/>
                  </a:ext>
                </a:extLst>
              </p:cNvPr>
              <p:cNvSpPr txBox="1">
                <a:spLocks noRot="1" noChangeAspect="1" noMove="1" noResize="1" noEditPoints="1" noAdjustHandles="1" noChangeArrowheads="1" noChangeShapeType="1" noTextEdit="1"/>
              </p:cNvSpPr>
              <p:nvPr/>
            </p:nvSpPr>
            <p:spPr>
              <a:xfrm>
                <a:off x="9428420" y="3439151"/>
                <a:ext cx="466367" cy="503588"/>
              </a:xfrm>
              <a:prstGeom prst="rect">
                <a:avLst/>
              </a:prstGeom>
              <a:blipFill>
                <a:blip r:embed="rId15"/>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88CCFE5D-301B-6247-BAA2-626133E8A584}"/>
                  </a:ext>
                </a:extLst>
              </p:cNvPr>
              <p:cNvSpPr txBox="1">
                <a:spLocks/>
              </p:cNvSpPr>
              <p:nvPr/>
            </p:nvSpPr>
            <p:spPr>
              <a:xfrm>
                <a:off x="10506600" y="342734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88CCFE5D-301B-6247-BAA2-626133E8A584}"/>
                  </a:ext>
                </a:extLst>
              </p:cNvPr>
              <p:cNvSpPr txBox="1">
                <a:spLocks noRot="1" noChangeAspect="1" noMove="1" noResize="1" noEditPoints="1" noAdjustHandles="1" noChangeArrowheads="1" noChangeShapeType="1" noTextEdit="1"/>
              </p:cNvSpPr>
              <p:nvPr/>
            </p:nvSpPr>
            <p:spPr>
              <a:xfrm>
                <a:off x="10506600" y="3427343"/>
                <a:ext cx="466367" cy="503588"/>
              </a:xfrm>
              <a:prstGeom prst="rect">
                <a:avLst/>
              </a:prstGeom>
              <a:blipFill>
                <a:blip r:embed="rId16"/>
                <a:stretch>
                  <a:fillRect l="-15789"/>
                </a:stretch>
              </a:blipFill>
            </p:spPr>
            <p:txBody>
              <a:bodyPr/>
              <a:lstStyle/>
              <a:p>
                <a:r>
                  <a:rPr lang="en-US">
                    <a:noFill/>
                  </a:rPr>
                  <a:t> </a:t>
                </a:r>
              </a:p>
            </p:txBody>
          </p:sp>
        </mc:Fallback>
      </mc:AlternateContent>
      <p:grpSp>
        <p:nvGrpSpPr>
          <p:cNvPr id="149" name="Group 148">
            <a:extLst>
              <a:ext uri="{FF2B5EF4-FFF2-40B4-BE49-F238E27FC236}">
                <a16:creationId xmlns:a16="http://schemas.microsoft.com/office/drawing/2014/main" id="{EF2F8E7E-85F9-1C41-A63D-B3A0EEA0D934}"/>
              </a:ext>
            </a:extLst>
          </p:cNvPr>
          <p:cNvGrpSpPr/>
          <p:nvPr/>
        </p:nvGrpSpPr>
        <p:grpSpPr>
          <a:xfrm rot="16200000">
            <a:off x="4240169" y="2496690"/>
            <a:ext cx="1116182" cy="311369"/>
            <a:chOff x="2297660" y="4140836"/>
            <a:chExt cx="1116182" cy="311369"/>
          </a:xfrm>
        </p:grpSpPr>
        <p:sp>
          <p:nvSpPr>
            <p:cNvPr id="150" name="Rounded Rectangle 149">
              <a:extLst>
                <a:ext uri="{FF2B5EF4-FFF2-40B4-BE49-F238E27FC236}">
                  <a16:creationId xmlns:a16="http://schemas.microsoft.com/office/drawing/2014/main" id="{831421CC-D4E8-7A4B-9A77-B1D994BC2D10}"/>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54C2483-4325-BC4C-9F2C-8E7415159B1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EC24B26-5C89-0B46-9173-F7E87DBAC7C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BD8C7F1-38F5-0948-A2F1-EAEBA90F202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987BCF7B-C9AE-5C47-B8D8-DAB27F0626D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6" name="Content Placeholder 2">
                <a:extLst>
                  <a:ext uri="{FF2B5EF4-FFF2-40B4-BE49-F238E27FC236}">
                    <a16:creationId xmlns:a16="http://schemas.microsoft.com/office/drawing/2014/main" id="{54C140CB-0AB0-5047-A16E-E34C85B3BF14}"/>
                  </a:ext>
                </a:extLst>
              </p:cNvPr>
              <p:cNvSpPr txBox="1">
                <a:spLocks/>
              </p:cNvSpPr>
              <p:nvPr/>
            </p:nvSpPr>
            <p:spPr>
              <a:xfrm>
                <a:off x="4149574"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6" name="Content Placeholder 2">
                <a:extLst>
                  <a:ext uri="{FF2B5EF4-FFF2-40B4-BE49-F238E27FC236}">
                    <a16:creationId xmlns:a16="http://schemas.microsoft.com/office/drawing/2014/main" id="{54C140CB-0AB0-5047-A16E-E34C85B3BF14}"/>
                  </a:ext>
                </a:extLst>
              </p:cNvPr>
              <p:cNvSpPr txBox="1">
                <a:spLocks noRot="1" noChangeAspect="1" noMove="1" noResize="1" noEditPoints="1" noAdjustHandles="1" noChangeArrowheads="1" noChangeShapeType="1" noTextEdit="1"/>
              </p:cNvSpPr>
              <p:nvPr/>
            </p:nvSpPr>
            <p:spPr>
              <a:xfrm>
                <a:off x="4149574" y="2718257"/>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Content Placeholder 2">
                <a:extLst>
                  <a:ext uri="{FF2B5EF4-FFF2-40B4-BE49-F238E27FC236}">
                    <a16:creationId xmlns:a16="http://schemas.microsoft.com/office/drawing/2014/main" id="{759E582D-C931-B049-9A38-57BC4B2C6115}"/>
                  </a:ext>
                </a:extLst>
              </p:cNvPr>
              <p:cNvSpPr txBox="1">
                <a:spLocks/>
              </p:cNvSpPr>
              <p:nvPr/>
            </p:nvSpPr>
            <p:spPr>
              <a:xfrm>
                <a:off x="4182465"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7" name="Content Placeholder 2">
                <a:extLst>
                  <a:ext uri="{FF2B5EF4-FFF2-40B4-BE49-F238E27FC236}">
                    <a16:creationId xmlns:a16="http://schemas.microsoft.com/office/drawing/2014/main" id="{759E582D-C931-B049-9A38-57BC4B2C6115}"/>
                  </a:ext>
                </a:extLst>
              </p:cNvPr>
              <p:cNvSpPr txBox="1">
                <a:spLocks noRot="1" noChangeAspect="1" noMove="1" noResize="1" noEditPoints="1" noAdjustHandles="1" noChangeArrowheads="1" noChangeShapeType="1" noTextEdit="1"/>
              </p:cNvSpPr>
              <p:nvPr/>
            </p:nvSpPr>
            <p:spPr>
              <a:xfrm>
                <a:off x="4182465" y="2141638"/>
                <a:ext cx="466367" cy="503588"/>
              </a:xfrm>
              <a:prstGeom prst="rect">
                <a:avLst/>
              </a:prstGeom>
              <a:blipFill>
                <a:blip r:embed="rId17"/>
                <a:stretch>
                  <a:fillRect l="-15789" b="-2500"/>
                </a:stretch>
              </a:blipFill>
            </p:spPr>
            <p:txBody>
              <a:bodyPr/>
              <a:lstStyle/>
              <a:p>
                <a:r>
                  <a:rPr lang="en-US">
                    <a:noFill/>
                  </a:rPr>
                  <a:t> </a:t>
                </a:r>
              </a:p>
            </p:txBody>
          </p:sp>
        </mc:Fallback>
      </mc:AlternateContent>
      <p:grpSp>
        <p:nvGrpSpPr>
          <p:cNvPr id="158" name="Group 157">
            <a:extLst>
              <a:ext uri="{FF2B5EF4-FFF2-40B4-BE49-F238E27FC236}">
                <a16:creationId xmlns:a16="http://schemas.microsoft.com/office/drawing/2014/main" id="{524BA0F9-44C0-774A-A06F-16406522B7AB}"/>
              </a:ext>
            </a:extLst>
          </p:cNvPr>
          <p:cNvGrpSpPr/>
          <p:nvPr/>
        </p:nvGrpSpPr>
        <p:grpSpPr>
          <a:xfrm rot="16200000">
            <a:off x="5465297" y="2496690"/>
            <a:ext cx="1116182" cy="311369"/>
            <a:chOff x="2297660" y="4140836"/>
            <a:chExt cx="1116182" cy="311369"/>
          </a:xfrm>
        </p:grpSpPr>
        <p:sp>
          <p:nvSpPr>
            <p:cNvPr id="159" name="Rounded Rectangle 158">
              <a:extLst>
                <a:ext uri="{FF2B5EF4-FFF2-40B4-BE49-F238E27FC236}">
                  <a16:creationId xmlns:a16="http://schemas.microsoft.com/office/drawing/2014/main" id="{82CC5667-8536-4A43-B47E-9D35FB5D2D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ACF1C8-50C5-D643-B95A-FB68837AA0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2E5D5A8-3C96-6244-A57D-AF5026689E0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B99EA73-83E4-1149-AF5D-C53C7DF88BC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A16EBA4-6072-C941-A1BC-F5207FAB0130}"/>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4" name="Content Placeholder 2">
                <a:extLst>
                  <a:ext uri="{FF2B5EF4-FFF2-40B4-BE49-F238E27FC236}">
                    <a16:creationId xmlns:a16="http://schemas.microsoft.com/office/drawing/2014/main" id="{80778044-62FA-3C43-A421-4722343DBE98}"/>
                  </a:ext>
                </a:extLst>
              </p:cNvPr>
              <p:cNvSpPr txBox="1">
                <a:spLocks/>
              </p:cNvSpPr>
              <p:nvPr/>
            </p:nvSpPr>
            <p:spPr>
              <a:xfrm>
                <a:off x="5374702"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64" name="Content Placeholder 2">
                <a:extLst>
                  <a:ext uri="{FF2B5EF4-FFF2-40B4-BE49-F238E27FC236}">
                    <a16:creationId xmlns:a16="http://schemas.microsoft.com/office/drawing/2014/main" id="{80778044-62FA-3C43-A421-4722343DBE98}"/>
                  </a:ext>
                </a:extLst>
              </p:cNvPr>
              <p:cNvSpPr txBox="1">
                <a:spLocks noRot="1" noChangeAspect="1" noMove="1" noResize="1" noEditPoints="1" noAdjustHandles="1" noChangeArrowheads="1" noChangeShapeType="1" noTextEdit="1"/>
              </p:cNvSpPr>
              <p:nvPr/>
            </p:nvSpPr>
            <p:spPr>
              <a:xfrm>
                <a:off x="5374702" y="2718257"/>
                <a:ext cx="466367" cy="503588"/>
              </a:xfrm>
              <a:prstGeom prst="rect">
                <a:avLst/>
              </a:prstGeom>
              <a:blipFill>
                <a:blip r:embed="rId18"/>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Content Placeholder 2">
                <a:extLst>
                  <a:ext uri="{FF2B5EF4-FFF2-40B4-BE49-F238E27FC236}">
                    <a16:creationId xmlns:a16="http://schemas.microsoft.com/office/drawing/2014/main" id="{41A88944-D2CC-5C4C-B790-78B1C92B9FA5}"/>
                  </a:ext>
                </a:extLst>
              </p:cNvPr>
              <p:cNvSpPr txBox="1">
                <a:spLocks/>
              </p:cNvSpPr>
              <p:nvPr/>
            </p:nvSpPr>
            <p:spPr>
              <a:xfrm>
                <a:off x="5407593"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65" name="Content Placeholder 2">
                <a:extLst>
                  <a:ext uri="{FF2B5EF4-FFF2-40B4-BE49-F238E27FC236}">
                    <a16:creationId xmlns:a16="http://schemas.microsoft.com/office/drawing/2014/main" id="{41A88944-D2CC-5C4C-B790-78B1C92B9FA5}"/>
                  </a:ext>
                </a:extLst>
              </p:cNvPr>
              <p:cNvSpPr txBox="1">
                <a:spLocks noRot="1" noChangeAspect="1" noMove="1" noResize="1" noEditPoints="1" noAdjustHandles="1" noChangeArrowheads="1" noChangeShapeType="1" noTextEdit="1"/>
              </p:cNvSpPr>
              <p:nvPr/>
            </p:nvSpPr>
            <p:spPr>
              <a:xfrm>
                <a:off x="5407593" y="2141638"/>
                <a:ext cx="466367" cy="503588"/>
              </a:xfrm>
              <a:prstGeom prst="rect">
                <a:avLst/>
              </a:prstGeom>
              <a:blipFill>
                <a:blip r:embed="rId14"/>
                <a:stretch>
                  <a:fillRect l="-15789" b="-2500"/>
                </a:stretch>
              </a:blipFill>
            </p:spPr>
            <p:txBody>
              <a:bodyPr/>
              <a:lstStyle/>
              <a:p>
                <a:r>
                  <a:rPr lang="en-US">
                    <a:noFill/>
                  </a:rPr>
                  <a:t> </a:t>
                </a:r>
              </a:p>
            </p:txBody>
          </p:sp>
        </mc:Fallback>
      </mc:AlternateContent>
      <p:grpSp>
        <p:nvGrpSpPr>
          <p:cNvPr id="166" name="Group 165">
            <a:extLst>
              <a:ext uri="{FF2B5EF4-FFF2-40B4-BE49-F238E27FC236}">
                <a16:creationId xmlns:a16="http://schemas.microsoft.com/office/drawing/2014/main" id="{898AD321-4E54-F848-B556-223A269037D7}"/>
              </a:ext>
            </a:extLst>
          </p:cNvPr>
          <p:cNvGrpSpPr/>
          <p:nvPr/>
        </p:nvGrpSpPr>
        <p:grpSpPr>
          <a:xfrm rot="16200000">
            <a:off x="6742070" y="2496689"/>
            <a:ext cx="1116182" cy="311369"/>
            <a:chOff x="2297660" y="4140836"/>
            <a:chExt cx="1116182" cy="311369"/>
          </a:xfrm>
        </p:grpSpPr>
        <p:sp>
          <p:nvSpPr>
            <p:cNvPr id="167" name="Rounded Rectangle 166">
              <a:extLst>
                <a:ext uri="{FF2B5EF4-FFF2-40B4-BE49-F238E27FC236}">
                  <a16:creationId xmlns:a16="http://schemas.microsoft.com/office/drawing/2014/main" id="{A2521774-C4A3-714B-A25E-501AE95601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D36962C-73CA-AB4D-923E-E1D044DD0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4F6ED50-39D8-1C41-971C-4046C8DBAFC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0FB70222-E092-0947-9C1C-84A2F453795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FBBB9EB-AD38-9E43-B296-D6914275D2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2" name="Content Placeholder 2">
                <a:extLst>
                  <a:ext uri="{FF2B5EF4-FFF2-40B4-BE49-F238E27FC236}">
                    <a16:creationId xmlns:a16="http://schemas.microsoft.com/office/drawing/2014/main" id="{B4C3B82F-F6CE-E942-972C-E49F8F650AEF}"/>
                  </a:ext>
                </a:extLst>
              </p:cNvPr>
              <p:cNvSpPr txBox="1">
                <a:spLocks/>
              </p:cNvSpPr>
              <p:nvPr/>
            </p:nvSpPr>
            <p:spPr>
              <a:xfrm>
                <a:off x="6651475" y="27182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2" name="Content Placeholder 2">
                <a:extLst>
                  <a:ext uri="{FF2B5EF4-FFF2-40B4-BE49-F238E27FC236}">
                    <a16:creationId xmlns:a16="http://schemas.microsoft.com/office/drawing/2014/main" id="{B4C3B82F-F6CE-E942-972C-E49F8F650AEF}"/>
                  </a:ext>
                </a:extLst>
              </p:cNvPr>
              <p:cNvSpPr txBox="1">
                <a:spLocks noRot="1" noChangeAspect="1" noMove="1" noResize="1" noEditPoints="1" noAdjustHandles="1" noChangeArrowheads="1" noChangeShapeType="1" noTextEdit="1"/>
              </p:cNvSpPr>
              <p:nvPr/>
            </p:nvSpPr>
            <p:spPr>
              <a:xfrm>
                <a:off x="6651475" y="2718256"/>
                <a:ext cx="466367" cy="503588"/>
              </a:xfrm>
              <a:prstGeom prst="rect">
                <a:avLst/>
              </a:prstGeom>
              <a:blipFill>
                <a:blip r:embed="rId1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Content Placeholder 2">
                <a:extLst>
                  <a:ext uri="{FF2B5EF4-FFF2-40B4-BE49-F238E27FC236}">
                    <a16:creationId xmlns:a16="http://schemas.microsoft.com/office/drawing/2014/main" id="{1227E4BB-A705-0344-ABAA-7FE450EC2D5B}"/>
                  </a:ext>
                </a:extLst>
              </p:cNvPr>
              <p:cNvSpPr txBox="1">
                <a:spLocks/>
              </p:cNvSpPr>
              <p:nvPr/>
            </p:nvSpPr>
            <p:spPr>
              <a:xfrm>
                <a:off x="6684366" y="21416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73" name="Content Placeholder 2">
                <a:extLst>
                  <a:ext uri="{FF2B5EF4-FFF2-40B4-BE49-F238E27FC236}">
                    <a16:creationId xmlns:a16="http://schemas.microsoft.com/office/drawing/2014/main" id="{1227E4BB-A705-0344-ABAA-7FE450EC2D5B}"/>
                  </a:ext>
                </a:extLst>
              </p:cNvPr>
              <p:cNvSpPr txBox="1">
                <a:spLocks noRot="1" noChangeAspect="1" noMove="1" noResize="1" noEditPoints="1" noAdjustHandles="1" noChangeArrowheads="1" noChangeShapeType="1" noTextEdit="1"/>
              </p:cNvSpPr>
              <p:nvPr/>
            </p:nvSpPr>
            <p:spPr>
              <a:xfrm>
                <a:off x="6684366" y="2141637"/>
                <a:ext cx="466367" cy="503588"/>
              </a:xfrm>
              <a:prstGeom prst="rect">
                <a:avLst/>
              </a:prstGeom>
              <a:blipFill>
                <a:blip r:embed="rId15"/>
                <a:stretch>
                  <a:fillRect l="-15789" b="-2500"/>
                </a:stretch>
              </a:blipFill>
            </p:spPr>
            <p:txBody>
              <a:bodyPr/>
              <a:lstStyle/>
              <a:p>
                <a:r>
                  <a:rPr lang="en-US">
                    <a:noFill/>
                  </a:rPr>
                  <a:t> </a:t>
                </a:r>
              </a:p>
            </p:txBody>
          </p:sp>
        </mc:Fallback>
      </mc:AlternateContent>
      <p:grpSp>
        <p:nvGrpSpPr>
          <p:cNvPr id="174" name="Group 173">
            <a:extLst>
              <a:ext uri="{FF2B5EF4-FFF2-40B4-BE49-F238E27FC236}">
                <a16:creationId xmlns:a16="http://schemas.microsoft.com/office/drawing/2014/main" id="{56947FB1-0D59-E042-A8C5-E94B6F4CADAD}"/>
              </a:ext>
            </a:extLst>
          </p:cNvPr>
          <p:cNvGrpSpPr/>
          <p:nvPr/>
        </p:nvGrpSpPr>
        <p:grpSpPr>
          <a:xfrm rot="16200000">
            <a:off x="8068409" y="2496688"/>
            <a:ext cx="1116182" cy="311369"/>
            <a:chOff x="2297660" y="4140836"/>
            <a:chExt cx="1116182" cy="311369"/>
          </a:xfrm>
        </p:grpSpPr>
        <p:sp>
          <p:nvSpPr>
            <p:cNvPr id="175" name="Rounded Rectangle 174">
              <a:extLst>
                <a:ext uri="{FF2B5EF4-FFF2-40B4-BE49-F238E27FC236}">
                  <a16:creationId xmlns:a16="http://schemas.microsoft.com/office/drawing/2014/main" id="{DC491FFE-AD71-B247-B36F-7072B63D15F3}"/>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1D3C225-C5B3-4A47-AEDC-145500A6DC1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353E1EF-8012-2F49-9E99-C43745DB0F6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67A758EF-51DA-0048-8233-7564331A2171}"/>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2CD9587-C696-544C-A65A-4E908D8F79D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03707FA-E873-424C-B2E3-2C2B84280575}"/>
                  </a:ext>
                </a:extLst>
              </p:cNvPr>
              <p:cNvSpPr txBox="1">
                <a:spLocks/>
              </p:cNvSpPr>
              <p:nvPr/>
            </p:nvSpPr>
            <p:spPr>
              <a:xfrm>
                <a:off x="7977814" y="271825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03707FA-E873-424C-B2E3-2C2B84280575}"/>
                  </a:ext>
                </a:extLst>
              </p:cNvPr>
              <p:cNvSpPr txBox="1">
                <a:spLocks noRot="1" noChangeAspect="1" noMove="1" noResize="1" noEditPoints="1" noAdjustHandles="1" noChangeArrowheads="1" noChangeShapeType="1" noTextEdit="1"/>
              </p:cNvSpPr>
              <p:nvPr/>
            </p:nvSpPr>
            <p:spPr>
              <a:xfrm>
                <a:off x="7977814" y="2718255"/>
                <a:ext cx="466367" cy="503588"/>
              </a:xfrm>
              <a:prstGeom prst="rect">
                <a:avLst/>
              </a:prstGeom>
              <a:blipFill>
                <a:blip r:embed="rId2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Content Placeholder 2">
                <a:extLst>
                  <a:ext uri="{FF2B5EF4-FFF2-40B4-BE49-F238E27FC236}">
                    <a16:creationId xmlns:a16="http://schemas.microsoft.com/office/drawing/2014/main" id="{8C987A6B-7C0D-D541-B105-6AC98389193D}"/>
                  </a:ext>
                </a:extLst>
              </p:cNvPr>
              <p:cNvSpPr txBox="1">
                <a:spLocks/>
              </p:cNvSpPr>
              <p:nvPr/>
            </p:nvSpPr>
            <p:spPr>
              <a:xfrm>
                <a:off x="8010705" y="21416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81" name="Content Placeholder 2">
                <a:extLst>
                  <a:ext uri="{FF2B5EF4-FFF2-40B4-BE49-F238E27FC236}">
                    <a16:creationId xmlns:a16="http://schemas.microsoft.com/office/drawing/2014/main" id="{8C987A6B-7C0D-D541-B105-6AC98389193D}"/>
                  </a:ext>
                </a:extLst>
              </p:cNvPr>
              <p:cNvSpPr txBox="1">
                <a:spLocks noRot="1" noChangeAspect="1" noMove="1" noResize="1" noEditPoints="1" noAdjustHandles="1" noChangeArrowheads="1" noChangeShapeType="1" noTextEdit="1"/>
              </p:cNvSpPr>
              <p:nvPr/>
            </p:nvSpPr>
            <p:spPr>
              <a:xfrm>
                <a:off x="8010705" y="2141636"/>
                <a:ext cx="466367" cy="503588"/>
              </a:xfrm>
              <a:prstGeom prst="rect">
                <a:avLst/>
              </a:prstGeom>
              <a:blipFill>
                <a:blip r:embed="rId21"/>
                <a:stretch>
                  <a:fillRect l="-16216" b="-2500"/>
                </a:stretch>
              </a:blipFill>
            </p:spPr>
            <p:txBody>
              <a:bodyPr/>
              <a:lstStyle/>
              <a:p>
                <a:r>
                  <a:rPr lang="en-US">
                    <a:noFill/>
                  </a:rPr>
                  <a:t> </a:t>
                </a:r>
              </a:p>
            </p:txBody>
          </p:sp>
        </mc:Fallback>
      </mc:AlternateContent>
      <p:sp>
        <p:nvSpPr>
          <p:cNvPr id="182" name="Right Arrow 181">
            <a:extLst>
              <a:ext uri="{FF2B5EF4-FFF2-40B4-BE49-F238E27FC236}">
                <a16:creationId xmlns:a16="http://schemas.microsoft.com/office/drawing/2014/main" id="{A926F4F4-B87E-4B41-BD76-1740003E40BB}"/>
              </a:ext>
            </a:extLst>
          </p:cNvPr>
          <p:cNvSpPr/>
          <p:nvPr/>
        </p:nvSpPr>
        <p:spPr>
          <a:xfrm rot="16200000">
            <a:off x="4559638" y="15488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3" name="Content Placeholder 2">
                <a:extLst>
                  <a:ext uri="{FF2B5EF4-FFF2-40B4-BE49-F238E27FC236}">
                    <a16:creationId xmlns:a16="http://schemas.microsoft.com/office/drawing/2014/main" id="{F6370C54-E9C3-1543-A81B-8D2F7A817142}"/>
                  </a:ext>
                </a:extLst>
              </p:cNvPr>
              <p:cNvSpPr txBox="1">
                <a:spLocks/>
              </p:cNvSpPr>
              <p:nvPr/>
            </p:nvSpPr>
            <p:spPr>
              <a:xfrm>
                <a:off x="4149574" y="900929"/>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3" name="Content Placeholder 2">
                <a:extLst>
                  <a:ext uri="{FF2B5EF4-FFF2-40B4-BE49-F238E27FC236}">
                    <a16:creationId xmlns:a16="http://schemas.microsoft.com/office/drawing/2014/main" id="{F6370C54-E9C3-1543-A81B-8D2F7A817142}"/>
                  </a:ext>
                </a:extLst>
              </p:cNvPr>
              <p:cNvSpPr txBox="1">
                <a:spLocks noRot="1" noChangeAspect="1" noMove="1" noResize="1" noEditPoints="1" noAdjustHandles="1" noChangeArrowheads="1" noChangeShapeType="1" noTextEdit="1"/>
              </p:cNvSpPr>
              <p:nvPr/>
            </p:nvSpPr>
            <p:spPr>
              <a:xfrm>
                <a:off x="4149574" y="900929"/>
                <a:ext cx="1576747" cy="503588"/>
              </a:xfrm>
              <a:prstGeom prst="rect">
                <a:avLst/>
              </a:prstGeom>
              <a:blipFill>
                <a:blip r:embed="rId22"/>
                <a:stretch>
                  <a:fillRect b="-4878"/>
                </a:stretch>
              </a:blipFill>
            </p:spPr>
            <p:txBody>
              <a:bodyPr/>
              <a:lstStyle/>
              <a:p>
                <a:r>
                  <a:rPr lang="en-US">
                    <a:noFill/>
                  </a:rPr>
                  <a:t> </a:t>
                </a:r>
              </a:p>
            </p:txBody>
          </p:sp>
        </mc:Fallback>
      </mc:AlternateContent>
      <p:sp>
        <p:nvSpPr>
          <p:cNvPr id="184" name="Right Arrow 183">
            <a:extLst>
              <a:ext uri="{FF2B5EF4-FFF2-40B4-BE49-F238E27FC236}">
                <a16:creationId xmlns:a16="http://schemas.microsoft.com/office/drawing/2014/main" id="{8323CFC9-88D9-714D-A876-B49F19DAA834}"/>
              </a:ext>
            </a:extLst>
          </p:cNvPr>
          <p:cNvSpPr/>
          <p:nvPr/>
        </p:nvSpPr>
        <p:spPr>
          <a:xfrm rot="16200000">
            <a:off x="5779561" y="156211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ight Arrow 184">
            <a:extLst>
              <a:ext uri="{FF2B5EF4-FFF2-40B4-BE49-F238E27FC236}">
                <a16:creationId xmlns:a16="http://schemas.microsoft.com/office/drawing/2014/main" id="{241A1BAA-2CBE-814A-BBCA-E9758D70D25A}"/>
              </a:ext>
            </a:extLst>
          </p:cNvPr>
          <p:cNvSpPr/>
          <p:nvPr/>
        </p:nvSpPr>
        <p:spPr>
          <a:xfrm rot="16200000">
            <a:off x="7065272" y="158155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ight Arrow 185">
            <a:extLst>
              <a:ext uri="{FF2B5EF4-FFF2-40B4-BE49-F238E27FC236}">
                <a16:creationId xmlns:a16="http://schemas.microsoft.com/office/drawing/2014/main" id="{92EC9B3F-93E1-094E-BF6C-199EAF265D2F}"/>
              </a:ext>
            </a:extLst>
          </p:cNvPr>
          <p:cNvSpPr/>
          <p:nvPr/>
        </p:nvSpPr>
        <p:spPr>
          <a:xfrm rot="16200000">
            <a:off x="8346028" y="15893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53F0A7A8-88AD-D140-A2CE-FACA2356F32E}"/>
                  </a:ext>
                </a:extLst>
              </p:cNvPr>
              <p:cNvSpPr txBox="1">
                <a:spLocks/>
              </p:cNvSpPr>
              <p:nvPr/>
            </p:nvSpPr>
            <p:spPr>
              <a:xfrm>
                <a:off x="5335390" y="94959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53F0A7A8-88AD-D140-A2CE-FACA2356F32E}"/>
                  </a:ext>
                </a:extLst>
              </p:cNvPr>
              <p:cNvSpPr txBox="1">
                <a:spLocks noRot="1" noChangeAspect="1" noMove="1" noResize="1" noEditPoints="1" noAdjustHandles="1" noChangeArrowheads="1" noChangeShapeType="1" noTextEdit="1"/>
              </p:cNvSpPr>
              <p:nvPr/>
            </p:nvSpPr>
            <p:spPr>
              <a:xfrm>
                <a:off x="5335390" y="949597"/>
                <a:ext cx="1576747" cy="503588"/>
              </a:xfrm>
              <a:prstGeom prst="rect">
                <a:avLst/>
              </a:prstGeom>
              <a:blipFill>
                <a:blip r:embed="rId2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C6D6CF4-577C-274F-B386-7C6DE64E21B3}"/>
                  </a:ext>
                </a:extLst>
              </p:cNvPr>
              <p:cNvSpPr txBox="1">
                <a:spLocks/>
              </p:cNvSpPr>
              <p:nvPr/>
            </p:nvSpPr>
            <p:spPr>
              <a:xfrm>
                <a:off x="6629904" y="92958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C6D6CF4-577C-274F-B386-7C6DE64E21B3}"/>
                  </a:ext>
                </a:extLst>
              </p:cNvPr>
              <p:cNvSpPr txBox="1">
                <a:spLocks noRot="1" noChangeAspect="1" noMove="1" noResize="1" noEditPoints="1" noAdjustHandles="1" noChangeArrowheads="1" noChangeShapeType="1" noTextEdit="1"/>
              </p:cNvSpPr>
              <p:nvPr/>
            </p:nvSpPr>
            <p:spPr>
              <a:xfrm>
                <a:off x="6629904" y="929582"/>
                <a:ext cx="1576747" cy="503588"/>
              </a:xfrm>
              <a:prstGeom prst="rect">
                <a:avLst/>
              </a:prstGeom>
              <a:blipFill>
                <a:blip r:embed="rId24"/>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688A0DED-6535-0442-85D8-A7B141FC3B94}"/>
                  </a:ext>
                </a:extLst>
              </p:cNvPr>
              <p:cNvSpPr txBox="1">
                <a:spLocks/>
              </p:cNvSpPr>
              <p:nvPr/>
            </p:nvSpPr>
            <p:spPr>
              <a:xfrm>
                <a:off x="7895606" y="96609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688A0DED-6535-0442-85D8-A7B141FC3B94}"/>
                  </a:ext>
                </a:extLst>
              </p:cNvPr>
              <p:cNvSpPr txBox="1">
                <a:spLocks noRot="1" noChangeAspect="1" noMove="1" noResize="1" noEditPoints="1" noAdjustHandles="1" noChangeArrowheads="1" noChangeShapeType="1" noTextEdit="1"/>
              </p:cNvSpPr>
              <p:nvPr/>
            </p:nvSpPr>
            <p:spPr>
              <a:xfrm>
                <a:off x="7895606" y="966092"/>
                <a:ext cx="1576747" cy="503588"/>
              </a:xfrm>
              <a:prstGeom prst="rect">
                <a:avLst/>
              </a:prstGeom>
              <a:blipFill>
                <a:blip r:embed="rId25"/>
                <a:stretch>
                  <a:fillRect b="-7317"/>
                </a:stretch>
              </a:blipFill>
            </p:spPr>
            <p:txBody>
              <a:bodyPr/>
              <a:lstStyle/>
              <a:p>
                <a:r>
                  <a:rPr lang="en-US">
                    <a:noFill/>
                  </a:rPr>
                  <a:t> </a:t>
                </a:r>
              </a:p>
            </p:txBody>
          </p:sp>
        </mc:Fallback>
      </mc:AlternateContent>
      <p:sp>
        <p:nvSpPr>
          <p:cNvPr id="190" name="Content Placeholder 2">
            <a:extLst>
              <a:ext uri="{FF2B5EF4-FFF2-40B4-BE49-F238E27FC236}">
                <a16:creationId xmlns:a16="http://schemas.microsoft.com/office/drawing/2014/main" id="{00D85FEA-08DD-4F46-8B51-CD266028460A}"/>
              </a:ext>
            </a:extLst>
          </p:cNvPr>
          <p:cNvSpPr txBox="1">
            <a:spLocks/>
          </p:cNvSpPr>
          <p:nvPr/>
        </p:nvSpPr>
        <p:spPr>
          <a:xfrm>
            <a:off x="236508" y="2420644"/>
            <a:ext cx="339399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Concatenate the hidden layers</a:t>
            </a:r>
          </a:p>
        </p:txBody>
      </p:sp>
      <p:sp>
        <p:nvSpPr>
          <p:cNvPr id="136" name="Slide Number Placeholder 9">
            <a:extLst>
              <a:ext uri="{FF2B5EF4-FFF2-40B4-BE49-F238E27FC236}">
                <a16:creationId xmlns:a16="http://schemas.microsoft.com/office/drawing/2014/main" id="{62810620-302D-484D-8002-021AC61CD3F7}"/>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185</a:t>
            </a:fld>
            <a:endParaRPr lang="en-US" dirty="0"/>
          </a:p>
        </p:txBody>
      </p:sp>
    </p:spTree>
    <p:extLst>
      <p:ext uri="{BB962C8B-B14F-4D97-AF65-F5344CB8AC3E}">
        <p14:creationId xmlns:p14="http://schemas.microsoft.com/office/powerpoint/2010/main" val="35931686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
            <a:extLst>
              <a:ext uri="{FF2B5EF4-FFF2-40B4-BE49-F238E27FC236}">
                <a16:creationId xmlns:a16="http://schemas.microsoft.com/office/drawing/2014/main" id="{EBAAB170-83EA-B447-9025-28D5F6121620}"/>
              </a:ext>
            </a:extLst>
          </p:cNvPr>
          <p:cNvSpPr txBox="1">
            <a:spLocks/>
          </p:cNvSpPr>
          <p:nvPr/>
        </p:nvSpPr>
        <p:spPr>
          <a:xfrm>
            <a:off x="1918356" y="1914267"/>
            <a:ext cx="9333844" cy="12900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Usually performs at </a:t>
            </a:r>
            <a:r>
              <a:rPr lang="en-US" sz="2600" dirty="0"/>
              <a:t>least</a:t>
            </a:r>
            <a:r>
              <a:rPr lang="en-US" sz="2400" dirty="0"/>
              <a:t> as well as </a:t>
            </a:r>
            <a:r>
              <a:rPr lang="en-US" sz="2400" dirty="0" err="1"/>
              <a:t>uni</a:t>
            </a:r>
            <a:r>
              <a:rPr lang="en-US" sz="2400" dirty="0"/>
              <a:t>-directional RNNs/LSTMs</a:t>
            </a:r>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5" name="Content Placeholder 2">
            <a:extLst>
              <a:ext uri="{FF2B5EF4-FFF2-40B4-BE49-F238E27FC236}">
                <a16:creationId xmlns:a16="http://schemas.microsoft.com/office/drawing/2014/main" id="{5A1D67D0-6B99-924F-B1CF-3096A240633B}"/>
              </a:ext>
            </a:extLst>
          </p:cNvPr>
          <p:cNvSpPr txBox="1">
            <a:spLocks/>
          </p:cNvSpPr>
          <p:nvPr/>
        </p:nvSpPr>
        <p:spPr>
          <a:xfrm>
            <a:off x="1379105" y="3407567"/>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BI-LSTM ISSUES?</a:t>
            </a:r>
          </a:p>
        </p:txBody>
      </p:sp>
      <p:sp>
        <p:nvSpPr>
          <p:cNvPr id="6" name="Content Placeholder 2">
            <a:extLst>
              <a:ext uri="{FF2B5EF4-FFF2-40B4-BE49-F238E27FC236}">
                <a16:creationId xmlns:a16="http://schemas.microsoft.com/office/drawing/2014/main" id="{57581927-7CC8-854F-9382-B957539E629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BI-LSTM STRENGTHS?</a:t>
            </a:r>
          </a:p>
        </p:txBody>
      </p:sp>
      <p:sp>
        <p:nvSpPr>
          <p:cNvPr id="9" name="Title 1">
            <a:extLst>
              <a:ext uri="{FF2B5EF4-FFF2-40B4-BE49-F238E27FC236}">
                <a16:creationId xmlns:a16="http://schemas.microsoft.com/office/drawing/2014/main" id="{FC884B2A-1829-7945-A664-8243CE6D98BC}"/>
              </a:ext>
            </a:extLst>
          </p:cNvPr>
          <p:cNvSpPr txBox="1">
            <a:spLocks/>
          </p:cNvSpPr>
          <p:nvPr/>
        </p:nvSpPr>
        <p:spPr>
          <a:xfrm>
            <a:off x="2007256" y="4162168"/>
            <a:ext cx="8673444" cy="20354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Slower to train</a:t>
            </a:r>
          </a:p>
          <a:p>
            <a:pPr marL="342900" indent="-342900">
              <a:lnSpc>
                <a:spcPct val="150000"/>
              </a:lnSpc>
              <a:spcBef>
                <a:spcPts val="2000"/>
              </a:spcBef>
              <a:buFont typeface="Arial" panose="020B0604020202020204" pitchFamily="34" charset="0"/>
              <a:buChar char="•"/>
            </a:pPr>
            <a:r>
              <a:rPr lang="en-US" sz="2400" dirty="0"/>
              <a:t>Only possible if access to full data is allowed</a:t>
            </a:r>
          </a:p>
        </p:txBody>
      </p:sp>
      <p:sp>
        <p:nvSpPr>
          <p:cNvPr id="10" name="Slide Number Placeholder 9">
            <a:extLst>
              <a:ext uri="{FF2B5EF4-FFF2-40B4-BE49-F238E27FC236}">
                <a16:creationId xmlns:a16="http://schemas.microsoft.com/office/drawing/2014/main" id="{B01830BA-2769-424A-9F38-F842351010D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186</a:t>
            </a:fld>
            <a:endParaRPr lang="en-US" dirty="0"/>
          </a:p>
        </p:txBody>
      </p:sp>
    </p:spTree>
    <p:extLst>
      <p:ext uri="{BB962C8B-B14F-4D97-AF65-F5344CB8AC3E}">
        <p14:creationId xmlns:p14="http://schemas.microsoft.com/office/powerpoint/2010/main" val="12220542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Stacked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#1</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954238" y="4583582"/>
            <a:ext cx="1086934" cy="311369"/>
            <a:chOff x="2297660" y="4140836"/>
            <a:chExt cx="108693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709055" y="48597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709055" y="4859783"/>
                <a:ext cx="466367" cy="503588"/>
              </a:xfrm>
              <a:prstGeom prst="rect">
                <a:avLst/>
              </a:prstGeom>
              <a:blipFill>
                <a:blip r:embed="rId6"/>
                <a:stretch>
                  <a:fillRect l="-13158"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782471"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782471" y="4850324"/>
                <a:ext cx="466367" cy="503588"/>
              </a:xfrm>
              <a:prstGeom prst="rect">
                <a:avLst/>
              </a:prstGeom>
              <a:blipFill>
                <a:blip r:embed="rId7"/>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887364"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887364" y="4850324"/>
                <a:ext cx="466367" cy="503588"/>
              </a:xfrm>
              <a:prstGeom prst="rect">
                <a:avLst/>
              </a:prstGeom>
              <a:blipFill>
                <a:blip r:embed="rId8"/>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918300" y="479527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918300" y="4795271"/>
                <a:ext cx="466367" cy="503588"/>
              </a:xfrm>
              <a:prstGeom prst="rect">
                <a:avLst/>
              </a:prstGeom>
              <a:blipFill>
                <a:blip r:embed="rId9"/>
                <a:stretch>
                  <a:fillRect l="-13158" b="-250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91E4D0CD-1DA8-4F41-B7DB-2F05F50BB16C}"/>
              </a:ext>
            </a:extLst>
          </p:cNvPr>
          <p:cNvGrpSpPr/>
          <p:nvPr/>
        </p:nvGrpSpPr>
        <p:grpSpPr>
          <a:xfrm rot="16200000">
            <a:off x="3035293" y="4593041"/>
            <a:ext cx="1086934" cy="311369"/>
            <a:chOff x="2297660" y="4140836"/>
            <a:chExt cx="1086934" cy="311369"/>
          </a:xfrm>
        </p:grpSpPr>
        <p:sp>
          <p:nvSpPr>
            <p:cNvPr id="60" name="Rounded Rectangle 59">
              <a:extLst>
                <a:ext uri="{FF2B5EF4-FFF2-40B4-BE49-F238E27FC236}">
                  <a16:creationId xmlns:a16="http://schemas.microsoft.com/office/drawing/2014/main" id="{C14E4733-F96B-F144-8B72-B6C29F3F0B6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4CB873-C08D-2941-88FD-3C3C5DB4159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95CEDE6-A905-3146-BB08-5AF3EF28E56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FC4993F-F1A1-6746-85B0-52C3BBD0B60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F299C72-A816-7F47-AE1D-0C2FAC7F69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09993990-8F41-6940-A7E0-0585BC10B004}"/>
              </a:ext>
            </a:extLst>
          </p:cNvPr>
          <p:cNvGrpSpPr/>
          <p:nvPr/>
        </p:nvGrpSpPr>
        <p:grpSpPr>
          <a:xfrm rot="16200000">
            <a:off x="4090052" y="4583583"/>
            <a:ext cx="1086934" cy="311369"/>
            <a:chOff x="2297660" y="4140836"/>
            <a:chExt cx="1086934" cy="311369"/>
          </a:xfrm>
        </p:grpSpPr>
        <p:sp>
          <p:nvSpPr>
            <p:cNvPr id="66" name="Rounded Rectangle 65">
              <a:extLst>
                <a:ext uri="{FF2B5EF4-FFF2-40B4-BE49-F238E27FC236}">
                  <a16:creationId xmlns:a16="http://schemas.microsoft.com/office/drawing/2014/main" id="{B5C07100-9725-4942-97A4-FC11FF77D84A}"/>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828E221-1501-BF44-9FD7-202CF0AF664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49852FA-9E73-F542-BF09-6D2B0BC61BA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44EE373-B97E-2341-AA84-E975E2C6218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0AECA97-E80A-DF49-BAA4-2E43BAAD091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EAC9655-C94F-EA41-AB3C-0A375B177E42}"/>
              </a:ext>
            </a:extLst>
          </p:cNvPr>
          <p:cNvGrpSpPr/>
          <p:nvPr/>
        </p:nvGrpSpPr>
        <p:grpSpPr>
          <a:xfrm rot="16200000">
            <a:off x="5187354" y="4583582"/>
            <a:ext cx="1086934" cy="311369"/>
            <a:chOff x="2297660" y="4140836"/>
            <a:chExt cx="1086934" cy="311369"/>
          </a:xfrm>
        </p:grpSpPr>
        <p:sp>
          <p:nvSpPr>
            <p:cNvPr id="72" name="Rounded Rectangle 71">
              <a:extLst>
                <a:ext uri="{FF2B5EF4-FFF2-40B4-BE49-F238E27FC236}">
                  <a16:creationId xmlns:a16="http://schemas.microsoft.com/office/drawing/2014/main" id="{4F943CEA-E36D-644B-8B7F-4714512C5477}"/>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170636C-4A10-FE4A-97D4-0012FECB4F4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513DFF4-C435-A84C-8102-097C2B7EFAC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712C54C-D83F-9C4D-BC53-1F35189638D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FB8AABF-AD26-954A-BA5D-52C890539C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ight Arrow 76">
            <a:extLst>
              <a:ext uri="{FF2B5EF4-FFF2-40B4-BE49-F238E27FC236}">
                <a16:creationId xmlns:a16="http://schemas.microsoft.com/office/drawing/2014/main" id="{580C2F48-3292-5048-A861-767603608232}"/>
              </a:ext>
            </a:extLst>
          </p:cNvPr>
          <p:cNvSpPr/>
          <p:nvPr/>
        </p:nvSpPr>
        <p:spPr>
          <a:xfrm rot="16200000">
            <a:off x="5460352"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268592A9-D251-5548-B836-F8FC4B0C53F3}"/>
                  </a:ext>
                </a:extLst>
              </p:cNvPr>
              <p:cNvSpPr txBox="1">
                <a:spLocks/>
              </p:cNvSpPr>
              <p:nvPr/>
            </p:nvSpPr>
            <p:spPr>
              <a:xfrm>
                <a:off x="5977393" y="29509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268592A9-D251-5548-B836-F8FC4B0C53F3}"/>
                  </a:ext>
                </a:extLst>
              </p:cNvPr>
              <p:cNvSpPr txBox="1">
                <a:spLocks noRot="1" noChangeAspect="1" noMove="1" noResize="1" noEditPoints="1" noAdjustHandles="1" noChangeArrowheads="1" noChangeShapeType="1" noTextEdit="1"/>
              </p:cNvSpPr>
              <p:nvPr/>
            </p:nvSpPr>
            <p:spPr>
              <a:xfrm>
                <a:off x="5977393" y="2950934"/>
                <a:ext cx="466367" cy="503588"/>
              </a:xfrm>
              <a:prstGeom prst="rect">
                <a:avLst/>
              </a:prstGeom>
              <a:blipFill>
                <a:blip r:embed="rId10"/>
                <a:stretch>
                  <a:fillRect l="-29730" b="-2439"/>
                </a:stretch>
              </a:blipFill>
            </p:spPr>
            <p:txBody>
              <a:bodyPr/>
              <a:lstStyle/>
              <a:p>
                <a:r>
                  <a:rPr lang="en-US">
                    <a:noFill/>
                  </a:rPr>
                  <a:t> </a:t>
                </a:r>
              </a:p>
            </p:txBody>
          </p:sp>
        </mc:Fallback>
      </mc:AlternateContent>
      <p:grpSp>
        <p:nvGrpSpPr>
          <p:cNvPr id="79" name="Group 78">
            <a:extLst>
              <a:ext uri="{FF2B5EF4-FFF2-40B4-BE49-F238E27FC236}">
                <a16:creationId xmlns:a16="http://schemas.microsoft.com/office/drawing/2014/main" id="{A854A357-5A98-8141-8970-F96CCDB73032}"/>
              </a:ext>
            </a:extLst>
          </p:cNvPr>
          <p:cNvGrpSpPr/>
          <p:nvPr/>
        </p:nvGrpSpPr>
        <p:grpSpPr>
          <a:xfrm rot="16200000">
            <a:off x="5209661" y="2747320"/>
            <a:ext cx="1086934" cy="311369"/>
            <a:chOff x="2297660" y="4140836"/>
            <a:chExt cx="1086934" cy="311369"/>
          </a:xfrm>
        </p:grpSpPr>
        <p:sp>
          <p:nvSpPr>
            <p:cNvPr id="80" name="Rounded Rectangle 79">
              <a:extLst>
                <a:ext uri="{FF2B5EF4-FFF2-40B4-BE49-F238E27FC236}">
                  <a16:creationId xmlns:a16="http://schemas.microsoft.com/office/drawing/2014/main" id="{0706E1B4-7B27-8741-8567-C198D28483F9}"/>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BFDBF8E-099F-3A46-B5A3-289E2AFA2E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7CBA112-FBD5-4C42-8D2C-CAF4777C50E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84E633B-D193-3E47-950D-7C9BA936969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61DD4A-8620-BB4A-A2CD-754DDDAE854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ight Arrow 84">
            <a:extLst>
              <a:ext uri="{FF2B5EF4-FFF2-40B4-BE49-F238E27FC236}">
                <a16:creationId xmlns:a16="http://schemas.microsoft.com/office/drawing/2014/main" id="{A8601061-44FF-3C42-9B87-2F950EF61F4C}"/>
              </a:ext>
            </a:extLst>
          </p:cNvPr>
          <p:cNvSpPr/>
          <p:nvPr/>
        </p:nvSpPr>
        <p:spPr>
          <a:xfrm rot="16200000">
            <a:off x="4349801"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Content Placeholder 2">
                <a:extLst>
                  <a:ext uri="{FF2B5EF4-FFF2-40B4-BE49-F238E27FC236}">
                    <a16:creationId xmlns:a16="http://schemas.microsoft.com/office/drawing/2014/main" id="{F51E097D-1789-1A4C-8C2A-DCF8884ABCFD}"/>
                  </a:ext>
                </a:extLst>
              </p:cNvPr>
              <p:cNvSpPr txBox="1">
                <a:spLocks/>
              </p:cNvSpPr>
              <p:nvPr/>
            </p:nvSpPr>
            <p:spPr>
              <a:xfrm>
                <a:off x="4885263"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6" name="Content Placeholder 2">
                <a:extLst>
                  <a:ext uri="{FF2B5EF4-FFF2-40B4-BE49-F238E27FC236}">
                    <a16:creationId xmlns:a16="http://schemas.microsoft.com/office/drawing/2014/main" id="{F51E097D-1789-1A4C-8C2A-DCF8884ABCFD}"/>
                  </a:ext>
                </a:extLst>
              </p:cNvPr>
              <p:cNvSpPr txBox="1">
                <a:spLocks noRot="1" noChangeAspect="1" noMove="1" noResize="1" noEditPoints="1" noAdjustHandles="1" noChangeArrowheads="1" noChangeShapeType="1" noTextEdit="1"/>
              </p:cNvSpPr>
              <p:nvPr/>
            </p:nvSpPr>
            <p:spPr>
              <a:xfrm>
                <a:off x="4885263" y="3008527"/>
                <a:ext cx="466367" cy="503588"/>
              </a:xfrm>
              <a:prstGeom prst="rect">
                <a:avLst/>
              </a:prstGeom>
              <a:blipFill>
                <a:blip r:embed="rId11"/>
                <a:stretch>
                  <a:fillRect l="-29730"/>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C7E5CA12-7405-8A4C-A8EE-E3742C962494}"/>
              </a:ext>
            </a:extLst>
          </p:cNvPr>
          <p:cNvGrpSpPr/>
          <p:nvPr/>
        </p:nvGrpSpPr>
        <p:grpSpPr>
          <a:xfrm rot="16200000">
            <a:off x="4099110" y="2747320"/>
            <a:ext cx="1086934" cy="311369"/>
            <a:chOff x="2297660" y="4140836"/>
            <a:chExt cx="1086934" cy="311369"/>
          </a:xfrm>
        </p:grpSpPr>
        <p:sp>
          <p:nvSpPr>
            <p:cNvPr id="88" name="Rounded Rectangle 87">
              <a:extLst>
                <a:ext uri="{FF2B5EF4-FFF2-40B4-BE49-F238E27FC236}">
                  <a16:creationId xmlns:a16="http://schemas.microsoft.com/office/drawing/2014/main" id="{C4D651A1-54E8-814A-A3AC-89910B77623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803893E-8283-4C4D-95B5-EAD57D1629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DFD078B-5309-D544-B68A-A2CECCE5E9A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A2572B2-A3D0-BB4B-A02C-FC88C024B1A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B6484BE-1679-7540-92AE-F353128C8F0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ight Arrow 97">
            <a:extLst>
              <a:ext uri="{FF2B5EF4-FFF2-40B4-BE49-F238E27FC236}">
                <a16:creationId xmlns:a16="http://schemas.microsoft.com/office/drawing/2014/main" id="{D0901EC3-7D6B-D04B-BDF1-F185A65C0CB5}"/>
              </a:ext>
            </a:extLst>
          </p:cNvPr>
          <p:cNvSpPr/>
          <p:nvPr/>
        </p:nvSpPr>
        <p:spPr>
          <a:xfrm rot="16200000">
            <a:off x="3312601" y="372838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1C37405-F4EF-DF40-9212-F4DA394D8423}"/>
                  </a:ext>
                </a:extLst>
              </p:cNvPr>
              <p:cNvSpPr txBox="1">
                <a:spLocks/>
              </p:cNvSpPr>
              <p:nvPr/>
            </p:nvSpPr>
            <p:spPr>
              <a:xfrm>
                <a:off x="3837221"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1C37405-F4EF-DF40-9212-F4DA394D8423}"/>
                  </a:ext>
                </a:extLst>
              </p:cNvPr>
              <p:cNvSpPr txBox="1">
                <a:spLocks noRot="1" noChangeAspect="1" noMove="1" noResize="1" noEditPoints="1" noAdjustHandles="1" noChangeArrowheads="1" noChangeShapeType="1" noTextEdit="1"/>
              </p:cNvSpPr>
              <p:nvPr/>
            </p:nvSpPr>
            <p:spPr>
              <a:xfrm>
                <a:off x="3837221" y="3008527"/>
                <a:ext cx="466367" cy="503588"/>
              </a:xfrm>
              <a:prstGeom prst="rect">
                <a:avLst/>
              </a:prstGeom>
              <a:blipFill>
                <a:blip r:embed="rId12"/>
                <a:stretch>
                  <a:fillRect l="-26316"/>
                </a:stretch>
              </a:blipFill>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F32AA692-6436-5044-9BC7-63C4DF62645F}"/>
              </a:ext>
            </a:extLst>
          </p:cNvPr>
          <p:cNvGrpSpPr/>
          <p:nvPr/>
        </p:nvGrpSpPr>
        <p:grpSpPr>
          <a:xfrm rot="16200000">
            <a:off x="3061910" y="2791327"/>
            <a:ext cx="1086934" cy="311369"/>
            <a:chOff x="2297660" y="4140836"/>
            <a:chExt cx="1086934" cy="311369"/>
          </a:xfrm>
        </p:grpSpPr>
        <p:sp>
          <p:nvSpPr>
            <p:cNvPr id="101" name="Rounded Rectangle 100">
              <a:extLst>
                <a:ext uri="{FF2B5EF4-FFF2-40B4-BE49-F238E27FC236}">
                  <a16:creationId xmlns:a16="http://schemas.microsoft.com/office/drawing/2014/main" id="{68C35F2D-D677-2945-81FB-872C2F68436B}"/>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FD2BCE8-03FD-B747-89F2-0373C5DF31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B0C5FE5-6AAE-FF49-89A3-6B0D0D1CCBE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4CFA452-F14F-AE49-8F74-75BA18AF51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6EE76CE-FA81-734D-A972-7CBAC37ED4E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ight Arrow 105">
            <a:extLst>
              <a:ext uri="{FF2B5EF4-FFF2-40B4-BE49-F238E27FC236}">
                <a16:creationId xmlns:a16="http://schemas.microsoft.com/office/drawing/2014/main" id="{84B7624E-9603-6343-B92F-32CC7793CE8E}"/>
              </a:ext>
            </a:extLst>
          </p:cNvPr>
          <p:cNvSpPr/>
          <p:nvPr/>
        </p:nvSpPr>
        <p:spPr>
          <a:xfrm rot="16200000">
            <a:off x="2236325" y="371135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72DC5D90-BB96-0246-9235-43CA199FC77F}"/>
                  </a:ext>
                </a:extLst>
              </p:cNvPr>
              <p:cNvSpPr txBox="1">
                <a:spLocks/>
              </p:cNvSpPr>
              <p:nvPr/>
            </p:nvSpPr>
            <p:spPr>
              <a:xfrm>
                <a:off x="2758761" y="298789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0" name="Content Placeholder 2">
                <a:extLst>
                  <a:ext uri="{FF2B5EF4-FFF2-40B4-BE49-F238E27FC236}">
                    <a16:creationId xmlns:a16="http://schemas.microsoft.com/office/drawing/2014/main" id="{72DC5D90-BB96-0246-9235-43CA199FC77F}"/>
                  </a:ext>
                </a:extLst>
              </p:cNvPr>
              <p:cNvSpPr txBox="1">
                <a:spLocks noRot="1" noChangeAspect="1" noMove="1" noResize="1" noEditPoints="1" noAdjustHandles="1" noChangeArrowheads="1" noChangeShapeType="1" noTextEdit="1"/>
              </p:cNvSpPr>
              <p:nvPr/>
            </p:nvSpPr>
            <p:spPr>
              <a:xfrm>
                <a:off x="2758761" y="2987899"/>
                <a:ext cx="466367" cy="503588"/>
              </a:xfrm>
              <a:prstGeom prst="rect">
                <a:avLst/>
              </a:prstGeom>
              <a:blipFill>
                <a:blip r:embed="rId13"/>
                <a:stretch>
                  <a:fillRect l="-26316" b="-2439"/>
                </a:stretch>
              </a:blipFill>
            </p:spPr>
            <p:txBody>
              <a:bodyPr/>
              <a:lstStyle/>
              <a:p>
                <a:r>
                  <a:rPr lang="en-US">
                    <a:noFill/>
                  </a:rPr>
                  <a:t> </a:t>
                </a:r>
              </a:p>
            </p:txBody>
          </p:sp>
        </mc:Fallback>
      </mc:AlternateContent>
      <p:grpSp>
        <p:nvGrpSpPr>
          <p:cNvPr id="140" name="Group 139">
            <a:extLst>
              <a:ext uri="{FF2B5EF4-FFF2-40B4-BE49-F238E27FC236}">
                <a16:creationId xmlns:a16="http://schemas.microsoft.com/office/drawing/2014/main" id="{16C1A61F-DDCB-0A45-AED6-3E767917C265}"/>
              </a:ext>
            </a:extLst>
          </p:cNvPr>
          <p:cNvGrpSpPr/>
          <p:nvPr/>
        </p:nvGrpSpPr>
        <p:grpSpPr>
          <a:xfrm rot="16200000">
            <a:off x="1985634" y="2774303"/>
            <a:ext cx="1086934" cy="311369"/>
            <a:chOff x="2297660" y="4140836"/>
            <a:chExt cx="1086934" cy="311369"/>
          </a:xfrm>
        </p:grpSpPr>
        <p:sp>
          <p:nvSpPr>
            <p:cNvPr id="141" name="Rounded Rectangle 140">
              <a:extLst>
                <a:ext uri="{FF2B5EF4-FFF2-40B4-BE49-F238E27FC236}">
                  <a16:creationId xmlns:a16="http://schemas.microsoft.com/office/drawing/2014/main" id="{7EC97F44-AA28-3741-A5A0-B297EC6D06DE}"/>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AB83F98F-DBE4-0C4B-A478-CAE11C36B62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9EC2B0E-6A0B-0245-A742-5E9035123FE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8AE5BCD-8D89-0F40-AA87-D180DE3386C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4DD1F60-7787-0740-A2E7-2B4CA332D01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ight Arrow 146">
            <a:extLst>
              <a:ext uri="{FF2B5EF4-FFF2-40B4-BE49-F238E27FC236}">
                <a16:creationId xmlns:a16="http://schemas.microsoft.com/office/drawing/2014/main" id="{5B5725A3-733F-464E-9F77-A5886F1F4DAD}"/>
              </a:ext>
            </a:extLst>
          </p:cNvPr>
          <p:cNvSpPr/>
          <p:nvPr/>
        </p:nvSpPr>
        <p:spPr>
          <a:xfrm>
            <a:off x="274637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499E9DCD-D251-5E41-B0AC-ED5312AAE2F4}"/>
              </a:ext>
            </a:extLst>
          </p:cNvPr>
          <p:cNvSpPr/>
          <p:nvPr/>
        </p:nvSpPr>
        <p:spPr>
          <a:xfrm>
            <a:off x="3828531"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ight Arrow 148">
            <a:extLst>
              <a:ext uri="{FF2B5EF4-FFF2-40B4-BE49-F238E27FC236}">
                <a16:creationId xmlns:a16="http://schemas.microsoft.com/office/drawing/2014/main" id="{5D384853-C8CB-AD43-B5F1-609A18F83F22}"/>
              </a:ext>
            </a:extLst>
          </p:cNvPr>
          <p:cNvSpPr/>
          <p:nvPr/>
        </p:nvSpPr>
        <p:spPr>
          <a:xfrm>
            <a:off x="488329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ight Arrow 149">
            <a:extLst>
              <a:ext uri="{FF2B5EF4-FFF2-40B4-BE49-F238E27FC236}">
                <a16:creationId xmlns:a16="http://schemas.microsoft.com/office/drawing/2014/main" id="{4CD9B523-6B1C-1B4A-A295-89B5352DAC3C}"/>
              </a:ext>
            </a:extLst>
          </p:cNvPr>
          <p:cNvSpPr/>
          <p:nvPr/>
        </p:nvSpPr>
        <p:spPr>
          <a:xfrm rot="16200000">
            <a:off x="2264405" y="186633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1" name="Content Placeholder 2">
                <a:extLst>
                  <a:ext uri="{FF2B5EF4-FFF2-40B4-BE49-F238E27FC236}">
                    <a16:creationId xmlns:a16="http://schemas.microsoft.com/office/drawing/2014/main" id="{9BDFF76A-F19E-C448-BF9C-6C5574479680}"/>
                  </a:ext>
                </a:extLst>
              </p:cNvPr>
              <p:cNvSpPr txBox="1">
                <a:spLocks/>
              </p:cNvSpPr>
              <p:nvPr/>
            </p:nvSpPr>
            <p:spPr>
              <a:xfrm>
                <a:off x="1854341" y="121839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1" name="Content Placeholder 2">
                <a:extLst>
                  <a:ext uri="{FF2B5EF4-FFF2-40B4-BE49-F238E27FC236}">
                    <a16:creationId xmlns:a16="http://schemas.microsoft.com/office/drawing/2014/main" id="{9BDFF76A-F19E-C448-BF9C-6C5574479680}"/>
                  </a:ext>
                </a:extLst>
              </p:cNvPr>
              <p:cNvSpPr txBox="1">
                <a:spLocks noRot="1" noChangeAspect="1" noMove="1" noResize="1" noEditPoints="1" noAdjustHandles="1" noChangeArrowheads="1" noChangeShapeType="1" noTextEdit="1"/>
              </p:cNvSpPr>
              <p:nvPr/>
            </p:nvSpPr>
            <p:spPr>
              <a:xfrm>
                <a:off x="1854341" y="1218390"/>
                <a:ext cx="1576747" cy="503588"/>
              </a:xfrm>
              <a:prstGeom prst="rect">
                <a:avLst/>
              </a:prstGeom>
              <a:blipFill>
                <a:blip r:embed="rId14"/>
                <a:stretch>
                  <a:fillRect b="-5000"/>
                </a:stretch>
              </a:blipFill>
            </p:spPr>
            <p:txBody>
              <a:bodyPr/>
              <a:lstStyle/>
              <a:p>
                <a:r>
                  <a:rPr lang="en-US">
                    <a:noFill/>
                  </a:rPr>
                  <a:t> </a:t>
                </a:r>
              </a:p>
            </p:txBody>
          </p:sp>
        </mc:Fallback>
      </mc:AlternateContent>
      <p:sp>
        <p:nvSpPr>
          <p:cNvPr id="152" name="Right Arrow 151">
            <a:extLst>
              <a:ext uri="{FF2B5EF4-FFF2-40B4-BE49-F238E27FC236}">
                <a16:creationId xmlns:a16="http://schemas.microsoft.com/office/drawing/2014/main" id="{456EAE4B-85A8-6E43-9778-6906A6512658}"/>
              </a:ext>
            </a:extLst>
          </p:cNvPr>
          <p:cNvSpPr/>
          <p:nvPr/>
        </p:nvSpPr>
        <p:spPr>
          <a:xfrm rot="16200000">
            <a:off x="3345258" y="189192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ight Arrow 152">
            <a:extLst>
              <a:ext uri="{FF2B5EF4-FFF2-40B4-BE49-F238E27FC236}">
                <a16:creationId xmlns:a16="http://schemas.microsoft.com/office/drawing/2014/main" id="{0E72A75E-302E-7A4D-BF37-9187914EF48E}"/>
              </a:ext>
            </a:extLst>
          </p:cNvPr>
          <p:cNvSpPr/>
          <p:nvPr/>
        </p:nvSpPr>
        <p:spPr>
          <a:xfrm rot="16200000">
            <a:off x="4382337" y="18602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ight Arrow 153">
            <a:extLst>
              <a:ext uri="{FF2B5EF4-FFF2-40B4-BE49-F238E27FC236}">
                <a16:creationId xmlns:a16="http://schemas.microsoft.com/office/drawing/2014/main" id="{A66F8539-51B8-B34D-BBFC-0090164A19EF}"/>
              </a:ext>
            </a:extLst>
          </p:cNvPr>
          <p:cNvSpPr/>
          <p:nvPr/>
        </p:nvSpPr>
        <p:spPr>
          <a:xfrm rot="16200000">
            <a:off x="5479460" y="186733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Content Placeholder 2">
                <a:extLst>
                  <a:ext uri="{FF2B5EF4-FFF2-40B4-BE49-F238E27FC236}">
                    <a16:creationId xmlns:a16="http://schemas.microsoft.com/office/drawing/2014/main" id="{8AD1E499-6931-024C-80F3-D90C6A3E1050}"/>
                  </a:ext>
                </a:extLst>
              </p:cNvPr>
              <p:cNvSpPr txBox="1">
                <a:spLocks/>
              </p:cNvSpPr>
              <p:nvPr/>
            </p:nvSpPr>
            <p:spPr>
              <a:xfrm>
                <a:off x="2901087" y="127940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xmlns="">
          <p:sp>
            <p:nvSpPr>
              <p:cNvPr id="155" name="Content Placeholder 2">
                <a:extLst>
                  <a:ext uri="{FF2B5EF4-FFF2-40B4-BE49-F238E27FC236}">
                    <a16:creationId xmlns:a16="http://schemas.microsoft.com/office/drawing/2014/main" id="{8AD1E499-6931-024C-80F3-D90C6A3E1050}"/>
                  </a:ext>
                </a:extLst>
              </p:cNvPr>
              <p:cNvSpPr txBox="1">
                <a:spLocks noRot="1" noChangeAspect="1" noMove="1" noResize="1" noEditPoints="1" noAdjustHandles="1" noChangeArrowheads="1" noChangeShapeType="1" noTextEdit="1"/>
              </p:cNvSpPr>
              <p:nvPr/>
            </p:nvSpPr>
            <p:spPr>
              <a:xfrm>
                <a:off x="2901087" y="1279407"/>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Content Placeholder 2">
                <a:extLst>
                  <a:ext uri="{FF2B5EF4-FFF2-40B4-BE49-F238E27FC236}">
                    <a16:creationId xmlns:a16="http://schemas.microsoft.com/office/drawing/2014/main" id="{C02D276B-6146-F141-9AEC-85770126664D}"/>
                  </a:ext>
                </a:extLst>
              </p:cNvPr>
              <p:cNvSpPr txBox="1">
                <a:spLocks/>
              </p:cNvSpPr>
              <p:nvPr/>
            </p:nvSpPr>
            <p:spPr>
              <a:xfrm>
                <a:off x="3946969" y="1208229"/>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xmlns="">
          <p:sp>
            <p:nvSpPr>
              <p:cNvPr id="156" name="Content Placeholder 2">
                <a:extLst>
                  <a:ext uri="{FF2B5EF4-FFF2-40B4-BE49-F238E27FC236}">
                    <a16:creationId xmlns:a16="http://schemas.microsoft.com/office/drawing/2014/main" id="{C02D276B-6146-F141-9AEC-85770126664D}"/>
                  </a:ext>
                </a:extLst>
              </p:cNvPr>
              <p:cNvSpPr txBox="1">
                <a:spLocks noRot="1" noChangeAspect="1" noMove="1" noResize="1" noEditPoints="1" noAdjustHandles="1" noChangeArrowheads="1" noChangeShapeType="1" noTextEdit="1"/>
              </p:cNvSpPr>
              <p:nvPr/>
            </p:nvSpPr>
            <p:spPr>
              <a:xfrm>
                <a:off x="3946969" y="1208229"/>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Content Placeholder 2">
                <a:extLst>
                  <a:ext uri="{FF2B5EF4-FFF2-40B4-BE49-F238E27FC236}">
                    <a16:creationId xmlns:a16="http://schemas.microsoft.com/office/drawing/2014/main" id="{80117282-5B9F-524C-87A4-5861E06E991E}"/>
                  </a:ext>
                </a:extLst>
              </p:cNvPr>
              <p:cNvSpPr txBox="1">
                <a:spLocks/>
              </p:cNvSpPr>
              <p:nvPr/>
            </p:nvSpPr>
            <p:spPr>
              <a:xfrm>
                <a:off x="5029038" y="1244048"/>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7" name="Content Placeholder 2">
                <a:extLst>
                  <a:ext uri="{FF2B5EF4-FFF2-40B4-BE49-F238E27FC236}">
                    <a16:creationId xmlns:a16="http://schemas.microsoft.com/office/drawing/2014/main" id="{80117282-5B9F-524C-87A4-5861E06E991E}"/>
                  </a:ext>
                </a:extLst>
              </p:cNvPr>
              <p:cNvSpPr txBox="1">
                <a:spLocks noRot="1" noChangeAspect="1" noMove="1" noResize="1" noEditPoints="1" noAdjustHandles="1" noChangeArrowheads="1" noChangeShapeType="1" noTextEdit="1"/>
              </p:cNvSpPr>
              <p:nvPr/>
            </p:nvSpPr>
            <p:spPr>
              <a:xfrm>
                <a:off x="5029038" y="1244048"/>
                <a:ext cx="1576747" cy="503588"/>
              </a:xfrm>
              <a:prstGeom prst="rect">
                <a:avLst/>
              </a:prstGeom>
              <a:blipFill>
                <a:blip r:embed="rId17"/>
                <a:stretch>
                  <a:fillRect b="-4878"/>
                </a:stretch>
              </a:blipFill>
            </p:spPr>
            <p:txBody>
              <a:bodyPr/>
              <a:lstStyle/>
              <a:p>
                <a:r>
                  <a:rPr lang="en-US">
                    <a:noFill/>
                  </a:rPr>
                  <a:t> </a:t>
                </a:r>
              </a:p>
            </p:txBody>
          </p:sp>
        </mc:Fallback>
      </mc:AlternateContent>
      <p:sp>
        <p:nvSpPr>
          <p:cNvPr id="158" name="Content Placeholder 2">
            <a:extLst>
              <a:ext uri="{FF2B5EF4-FFF2-40B4-BE49-F238E27FC236}">
                <a16:creationId xmlns:a16="http://schemas.microsoft.com/office/drawing/2014/main" id="{71EA9BA7-C622-E140-AA01-660782644CA5}"/>
              </a:ext>
            </a:extLst>
          </p:cNvPr>
          <p:cNvSpPr txBox="1">
            <a:spLocks/>
          </p:cNvSpPr>
          <p:nvPr/>
        </p:nvSpPr>
        <p:spPr>
          <a:xfrm>
            <a:off x="286051" y="1311533"/>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59" name="Content Placeholder 2">
            <a:extLst>
              <a:ext uri="{FF2B5EF4-FFF2-40B4-BE49-F238E27FC236}">
                <a16:creationId xmlns:a16="http://schemas.microsoft.com/office/drawing/2014/main" id="{F5B7D861-368C-8743-B094-586BB4A34693}"/>
              </a:ext>
            </a:extLst>
          </p:cNvPr>
          <p:cNvSpPr txBox="1">
            <a:spLocks/>
          </p:cNvSpPr>
          <p:nvPr/>
        </p:nvSpPr>
        <p:spPr>
          <a:xfrm>
            <a:off x="236508" y="2683946"/>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#2</a:t>
            </a:r>
          </a:p>
        </p:txBody>
      </p:sp>
      <p:sp>
        <p:nvSpPr>
          <p:cNvPr id="107" name="Title 1">
            <a:extLst>
              <a:ext uri="{FF2B5EF4-FFF2-40B4-BE49-F238E27FC236}">
                <a16:creationId xmlns:a16="http://schemas.microsoft.com/office/drawing/2014/main" id="{981A08E6-5A16-F74B-B4F0-071DC88FC06B}"/>
              </a:ext>
            </a:extLst>
          </p:cNvPr>
          <p:cNvSpPr txBox="1">
            <a:spLocks/>
          </p:cNvSpPr>
          <p:nvPr/>
        </p:nvSpPr>
        <p:spPr>
          <a:xfrm>
            <a:off x="7010400" y="1934074"/>
            <a:ext cx="4737100" cy="40350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Hidden layers provide an abstraction (holds “meaning”). </a:t>
            </a:r>
          </a:p>
          <a:p>
            <a:pPr>
              <a:lnSpc>
                <a:spcPct val="150000"/>
              </a:lnSpc>
              <a:spcBef>
                <a:spcPts val="2000"/>
              </a:spcBef>
            </a:pPr>
            <a:r>
              <a:rPr lang="en-US" sz="2400" dirty="0"/>
              <a:t>Stacking hidden layers provides increased abstractions.</a:t>
            </a:r>
          </a:p>
        </p:txBody>
      </p:sp>
      <p:sp>
        <p:nvSpPr>
          <p:cNvPr id="108" name="Slide Number Placeholder 9">
            <a:extLst>
              <a:ext uri="{FF2B5EF4-FFF2-40B4-BE49-F238E27FC236}">
                <a16:creationId xmlns:a16="http://schemas.microsoft.com/office/drawing/2014/main" id="{9A2C28EF-2FD3-094F-B998-0AF318F4480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187</a:t>
            </a:fld>
            <a:endParaRPr lang="en-US" dirty="0"/>
          </a:p>
        </p:txBody>
      </p:sp>
    </p:spTree>
    <p:extLst>
      <p:ext uri="{BB962C8B-B14F-4D97-AF65-F5344CB8AC3E}">
        <p14:creationId xmlns:p14="http://schemas.microsoft.com/office/powerpoint/2010/main" val="215346925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ELMo: </a:t>
            </a:r>
            <a:r>
              <a:rPr lang="en-US" dirty="0">
                <a:solidFill>
                  <a:srgbClr val="7030A0"/>
                </a:solidFill>
              </a:rPr>
              <a:t>Stacked Bi-directional LSTMs</a:t>
            </a:r>
          </a:p>
        </p:txBody>
      </p:sp>
      <p:sp>
        <p:nvSpPr>
          <p:cNvPr id="2" name="Rectangle 1">
            <a:extLst>
              <a:ext uri="{FF2B5EF4-FFF2-40B4-BE49-F238E27FC236}">
                <a16:creationId xmlns:a16="http://schemas.microsoft.com/office/drawing/2014/main" id="{F9CDF496-88DB-AE46-8B6B-046F27311AD5}"/>
              </a:ext>
            </a:extLst>
          </p:cNvPr>
          <p:cNvSpPr/>
          <p:nvPr/>
        </p:nvSpPr>
        <p:spPr>
          <a:xfrm>
            <a:off x="260350" y="6243184"/>
            <a:ext cx="10515600" cy="338554"/>
          </a:xfrm>
          <a:prstGeom prst="rect">
            <a:avLst/>
          </a:prstGeom>
        </p:spPr>
        <p:txBody>
          <a:bodyPr wrap="square">
            <a:spAutoFit/>
          </a:bodyPr>
          <a:lstStyle/>
          <a:p>
            <a:r>
              <a:rPr lang="en-US" sz="1600" dirty="0"/>
              <a:t>Illustration: </a:t>
            </a:r>
            <a:r>
              <a:rPr lang="en-US" sz="1600" dirty="0">
                <a:hlinkClick r:id="rId3"/>
              </a:rPr>
              <a:t>http://jalammar.github.io/illustrated-bert/</a:t>
            </a:r>
            <a:endParaRPr lang="en-US" sz="1600" dirty="0"/>
          </a:p>
        </p:txBody>
      </p:sp>
      <p:pic>
        <p:nvPicPr>
          <p:cNvPr id="3" name="Picture 2">
            <a:extLst>
              <a:ext uri="{FF2B5EF4-FFF2-40B4-BE49-F238E27FC236}">
                <a16:creationId xmlns:a16="http://schemas.microsoft.com/office/drawing/2014/main" id="{08CACC3B-BE82-9542-8481-65D6A6DE48D6}"/>
              </a:ext>
            </a:extLst>
          </p:cNvPr>
          <p:cNvPicPr>
            <a:picLocks noChangeAspect="1"/>
          </p:cNvPicPr>
          <p:nvPr/>
        </p:nvPicPr>
        <p:blipFill>
          <a:blip r:embed="rId4"/>
          <a:stretch>
            <a:fillRect/>
          </a:stretch>
        </p:blipFill>
        <p:spPr>
          <a:xfrm>
            <a:off x="260350" y="1123950"/>
            <a:ext cx="11671300" cy="4610100"/>
          </a:xfrm>
          <a:prstGeom prst="rect">
            <a:avLst/>
          </a:prstGeom>
        </p:spPr>
      </p:pic>
      <p:sp>
        <p:nvSpPr>
          <p:cNvPr id="6" name="Slide Number Placeholder 9">
            <a:extLst>
              <a:ext uri="{FF2B5EF4-FFF2-40B4-BE49-F238E27FC236}">
                <a16:creationId xmlns:a16="http://schemas.microsoft.com/office/drawing/2014/main" id="{1E0947B4-D520-7C46-BE4C-B5FDD33982A4}"/>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188</a:t>
            </a:fld>
            <a:endParaRPr lang="en-US" dirty="0"/>
          </a:p>
        </p:txBody>
      </p:sp>
    </p:spTree>
    <p:extLst>
      <p:ext uri="{BB962C8B-B14F-4D97-AF65-F5344CB8AC3E}">
        <p14:creationId xmlns:p14="http://schemas.microsoft.com/office/powerpoint/2010/main" val="42948832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DF496-88DB-AE46-8B6B-046F27311AD5}"/>
              </a:ext>
            </a:extLst>
          </p:cNvPr>
          <p:cNvSpPr/>
          <p:nvPr/>
        </p:nvSpPr>
        <p:spPr>
          <a:xfrm>
            <a:off x="260350" y="6243184"/>
            <a:ext cx="10515600" cy="338554"/>
          </a:xfrm>
          <a:prstGeom prst="rect">
            <a:avLst/>
          </a:prstGeom>
        </p:spPr>
        <p:txBody>
          <a:bodyPr wrap="square">
            <a:spAutoFit/>
          </a:bodyPr>
          <a:lstStyle/>
          <a:p>
            <a:r>
              <a:rPr lang="en-US" sz="1600" dirty="0"/>
              <a:t>Illustration: </a:t>
            </a:r>
            <a:r>
              <a:rPr lang="en-US" sz="1600" dirty="0">
                <a:hlinkClick r:id="rId3"/>
              </a:rPr>
              <a:t>http://jalammar.github.io/illustrated-bert/</a:t>
            </a:r>
            <a:endParaRPr lang="en-US" sz="1600" dirty="0"/>
          </a:p>
        </p:txBody>
      </p:sp>
      <p:pic>
        <p:nvPicPr>
          <p:cNvPr id="4" name="Picture 3">
            <a:extLst>
              <a:ext uri="{FF2B5EF4-FFF2-40B4-BE49-F238E27FC236}">
                <a16:creationId xmlns:a16="http://schemas.microsoft.com/office/drawing/2014/main" id="{A3561B66-6CE0-E84F-8B66-916C2EDD08A3}"/>
              </a:ext>
            </a:extLst>
          </p:cNvPr>
          <p:cNvPicPr>
            <a:picLocks noChangeAspect="1"/>
          </p:cNvPicPr>
          <p:nvPr/>
        </p:nvPicPr>
        <p:blipFill>
          <a:blip r:embed="rId4"/>
          <a:stretch>
            <a:fillRect/>
          </a:stretch>
        </p:blipFill>
        <p:spPr>
          <a:xfrm>
            <a:off x="146050" y="185284"/>
            <a:ext cx="11798300" cy="6057900"/>
          </a:xfrm>
          <a:prstGeom prst="rect">
            <a:avLst/>
          </a:prstGeom>
        </p:spPr>
      </p:pic>
      <p:sp>
        <p:nvSpPr>
          <p:cNvPr id="5" name="Slide Number Placeholder 9">
            <a:extLst>
              <a:ext uri="{FF2B5EF4-FFF2-40B4-BE49-F238E27FC236}">
                <a16:creationId xmlns:a16="http://schemas.microsoft.com/office/drawing/2014/main" id="{79F2534A-6256-F240-AA44-7918EC88C31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189</a:t>
            </a:fld>
            <a:endParaRPr lang="en-US" dirty="0"/>
          </a:p>
        </p:txBody>
      </p:sp>
    </p:spTree>
    <p:extLst>
      <p:ext uri="{BB962C8B-B14F-4D97-AF65-F5344CB8AC3E}">
        <p14:creationId xmlns:p14="http://schemas.microsoft.com/office/powerpoint/2010/main" val="3256183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What’s in the box?!</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a:t>
            </a:fld>
            <a:endParaRPr lang="en-US"/>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27" name="Title 1">
            <a:extLst>
              <a:ext uri="{FF2B5EF4-FFF2-40B4-BE49-F238E27FC236}">
                <a16:creationId xmlns:a16="http://schemas.microsoft.com/office/drawing/2014/main" id="{870510DE-4DFD-0242-AA6B-D171D9EC7634}"/>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Model</a:t>
            </a:r>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DF29B1F-A984-C14A-831B-D2CC86A164E8}"/>
                  </a:ext>
                </a:extLst>
              </p:cNvPr>
              <p:cNvSpPr/>
              <p:nvPr/>
            </p:nvSpPr>
            <p:spPr>
              <a:xfrm>
                <a:off x="5077167" y="5281026"/>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8" name="Rectangle 17">
                <a:extLst>
                  <a:ext uri="{FF2B5EF4-FFF2-40B4-BE49-F238E27FC236}">
                    <a16:creationId xmlns:a16="http://schemas.microsoft.com/office/drawing/2014/main" id="{1DF29B1F-A984-C14A-831B-D2CC86A164E8}"/>
                  </a:ext>
                </a:extLst>
              </p:cNvPr>
              <p:cNvSpPr>
                <a:spLocks noRot="1" noChangeAspect="1" noMove="1" noResize="1" noEditPoints="1" noAdjustHandles="1" noChangeArrowheads="1" noChangeShapeType="1" noTextEdit="1"/>
              </p:cNvSpPr>
              <p:nvPr/>
            </p:nvSpPr>
            <p:spPr>
              <a:xfrm>
                <a:off x="5077167" y="5281026"/>
                <a:ext cx="1229824" cy="584775"/>
              </a:xfrm>
              <a:prstGeom prst="rect">
                <a:avLst/>
              </a:prstGeom>
              <a:blipFill>
                <a:blip r:embed="rId3"/>
                <a:stretch>
                  <a:fillRect l="-3061" r="-5102" b="-2340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D9B7FD0-00BF-DF48-A5AE-BF784553B429}"/>
              </a:ext>
            </a:extLst>
          </p:cNvPr>
          <p:cNvSpPr txBox="1"/>
          <p:nvPr/>
        </p:nvSpPr>
        <p:spPr>
          <a:xfrm>
            <a:off x="1786776" y="5343876"/>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0CDA349C-04A7-D34B-82D8-C8539B59A502}"/>
              </a:ext>
            </a:extLst>
          </p:cNvPr>
          <p:cNvSpPr txBox="1"/>
          <p:nvPr/>
        </p:nvSpPr>
        <p:spPr>
          <a:xfrm>
            <a:off x="8881692" y="5286452"/>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p:sp>
        <p:nvSpPr>
          <p:cNvPr id="28" name="Rectangle 27">
            <a:extLst>
              <a:ext uri="{FF2B5EF4-FFF2-40B4-BE49-F238E27FC236}">
                <a16:creationId xmlns:a16="http://schemas.microsoft.com/office/drawing/2014/main" id="{1983EF81-3305-CE43-A0BA-773B8F6C0752}"/>
              </a:ext>
            </a:extLst>
          </p:cNvPr>
          <p:cNvSpPr/>
          <p:nvPr/>
        </p:nvSpPr>
        <p:spPr>
          <a:xfrm>
            <a:off x="386541" y="1938528"/>
            <a:ext cx="3944608"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35E607-6E31-8241-ADAF-49AB566913CD}"/>
              </a:ext>
            </a:extLst>
          </p:cNvPr>
          <p:cNvSpPr/>
          <p:nvPr/>
        </p:nvSpPr>
        <p:spPr>
          <a:xfrm>
            <a:off x="6880345" y="2004558"/>
            <a:ext cx="5153586"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e7en GIFs | Tenor">
            <a:extLst>
              <a:ext uri="{FF2B5EF4-FFF2-40B4-BE49-F238E27FC236}">
                <a16:creationId xmlns:a16="http://schemas.microsoft.com/office/drawing/2014/main" id="{3B7432EB-6295-4B4E-BF94-98D1D6EB0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5996" y="636777"/>
            <a:ext cx="3439596" cy="2579697"/>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a:extLst>
              <a:ext uri="{FF2B5EF4-FFF2-40B4-BE49-F238E27FC236}">
                <a16:creationId xmlns:a16="http://schemas.microsoft.com/office/drawing/2014/main" id="{C9FBA17A-0C97-4B4D-B9A7-6A98289E29F3}"/>
              </a:ext>
            </a:extLst>
          </p:cNvPr>
          <p:cNvSpPr txBox="1">
            <a:spLocks/>
          </p:cNvSpPr>
          <p:nvPr/>
        </p:nvSpPr>
        <p:spPr>
          <a:xfrm>
            <a:off x="476632" y="1408032"/>
            <a:ext cx="4027181" cy="4227363"/>
          </a:xfrm>
          <a:prstGeom prst="rect">
            <a:avLst/>
          </a:prstGeom>
          <a:solidFill>
            <a:schemeClr val="bg1"/>
          </a:solidFill>
          <a:ln w="63500">
            <a:solidFill>
              <a:schemeClr val="tx1">
                <a:lumMod val="85000"/>
                <a:lumOff val="15000"/>
              </a:schemeClr>
            </a:solidFill>
          </a:ln>
          <a:effectLst>
            <a:outerShdw blurRad="172342" dist="50800" dir="5400000" sx="101000" sy="101000" algn="ctr" rotWithShape="0">
              <a:srgbClr val="000000">
                <a:alpha val="33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000" dirty="0"/>
              <a:t>Our computational model could be anything:</a:t>
            </a:r>
          </a:p>
          <a:p>
            <a:pPr marL="342900" indent="-342900">
              <a:lnSpc>
                <a:spcPct val="150000"/>
              </a:lnSpc>
              <a:buFont typeface="Arial" panose="020B0604020202020204" pitchFamily="34" charset="0"/>
              <a:buChar char="•"/>
            </a:pPr>
            <a:r>
              <a:rPr lang="en-US" sz="2000" dirty="0"/>
              <a:t>Rule-based system</a:t>
            </a:r>
          </a:p>
          <a:p>
            <a:pPr marL="342900" indent="-342900">
              <a:lnSpc>
                <a:spcPct val="150000"/>
              </a:lnSpc>
              <a:buFont typeface="Arial" panose="020B0604020202020204" pitchFamily="34" charset="0"/>
              <a:buChar char="•"/>
            </a:pPr>
            <a:r>
              <a:rPr lang="en-US" sz="2000" dirty="0"/>
              <a:t>CRF</a:t>
            </a:r>
          </a:p>
          <a:p>
            <a:pPr marL="342900" indent="-342900">
              <a:lnSpc>
                <a:spcPct val="150000"/>
              </a:lnSpc>
              <a:buFont typeface="Arial" panose="020B0604020202020204" pitchFamily="34" charset="0"/>
              <a:buChar char="•"/>
            </a:pPr>
            <a:r>
              <a:rPr lang="en-US" sz="2000" dirty="0"/>
              <a:t>HMM</a:t>
            </a:r>
          </a:p>
          <a:p>
            <a:pPr marL="342900" indent="-342900">
              <a:lnSpc>
                <a:spcPct val="150000"/>
              </a:lnSpc>
              <a:buFont typeface="Arial" panose="020B0604020202020204" pitchFamily="34" charset="0"/>
              <a:buChar char="•"/>
            </a:pPr>
            <a:r>
              <a:rPr lang="en-US" sz="2000" dirty="0"/>
              <a:t>Statistical Alignment Model (e.g., IBM Models)</a:t>
            </a:r>
          </a:p>
          <a:p>
            <a:pPr marL="342900" indent="-342900">
              <a:lnSpc>
                <a:spcPct val="150000"/>
              </a:lnSpc>
              <a:buFont typeface="Arial" panose="020B0604020202020204" pitchFamily="34" charset="0"/>
              <a:buChar char="•"/>
            </a:pPr>
            <a:r>
              <a:rPr lang="en-US" sz="2000" dirty="0"/>
              <a:t>Probabilistic Graphical Model</a:t>
            </a:r>
          </a:p>
          <a:p>
            <a:pPr marL="342900" indent="-342900">
              <a:lnSpc>
                <a:spcPct val="150000"/>
              </a:lnSpc>
              <a:buFont typeface="Arial" panose="020B0604020202020204" pitchFamily="34" charset="0"/>
              <a:buChar char="•"/>
            </a:pPr>
            <a:r>
              <a:rPr lang="en-US" sz="2000" dirty="0"/>
              <a:t>Neural Network</a:t>
            </a:r>
          </a:p>
          <a:p>
            <a:pPr marL="342900" indent="-342900">
              <a:lnSpc>
                <a:spcPct val="150000"/>
              </a:lnSpc>
              <a:buFont typeface="Arial" panose="020B0604020202020204" pitchFamily="34" charset="0"/>
              <a:buChar char="•"/>
            </a:pPr>
            <a:endParaRPr lang="en-US" sz="2000" dirty="0"/>
          </a:p>
        </p:txBody>
      </p:sp>
      <p:sp>
        <p:nvSpPr>
          <p:cNvPr id="3" name="Rectangle 2">
            <a:extLst>
              <a:ext uri="{FF2B5EF4-FFF2-40B4-BE49-F238E27FC236}">
                <a16:creationId xmlns:a16="http://schemas.microsoft.com/office/drawing/2014/main" id="{314A6480-91B8-E54E-9B55-A7D88B40353F}"/>
              </a:ext>
            </a:extLst>
          </p:cNvPr>
          <p:cNvSpPr/>
          <p:nvPr/>
        </p:nvSpPr>
        <p:spPr>
          <a:xfrm>
            <a:off x="10485053" y="3227766"/>
            <a:ext cx="1490539" cy="369332"/>
          </a:xfrm>
          <a:prstGeom prst="rect">
            <a:avLst/>
          </a:prstGeom>
        </p:spPr>
        <p:txBody>
          <a:bodyPr wrap="square">
            <a:spAutoFit/>
          </a:bodyPr>
          <a:lstStyle/>
          <a:p>
            <a:r>
              <a:rPr lang="en-US" dirty="0">
                <a:latin typeface="-apple-system"/>
                <a:hlinkClick r:id="rId5"/>
              </a:rPr>
              <a:t>Se7en</a:t>
            </a:r>
            <a:r>
              <a:rPr lang="en-US" dirty="0">
                <a:latin typeface="-apple-system"/>
              </a:rPr>
              <a:t> (1995)</a:t>
            </a:r>
          </a:p>
        </p:txBody>
      </p:sp>
    </p:spTree>
    <p:extLst>
      <p:ext uri="{BB962C8B-B14F-4D97-AF65-F5344CB8AC3E}">
        <p14:creationId xmlns:p14="http://schemas.microsoft.com/office/powerpoint/2010/main" val="33066412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L6</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190</a:t>
            </a:fld>
            <a:endParaRPr lang="en-US" dirty="0"/>
          </a:p>
        </p:txBody>
      </p:sp>
      <p:pic>
        <p:nvPicPr>
          <p:cNvPr id="7" name="Picture 6">
            <a:extLst>
              <a:ext uri="{FF2B5EF4-FFF2-40B4-BE49-F238E27FC236}">
                <a16:creationId xmlns:a16="http://schemas.microsoft.com/office/drawing/2014/main" id="{130F0779-5243-804E-83F8-E0FEF08A1C53}"/>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8" name="Picture 7">
            <a:extLst>
              <a:ext uri="{FF2B5EF4-FFF2-40B4-BE49-F238E27FC236}">
                <a16:creationId xmlns:a16="http://schemas.microsoft.com/office/drawing/2014/main" id="{54909857-97A0-9E42-AD18-041C657FF0C7}"/>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208DFCC-F993-6542-84C7-074CC6DE5789}"/>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9" name="Content Placeholder 2">
                <a:extLst>
                  <a:ext uri="{FF2B5EF4-FFF2-40B4-BE49-F238E27FC236}">
                    <a16:creationId xmlns:a16="http://schemas.microsoft.com/office/drawing/2014/main" id="{8208DFCC-F993-6542-84C7-074CC6DE5789}"/>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3571"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0C53620-97D9-9B44-9087-E3383CAB2DA8}"/>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10" name="Content Placeholder 2">
                <a:extLst>
                  <a:ext uri="{FF2B5EF4-FFF2-40B4-BE49-F238E27FC236}">
                    <a16:creationId xmlns:a16="http://schemas.microsoft.com/office/drawing/2014/main" id="{80C53620-97D9-9B44-9087-E3383CAB2DA8}"/>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3571"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F849B494-AAFF-0548-939A-47564DE991DD}"/>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F849B494-AAFF-0548-939A-47564DE991DD}"/>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74C0C02E-C450-4E40-92AC-8C8D115C8EA9}"/>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12" name="Content Placeholder 2">
                <a:extLst>
                  <a:ext uri="{FF2B5EF4-FFF2-40B4-BE49-F238E27FC236}">
                    <a16:creationId xmlns:a16="http://schemas.microsoft.com/office/drawing/2014/main" id="{74C0C02E-C450-4E40-92AC-8C8D115C8EA9}"/>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6427B99-0E15-2543-B3B6-5E5CB4528CF7}"/>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13" name="Content Placeholder 2">
                <a:extLst>
                  <a:ext uri="{FF2B5EF4-FFF2-40B4-BE49-F238E27FC236}">
                    <a16:creationId xmlns:a16="http://schemas.microsoft.com/office/drawing/2014/main" id="{06427B99-0E15-2543-B3B6-5E5CB4528CF7}"/>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EF5EB7E6-E013-B14E-93A9-4C30EED6F3B6}"/>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15" name="Content Placeholder 2">
                <a:extLst>
                  <a:ext uri="{FF2B5EF4-FFF2-40B4-BE49-F238E27FC236}">
                    <a16:creationId xmlns:a16="http://schemas.microsoft.com/office/drawing/2014/main" id="{EF5EB7E6-E013-B14E-93A9-4C30EED6F3B6}"/>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l="-1786" r="-8929"/>
                </a:stretch>
              </a:blipFill>
            </p:spPr>
            <p:txBody>
              <a:bodyPr/>
              <a:lstStyle/>
              <a:p>
                <a:r>
                  <a:rPr lang="en-US">
                    <a:noFill/>
                  </a:rPr>
                  <a:t> </a:t>
                </a:r>
              </a:p>
            </p:txBody>
          </p:sp>
        </mc:Fallback>
      </mc:AlternateContent>
      <p:sp>
        <p:nvSpPr>
          <p:cNvPr id="16" name="Rectangular Callout 12">
            <a:extLst>
              <a:ext uri="{FF2B5EF4-FFF2-40B4-BE49-F238E27FC236}">
                <a16:creationId xmlns:a16="http://schemas.microsoft.com/office/drawing/2014/main" id="{C986970C-F719-A642-8DC3-959BEB12D992}"/>
              </a:ext>
            </a:extLst>
          </p:cNvPr>
          <p:cNvSpPr/>
          <p:nvPr/>
        </p:nvSpPr>
        <p:spPr>
          <a:xfrm flipH="1">
            <a:off x="2646545" y="1496272"/>
            <a:ext cx="2595562"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7" name="Title 1">
            <a:extLst>
              <a:ext uri="{FF2B5EF4-FFF2-40B4-BE49-F238E27FC236}">
                <a16:creationId xmlns:a16="http://schemas.microsoft.com/office/drawing/2014/main" id="{0AA7D56F-9703-3649-B377-AC62A2ACB10D}"/>
              </a:ext>
            </a:extLst>
          </p:cNvPr>
          <p:cNvSpPr txBox="1">
            <a:spLocks/>
          </p:cNvSpPr>
          <p:nvPr/>
        </p:nvSpPr>
        <p:spPr>
          <a:xfrm>
            <a:off x="3153245" y="1721009"/>
            <a:ext cx="1582161" cy="37580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b="1" dirty="0">
                <a:solidFill>
                  <a:schemeClr val="bg1"/>
                </a:solidFill>
              </a:rPr>
              <a:t>Forget Gate</a:t>
            </a:r>
          </a:p>
        </p:txBody>
      </p:sp>
      <p:sp>
        <p:nvSpPr>
          <p:cNvPr id="18" name="Rectangular Callout 12">
            <a:extLst>
              <a:ext uri="{FF2B5EF4-FFF2-40B4-BE49-F238E27FC236}">
                <a16:creationId xmlns:a16="http://schemas.microsoft.com/office/drawing/2014/main" id="{6C5A6DF6-8FEA-E144-A36B-E3BA513C586C}"/>
              </a:ext>
            </a:extLst>
          </p:cNvPr>
          <p:cNvSpPr/>
          <p:nvPr/>
        </p:nvSpPr>
        <p:spPr>
          <a:xfrm>
            <a:off x="5908567" y="2162720"/>
            <a:ext cx="2486133" cy="10716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20" name="Rectangular Callout 12">
            <a:extLst>
              <a:ext uri="{FF2B5EF4-FFF2-40B4-BE49-F238E27FC236}">
                <a16:creationId xmlns:a16="http://schemas.microsoft.com/office/drawing/2014/main" id="{083FCDCE-AD8B-904A-BB32-427748307E7C}"/>
              </a:ext>
            </a:extLst>
          </p:cNvPr>
          <p:cNvSpPr/>
          <p:nvPr/>
        </p:nvSpPr>
        <p:spPr>
          <a:xfrm flipH="1" flipV="1">
            <a:off x="3911599" y="3542351"/>
            <a:ext cx="2702303" cy="1775347"/>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61551 w 5980545"/>
              <a:gd name="connsiteY11" fmla="*/ 747966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25811 w 5980545"/>
              <a:gd name="connsiteY11" fmla="*/ 773350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80545" h="1537019">
                <a:moveTo>
                  <a:pt x="280857" y="0"/>
                </a:moveTo>
                <a:lnTo>
                  <a:pt x="1230805" y="0"/>
                </a:lnTo>
                <a:lnTo>
                  <a:pt x="1230805" y="0"/>
                </a:lnTo>
                <a:lnTo>
                  <a:pt x="2655727" y="0"/>
                </a:lnTo>
                <a:lnTo>
                  <a:pt x="5980545" y="0"/>
                </a:lnTo>
                <a:lnTo>
                  <a:pt x="5980545" y="443722"/>
                </a:lnTo>
                <a:lnTo>
                  <a:pt x="5980545" y="443722"/>
                </a:lnTo>
                <a:lnTo>
                  <a:pt x="5980545" y="633888"/>
                </a:lnTo>
                <a:lnTo>
                  <a:pt x="5980545" y="760666"/>
                </a:lnTo>
                <a:lnTo>
                  <a:pt x="1715927" y="786066"/>
                </a:lnTo>
                <a:lnTo>
                  <a:pt x="0" y="1537019"/>
                </a:lnTo>
                <a:lnTo>
                  <a:pt x="725811" y="773350"/>
                </a:lnTo>
                <a:lnTo>
                  <a:pt x="280857" y="760666"/>
                </a:lnTo>
                <a:lnTo>
                  <a:pt x="280857" y="633888"/>
                </a:lnTo>
                <a:lnTo>
                  <a:pt x="280857" y="443722"/>
                </a:lnTo>
                <a:lnTo>
                  <a:pt x="280857" y="443722"/>
                </a:lnTo>
                <a:lnTo>
                  <a:pt x="280857" y="0"/>
                </a:lnTo>
                <a:close/>
              </a:path>
            </a:pathLst>
          </a:cu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21" name="Title 1">
            <a:extLst>
              <a:ext uri="{FF2B5EF4-FFF2-40B4-BE49-F238E27FC236}">
                <a16:creationId xmlns:a16="http://schemas.microsoft.com/office/drawing/2014/main" id="{8C6B5314-286D-7742-90E0-89614A56E693}"/>
              </a:ext>
            </a:extLst>
          </p:cNvPr>
          <p:cNvSpPr txBox="1">
            <a:spLocks/>
          </p:cNvSpPr>
          <p:nvPr/>
        </p:nvSpPr>
        <p:spPr>
          <a:xfrm>
            <a:off x="4129868" y="4677424"/>
            <a:ext cx="1993900" cy="3850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b="1" dirty="0">
                <a:solidFill>
                  <a:schemeClr val="bg1"/>
                </a:solidFill>
              </a:rPr>
              <a:t>Output Gate</a:t>
            </a:r>
          </a:p>
        </p:txBody>
      </p:sp>
      <p:sp>
        <p:nvSpPr>
          <p:cNvPr id="24" name="Freeform 23">
            <a:extLst>
              <a:ext uri="{FF2B5EF4-FFF2-40B4-BE49-F238E27FC236}">
                <a16:creationId xmlns:a16="http://schemas.microsoft.com/office/drawing/2014/main" id="{220C54AF-F7D4-FF4D-809D-617A7DF75070}"/>
              </a:ext>
            </a:extLst>
          </p:cNvPr>
          <p:cNvSpPr/>
          <p:nvPr/>
        </p:nvSpPr>
        <p:spPr>
          <a:xfrm>
            <a:off x="4294990" y="3453584"/>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45658B2C-0989-F44C-843D-F6D688411209}"/>
              </a:ext>
            </a:extLst>
          </p:cNvPr>
          <p:cNvSpPr/>
          <p:nvPr/>
        </p:nvSpPr>
        <p:spPr>
          <a:xfrm>
            <a:off x="4804640" y="3456103"/>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1C3C7A72-36B8-534D-91B7-1C8D2F655F7E}"/>
              </a:ext>
            </a:extLst>
          </p:cNvPr>
          <p:cNvSpPr/>
          <p:nvPr/>
        </p:nvSpPr>
        <p:spPr>
          <a:xfrm>
            <a:off x="5876817" y="3453584"/>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D70F8A9-AE7C-8B44-8C29-42EB2C8866E3}"/>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0"/>
              </a:rPr>
              <a:t>https://colah.github.io/posts/2015-08-Understanding-LSTMs/</a:t>
            </a:r>
            <a:endParaRPr lang="en-US" sz="1400" dirty="0"/>
          </a:p>
        </p:txBody>
      </p:sp>
      <p:sp>
        <p:nvSpPr>
          <p:cNvPr id="29" name="Title 1">
            <a:extLst>
              <a:ext uri="{FF2B5EF4-FFF2-40B4-BE49-F238E27FC236}">
                <a16:creationId xmlns:a16="http://schemas.microsoft.com/office/drawing/2014/main" id="{67E5CED2-1258-ED4E-9BCD-E306365AF696}"/>
              </a:ext>
            </a:extLst>
          </p:cNvPr>
          <p:cNvSpPr txBox="1">
            <a:spLocks/>
          </p:cNvSpPr>
          <p:nvPr/>
        </p:nvSpPr>
        <p:spPr>
          <a:xfrm>
            <a:off x="6473717" y="2397255"/>
            <a:ext cx="1582161" cy="37580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b="1" dirty="0">
                <a:solidFill>
                  <a:schemeClr val="bg1"/>
                </a:solidFill>
              </a:rPr>
              <a:t>Input Gate</a:t>
            </a:r>
          </a:p>
        </p:txBody>
      </p:sp>
    </p:spTree>
    <p:extLst>
      <p:ext uri="{BB962C8B-B14F-4D97-AF65-F5344CB8AC3E}">
        <p14:creationId xmlns:p14="http://schemas.microsoft.com/office/powerpoint/2010/main" val="32389886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24643" y="2226956"/>
            <a:ext cx="3242885"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2">
            <a:extLst>
              <a:ext uri="{FF2B5EF4-FFF2-40B4-BE49-F238E27FC236}">
                <a16:creationId xmlns:a16="http://schemas.microsoft.com/office/drawing/2014/main" id="{E1FB50AB-78CC-304E-BF88-BFD55ECFFA5A}"/>
              </a:ext>
            </a:extLst>
          </p:cNvPr>
          <p:cNvSpPr txBox="1">
            <a:spLocks/>
          </p:cNvSpPr>
          <p:nvPr/>
        </p:nvSpPr>
        <p:spPr>
          <a:xfrm>
            <a:off x="2154343" y="1053178"/>
            <a:ext cx="6111833" cy="5061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Beginning Concepts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Neural Foundation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Attention and Beyond</a:t>
            </a:r>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rgbClr val="8EC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F4322E79-BDC8-9541-943D-C1853B747024}"/>
              </a:ext>
            </a:extLst>
          </p:cNvPr>
          <p:cNvSpPr/>
          <p:nvPr/>
        </p:nvSpPr>
        <p:spPr>
          <a:xfrm>
            <a:off x="1046406" y="1552165"/>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9B4BDA-8F37-224D-9D84-D0F812E959AF}"/>
              </a:ext>
            </a:extLst>
          </p:cNvPr>
          <p:cNvSpPr/>
          <p:nvPr/>
        </p:nvSpPr>
        <p:spPr>
          <a:xfrm>
            <a:off x="1046406" y="1642880"/>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2375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54343" y="3099988"/>
            <a:ext cx="3789257"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2">
            <a:extLst>
              <a:ext uri="{FF2B5EF4-FFF2-40B4-BE49-F238E27FC236}">
                <a16:creationId xmlns:a16="http://schemas.microsoft.com/office/drawing/2014/main" id="{E1FB50AB-78CC-304E-BF88-BFD55ECFFA5A}"/>
              </a:ext>
            </a:extLst>
          </p:cNvPr>
          <p:cNvSpPr txBox="1">
            <a:spLocks/>
          </p:cNvSpPr>
          <p:nvPr/>
        </p:nvSpPr>
        <p:spPr>
          <a:xfrm>
            <a:off x="2154343" y="1053178"/>
            <a:ext cx="6111833" cy="5061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Beginning Concepts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Neural Foundation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Attention and Beyond</a:t>
            </a:r>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rgbClr val="8EC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F4322E79-BDC8-9541-943D-C1853B747024}"/>
              </a:ext>
            </a:extLst>
          </p:cNvPr>
          <p:cNvSpPr/>
          <p:nvPr/>
        </p:nvSpPr>
        <p:spPr>
          <a:xfrm>
            <a:off x="1046406" y="1552165"/>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9B4BDA-8F37-224D-9D84-D0F812E959AF}"/>
              </a:ext>
            </a:extLst>
          </p:cNvPr>
          <p:cNvSpPr/>
          <p:nvPr/>
        </p:nvSpPr>
        <p:spPr>
          <a:xfrm>
            <a:off x="1046406" y="1642880"/>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4697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Sequence Generation</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7: seq2seq + Attention</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11911961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301931"/>
            <a:ext cx="4089399" cy="631203"/>
          </a:xfrm>
        </p:spPr>
        <p:txBody>
          <a:bodyPr>
            <a:normAutofit/>
          </a:bodyPr>
          <a:lstStyle/>
          <a:p>
            <a:r>
              <a:rPr lang="en-US" dirty="0"/>
              <a:t>Types of Prediction</a:t>
            </a:r>
          </a:p>
        </p:txBody>
      </p:sp>
      <p:sp>
        <p:nvSpPr>
          <p:cNvPr id="107" name="Slide Number Placeholder 9">
            <a:extLst>
              <a:ext uri="{FF2B5EF4-FFF2-40B4-BE49-F238E27FC236}">
                <a16:creationId xmlns:a16="http://schemas.microsoft.com/office/drawing/2014/main" id="{9F9A4441-383C-2646-B516-7B89FA88B83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194</a:t>
            </a:fld>
            <a:endParaRPr lang="en-US" dirty="0"/>
          </a:p>
        </p:txBody>
      </p:sp>
      <p:sp>
        <p:nvSpPr>
          <p:cNvPr id="108" name="Title 1">
            <a:extLst>
              <a:ext uri="{FF2B5EF4-FFF2-40B4-BE49-F238E27FC236}">
                <a16:creationId xmlns:a16="http://schemas.microsoft.com/office/drawing/2014/main" id="{92E5BA56-9297-0C47-95FE-A038829F3DB5}"/>
              </a:ext>
            </a:extLst>
          </p:cNvPr>
          <p:cNvSpPr txBox="1">
            <a:spLocks/>
          </p:cNvSpPr>
          <p:nvPr/>
        </p:nvSpPr>
        <p:spPr>
          <a:xfrm>
            <a:off x="488952" y="5166495"/>
            <a:ext cx="3968748" cy="85330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1800" dirty="0"/>
              <a:t>(difficult scenario when your output has exponential/infinite # of possibilities)</a:t>
            </a:r>
          </a:p>
        </p:txBody>
      </p:sp>
      <p:sp>
        <p:nvSpPr>
          <p:cNvPr id="109" name="Title 1">
            <a:extLst>
              <a:ext uri="{FF2B5EF4-FFF2-40B4-BE49-F238E27FC236}">
                <a16:creationId xmlns:a16="http://schemas.microsoft.com/office/drawing/2014/main" id="{C21A0867-18D6-C94B-A944-5B019362597C}"/>
              </a:ext>
            </a:extLst>
          </p:cNvPr>
          <p:cNvSpPr txBox="1">
            <a:spLocks/>
          </p:cNvSpPr>
          <p:nvPr/>
        </p:nvSpPr>
        <p:spPr>
          <a:xfrm>
            <a:off x="488953" y="2196676"/>
            <a:ext cx="1739899"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C00000"/>
                </a:solidFill>
              </a:rPr>
              <a:t>Regression</a:t>
            </a:r>
          </a:p>
        </p:txBody>
      </p:sp>
      <p:sp>
        <p:nvSpPr>
          <p:cNvPr id="110" name="Title 1">
            <a:extLst>
              <a:ext uri="{FF2B5EF4-FFF2-40B4-BE49-F238E27FC236}">
                <a16:creationId xmlns:a16="http://schemas.microsoft.com/office/drawing/2014/main" id="{84B6225D-20F8-EF4A-ADD3-D02EDF525213}"/>
              </a:ext>
            </a:extLst>
          </p:cNvPr>
          <p:cNvSpPr txBox="1">
            <a:spLocks/>
          </p:cNvSpPr>
          <p:nvPr/>
        </p:nvSpPr>
        <p:spPr>
          <a:xfrm>
            <a:off x="4581526" y="2277537"/>
            <a:ext cx="2031999"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0070C0"/>
                </a:solidFill>
              </a:rPr>
              <a:t>I love hiking!</a:t>
            </a:r>
          </a:p>
        </p:txBody>
      </p:sp>
      <p:sp>
        <p:nvSpPr>
          <p:cNvPr id="111" name="Title 1">
            <a:extLst>
              <a:ext uri="{FF2B5EF4-FFF2-40B4-BE49-F238E27FC236}">
                <a16:creationId xmlns:a16="http://schemas.microsoft.com/office/drawing/2014/main" id="{4952A0E8-1384-384B-9D91-D457E97E5280}"/>
              </a:ext>
            </a:extLst>
          </p:cNvPr>
          <p:cNvSpPr txBox="1">
            <a:spLocks/>
          </p:cNvSpPr>
          <p:nvPr/>
        </p:nvSpPr>
        <p:spPr>
          <a:xfrm>
            <a:off x="5016501" y="1423729"/>
            <a:ext cx="939797"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rgbClr val="006D77"/>
                </a:solidFill>
              </a:rPr>
              <a:t>input</a:t>
            </a:r>
          </a:p>
        </p:txBody>
      </p:sp>
      <p:sp>
        <p:nvSpPr>
          <p:cNvPr id="116" name="Title 1">
            <a:extLst>
              <a:ext uri="{FF2B5EF4-FFF2-40B4-BE49-F238E27FC236}">
                <a16:creationId xmlns:a16="http://schemas.microsoft.com/office/drawing/2014/main" id="{72C13204-6CC5-C94E-8686-F8EBC646EA64}"/>
              </a:ext>
            </a:extLst>
          </p:cNvPr>
          <p:cNvSpPr txBox="1">
            <a:spLocks/>
          </p:cNvSpPr>
          <p:nvPr/>
        </p:nvSpPr>
        <p:spPr>
          <a:xfrm>
            <a:off x="7696200" y="1423729"/>
            <a:ext cx="1269999" cy="6097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rgbClr val="006D77"/>
                </a:solidFill>
              </a:rPr>
              <a:t>output</a:t>
            </a:r>
          </a:p>
        </p:txBody>
      </p:sp>
      <p:sp>
        <p:nvSpPr>
          <p:cNvPr id="117" name="Title 1">
            <a:extLst>
              <a:ext uri="{FF2B5EF4-FFF2-40B4-BE49-F238E27FC236}">
                <a16:creationId xmlns:a16="http://schemas.microsoft.com/office/drawing/2014/main" id="{198EB8D6-BAB1-AC4C-B708-0D7F6E5FB5E4}"/>
              </a:ext>
            </a:extLst>
          </p:cNvPr>
          <p:cNvSpPr txBox="1">
            <a:spLocks/>
          </p:cNvSpPr>
          <p:nvPr/>
        </p:nvSpPr>
        <p:spPr>
          <a:xfrm>
            <a:off x="7959487" y="2294396"/>
            <a:ext cx="736599"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t>0.9</a:t>
            </a:r>
          </a:p>
        </p:txBody>
      </p:sp>
      <p:sp>
        <p:nvSpPr>
          <p:cNvPr id="118" name="Title 1">
            <a:extLst>
              <a:ext uri="{FF2B5EF4-FFF2-40B4-BE49-F238E27FC236}">
                <a16:creationId xmlns:a16="http://schemas.microsoft.com/office/drawing/2014/main" id="{E2764EF8-69F9-8A42-86C1-E9EA3C7521C7}"/>
              </a:ext>
            </a:extLst>
          </p:cNvPr>
          <p:cNvSpPr txBox="1">
            <a:spLocks/>
          </p:cNvSpPr>
          <p:nvPr/>
        </p:nvSpPr>
        <p:spPr>
          <a:xfrm>
            <a:off x="7019684" y="2995543"/>
            <a:ext cx="3352801"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t>Positive or negative</a:t>
            </a:r>
          </a:p>
        </p:txBody>
      </p:sp>
      <p:sp>
        <p:nvSpPr>
          <p:cNvPr id="119" name="Title 1">
            <a:extLst>
              <a:ext uri="{FF2B5EF4-FFF2-40B4-BE49-F238E27FC236}">
                <a16:creationId xmlns:a16="http://schemas.microsoft.com/office/drawing/2014/main" id="{10B5E180-1F71-9541-9566-5CE1913E7001}"/>
              </a:ext>
            </a:extLst>
          </p:cNvPr>
          <p:cNvSpPr txBox="1">
            <a:spLocks/>
          </p:cNvSpPr>
          <p:nvPr/>
        </p:nvSpPr>
        <p:spPr>
          <a:xfrm>
            <a:off x="4660903" y="2976160"/>
            <a:ext cx="2031999"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0070C0"/>
                </a:solidFill>
              </a:rPr>
              <a:t>I love hiking!</a:t>
            </a:r>
          </a:p>
        </p:txBody>
      </p:sp>
      <p:sp>
        <p:nvSpPr>
          <p:cNvPr id="122" name="Title 1">
            <a:extLst>
              <a:ext uri="{FF2B5EF4-FFF2-40B4-BE49-F238E27FC236}">
                <a16:creationId xmlns:a16="http://schemas.microsoft.com/office/drawing/2014/main" id="{05048ED6-15B3-064D-A6A8-D7A65B89C3FD}"/>
              </a:ext>
            </a:extLst>
          </p:cNvPr>
          <p:cNvSpPr txBox="1">
            <a:spLocks/>
          </p:cNvSpPr>
          <p:nvPr/>
        </p:nvSpPr>
        <p:spPr>
          <a:xfrm>
            <a:off x="488952" y="2992274"/>
            <a:ext cx="3232147" cy="63120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C00000"/>
                </a:solidFill>
              </a:rPr>
              <a:t>Binary Classification</a:t>
            </a:r>
          </a:p>
        </p:txBody>
      </p:sp>
      <p:sp>
        <p:nvSpPr>
          <p:cNvPr id="123" name="Title 1">
            <a:extLst>
              <a:ext uri="{FF2B5EF4-FFF2-40B4-BE49-F238E27FC236}">
                <a16:creationId xmlns:a16="http://schemas.microsoft.com/office/drawing/2014/main" id="{09E55AD7-2082-F043-B3A1-9B9533C66E8D}"/>
              </a:ext>
            </a:extLst>
          </p:cNvPr>
          <p:cNvSpPr txBox="1">
            <a:spLocks/>
          </p:cNvSpPr>
          <p:nvPr/>
        </p:nvSpPr>
        <p:spPr>
          <a:xfrm>
            <a:off x="488952" y="3760978"/>
            <a:ext cx="4527549" cy="63120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C00000"/>
                </a:solidFill>
              </a:rPr>
              <a:t>Multi-class Classification</a:t>
            </a:r>
          </a:p>
        </p:txBody>
      </p:sp>
      <p:sp>
        <p:nvSpPr>
          <p:cNvPr id="125" name="Title 1">
            <a:extLst>
              <a:ext uri="{FF2B5EF4-FFF2-40B4-BE49-F238E27FC236}">
                <a16:creationId xmlns:a16="http://schemas.microsoft.com/office/drawing/2014/main" id="{4DD80CC1-7AAC-B944-AF6C-106263F4D5B8}"/>
              </a:ext>
            </a:extLst>
          </p:cNvPr>
          <p:cNvSpPr txBox="1">
            <a:spLocks/>
          </p:cNvSpPr>
          <p:nvPr/>
        </p:nvSpPr>
        <p:spPr>
          <a:xfrm>
            <a:off x="7019684" y="3783522"/>
            <a:ext cx="3216515" cy="747866"/>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t>Very positive, positive, neutral, negative, or very negative</a:t>
            </a:r>
          </a:p>
        </p:txBody>
      </p:sp>
      <p:sp>
        <p:nvSpPr>
          <p:cNvPr id="126" name="Title 1">
            <a:extLst>
              <a:ext uri="{FF2B5EF4-FFF2-40B4-BE49-F238E27FC236}">
                <a16:creationId xmlns:a16="http://schemas.microsoft.com/office/drawing/2014/main" id="{1A36DCB4-451D-2D41-B7CA-93C45C96DCB2}"/>
              </a:ext>
            </a:extLst>
          </p:cNvPr>
          <p:cNvSpPr txBox="1">
            <a:spLocks/>
          </p:cNvSpPr>
          <p:nvPr/>
        </p:nvSpPr>
        <p:spPr>
          <a:xfrm>
            <a:off x="4660904" y="3782600"/>
            <a:ext cx="2031999"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0070C0"/>
                </a:solidFill>
              </a:rPr>
              <a:t>I love hiking!</a:t>
            </a:r>
          </a:p>
        </p:txBody>
      </p:sp>
      <p:sp>
        <p:nvSpPr>
          <p:cNvPr id="127" name="Title 1">
            <a:extLst>
              <a:ext uri="{FF2B5EF4-FFF2-40B4-BE49-F238E27FC236}">
                <a16:creationId xmlns:a16="http://schemas.microsoft.com/office/drawing/2014/main" id="{2DAF9691-E0A7-5142-93F2-5D5B126796E8}"/>
              </a:ext>
            </a:extLst>
          </p:cNvPr>
          <p:cNvSpPr txBox="1">
            <a:spLocks/>
          </p:cNvSpPr>
          <p:nvPr/>
        </p:nvSpPr>
        <p:spPr>
          <a:xfrm>
            <a:off x="488952" y="4624381"/>
            <a:ext cx="3216515" cy="63120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C00000"/>
                </a:solidFill>
              </a:rPr>
              <a:t>Structured Prediction</a:t>
            </a:r>
          </a:p>
        </p:txBody>
      </p:sp>
      <p:sp>
        <p:nvSpPr>
          <p:cNvPr id="128" name="Title 1">
            <a:extLst>
              <a:ext uri="{FF2B5EF4-FFF2-40B4-BE49-F238E27FC236}">
                <a16:creationId xmlns:a16="http://schemas.microsoft.com/office/drawing/2014/main" id="{B01607F2-82B7-3549-B499-683C4E5CD84E}"/>
              </a:ext>
            </a:extLst>
          </p:cNvPr>
          <p:cNvSpPr txBox="1">
            <a:spLocks/>
          </p:cNvSpPr>
          <p:nvPr/>
        </p:nvSpPr>
        <p:spPr>
          <a:xfrm>
            <a:off x="4682885" y="4683403"/>
            <a:ext cx="2031999"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0070C0"/>
                </a:solidFill>
              </a:rPr>
              <a:t>I love hiking!</a:t>
            </a:r>
          </a:p>
        </p:txBody>
      </p:sp>
      <p:sp>
        <p:nvSpPr>
          <p:cNvPr id="130" name="Title 1">
            <a:extLst>
              <a:ext uri="{FF2B5EF4-FFF2-40B4-BE49-F238E27FC236}">
                <a16:creationId xmlns:a16="http://schemas.microsoft.com/office/drawing/2014/main" id="{0F93A162-4326-F547-86B2-646C048B7877}"/>
              </a:ext>
            </a:extLst>
          </p:cNvPr>
          <p:cNvSpPr txBox="1">
            <a:spLocks/>
          </p:cNvSpPr>
          <p:nvPr/>
        </p:nvSpPr>
        <p:spPr>
          <a:xfrm>
            <a:off x="7451486" y="4647409"/>
            <a:ext cx="2032000"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t>PRP VBP NN</a:t>
            </a:r>
          </a:p>
        </p:txBody>
      </p:sp>
      <p:cxnSp>
        <p:nvCxnSpPr>
          <p:cNvPr id="3" name="Straight Connector 2">
            <a:extLst>
              <a:ext uri="{FF2B5EF4-FFF2-40B4-BE49-F238E27FC236}">
                <a16:creationId xmlns:a16="http://schemas.microsoft.com/office/drawing/2014/main" id="{5C828D6C-05AB-304C-8E36-AB9DE36E7114}"/>
              </a:ext>
            </a:extLst>
          </p:cNvPr>
          <p:cNvCxnSpPr>
            <a:cxnSpLocks/>
          </p:cNvCxnSpPr>
          <p:nvPr/>
        </p:nvCxnSpPr>
        <p:spPr>
          <a:xfrm flipV="1">
            <a:off x="609600" y="2173325"/>
            <a:ext cx="9762885" cy="35223"/>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E583B5-15D5-5049-838E-24E04B834791}"/>
              </a:ext>
            </a:extLst>
          </p:cNvPr>
          <p:cNvCxnSpPr>
            <a:cxnSpLocks/>
          </p:cNvCxnSpPr>
          <p:nvPr/>
        </p:nvCxnSpPr>
        <p:spPr>
          <a:xfrm flipV="1">
            <a:off x="604956" y="2922817"/>
            <a:ext cx="9762885" cy="35223"/>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945374-8761-934E-A9BE-A99093C2A65C}"/>
              </a:ext>
            </a:extLst>
          </p:cNvPr>
          <p:cNvCxnSpPr>
            <a:cxnSpLocks/>
          </p:cNvCxnSpPr>
          <p:nvPr/>
        </p:nvCxnSpPr>
        <p:spPr>
          <a:xfrm flipV="1">
            <a:off x="604955" y="3710629"/>
            <a:ext cx="9762885" cy="35223"/>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44CB8B-9284-BC4E-A448-09AB882EC1AD}"/>
              </a:ext>
            </a:extLst>
          </p:cNvPr>
          <p:cNvCxnSpPr>
            <a:cxnSpLocks/>
          </p:cNvCxnSpPr>
          <p:nvPr/>
        </p:nvCxnSpPr>
        <p:spPr>
          <a:xfrm flipV="1">
            <a:off x="604955" y="4561028"/>
            <a:ext cx="9762885" cy="35223"/>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2391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301931"/>
            <a:ext cx="7416799" cy="631203"/>
          </a:xfrm>
        </p:spPr>
        <p:txBody>
          <a:bodyPr>
            <a:normAutofit/>
          </a:bodyPr>
          <a:lstStyle/>
          <a:p>
            <a:r>
              <a:rPr lang="en-US" dirty="0"/>
              <a:t>Types of Prediction (an independent axis)</a:t>
            </a:r>
          </a:p>
        </p:txBody>
      </p:sp>
      <p:sp>
        <p:nvSpPr>
          <p:cNvPr id="107" name="Slide Number Placeholder 9">
            <a:extLst>
              <a:ext uri="{FF2B5EF4-FFF2-40B4-BE49-F238E27FC236}">
                <a16:creationId xmlns:a16="http://schemas.microsoft.com/office/drawing/2014/main" id="{9F9A4441-383C-2646-B516-7B89FA88B83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195</a:t>
            </a:fld>
            <a:endParaRPr lang="en-US" dirty="0"/>
          </a:p>
        </p:txBody>
      </p:sp>
      <p:sp>
        <p:nvSpPr>
          <p:cNvPr id="109" name="Title 1">
            <a:extLst>
              <a:ext uri="{FF2B5EF4-FFF2-40B4-BE49-F238E27FC236}">
                <a16:creationId xmlns:a16="http://schemas.microsoft.com/office/drawing/2014/main" id="{C21A0867-18D6-C94B-A944-5B019362597C}"/>
              </a:ext>
            </a:extLst>
          </p:cNvPr>
          <p:cNvSpPr txBox="1">
            <a:spLocks/>
          </p:cNvSpPr>
          <p:nvPr/>
        </p:nvSpPr>
        <p:spPr>
          <a:xfrm>
            <a:off x="488952" y="1636804"/>
            <a:ext cx="9023349"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rgbClr val="C00000"/>
                </a:solidFill>
              </a:rPr>
              <a:t>Unconditioned Prediction: </a:t>
            </a:r>
            <a:r>
              <a:rPr lang="en-US" sz="2400" dirty="0"/>
              <a:t>predict some single variable. </a:t>
            </a:r>
            <a:r>
              <a:rPr lang="en-US" sz="2400" dirty="0">
                <a:solidFill>
                  <a:srgbClr val="C00000"/>
                </a:solidFill>
              </a:rPr>
              <a:t>P(X)</a:t>
            </a:r>
          </a:p>
        </p:txBody>
      </p:sp>
      <p:sp>
        <p:nvSpPr>
          <p:cNvPr id="122" name="Title 1">
            <a:extLst>
              <a:ext uri="{FF2B5EF4-FFF2-40B4-BE49-F238E27FC236}">
                <a16:creationId xmlns:a16="http://schemas.microsoft.com/office/drawing/2014/main" id="{05048ED6-15B3-064D-A6A8-D7A65B89C3FD}"/>
              </a:ext>
            </a:extLst>
          </p:cNvPr>
          <p:cNvSpPr txBox="1">
            <a:spLocks/>
          </p:cNvSpPr>
          <p:nvPr/>
        </p:nvSpPr>
        <p:spPr>
          <a:xfrm>
            <a:off x="488952" y="3725465"/>
            <a:ext cx="9747248" cy="194799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rgbClr val="C00000"/>
                </a:solidFill>
              </a:rPr>
              <a:t>Conditioned Prediction</a:t>
            </a:r>
            <a:r>
              <a:rPr lang="en-US" sz="2400" dirty="0"/>
              <a:t>: predict the probability of an output variable, given the input.  </a:t>
            </a:r>
            <a:r>
              <a:rPr lang="en-US" sz="2400" dirty="0">
                <a:solidFill>
                  <a:srgbClr val="C00000"/>
                </a:solidFill>
              </a:rPr>
              <a:t>P(Y</a:t>
            </a:r>
            <a:r>
              <a:rPr lang="en-US" sz="2400" dirty="0"/>
              <a:t>|</a:t>
            </a:r>
            <a:r>
              <a:rPr lang="en-US" sz="2400" dirty="0">
                <a:solidFill>
                  <a:srgbClr val="C00000"/>
                </a:solidFill>
              </a:rPr>
              <a:t>X)</a:t>
            </a:r>
          </a:p>
        </p:txBody>
      </p:sp>
      <p:sp>
        <p:nvSpPr>
          <p:cNvPr id="131" name="Title 1">
            <a:extLst>
              <a:ext uri="{FF2B5EF4-FFF2-40B4-BE49-F238E27FC236}">
                <a16:creationId xmlns:a16="http://schemas.microsoft.com/office/drawing/2014/main" id="{85B14E37-AA44-CE49-863E-340A545D65B7}"/>
              </a:ext>
            </a:extLst>
          </p:cNvPr>
          <p:cNvSpPr txBox="1">
            <a:spLocks/>
          </p:cNvSpPr>
          <p:nvPr/>
        </p:nvSpPr>
        <p:spPr>
          <a:xfrm>
            <a:off x="1587500" y="2282632"/>
            <a:ext cx="7474362" cy="84990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chemeClr val="accent5">
                    <a:lumMod val="75000"/>
                  </a:schemeClr>
                </a:solidFill>
              </a:rPr>
              <a:t>Example: </a:t>
            </a:r>
            <a:r>
              <a:rPr lang="en-US" sz="2400" dirty="0"/>
              <a:t>language modelling. </a:t>
            </a:r>
            <a:r>
              <a:rPr lang="en-US" sz="2400" dirty="0">
                <a:solidFill>
                  <a:srgbClr val="7030A0"/>
                </a:solidFill>
              </a:rPr>
              <a:t>X</a:t>
            </a:r>
            <a:r>
              <a:rPr lang="en-US" sz="2400" dirty="0"/>
              <a:t> = “I like hiking!”</a:t>
            </a:r>
          </a:p>
        </p:txBody>
      </p:sp>
      <p:sp>
        <p:nvSpPr>
          <p:cNvPr id="132" name="Title 1">
            <a:extLst>
              <a:ext uri="{FF2B5EF4-FFF2-40B4-BE49-F238E27FC236}">
                <a16:creationId xmlns:a16="http://schemas.microsoft.com/office/drawing/2014/main" id="{FFE82863-95BA-0640-A9FB-57A5E0C739AD}"/>
              </a:ext>
            </a:extLst>
          </p:cNvPr>
          <p:cNvSpPr txBox="1">
            <a:spLocks/>
          </p:cNvSpPr>
          <p:nvPr/>
        </p:nvSpPr>
        <p:spPr>
          <a:xfrm>
            <a:off x="1587500" y="4925595"/>
            <a:ext cx="9169400" cy="84990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chemeClr val="accent5">
                    <a:lumMod val="75000"/>
                  </a:schemeClr>
                </a:solidFill>
              </a:rPr>
              <a:t>Example</a:t>
            </a:r>
            <a:r>
              <a:rPr lang="en-US" sz="2400" dirty="0">
                <a:solidFill>
                  <a:schemeClr val="accent5">
                    <a:lumMod val="75000"/>
                  </a:schemeClr>
                </a:solidFill>
              </a:rPr>
              <a:t>: </a:t>
            </a:r>
            <a:r>
              <a:rPr lang="en-US" sz="2400" dirty="0"/>
              <a:t>text classification. </a:t>
            </a:r>
            <a:r>
              <a:rPr lang="en-US" sz="2400" dirty="0">
                <a:solidFill>
                  <a:schemeClr val="accent6">
                    <a:lumMod val="75000"/>
                  </a:schemeClr>
                </a:solidFill>
              </a:rPr>
              <a:t>Y</a:t>
            </a:r>
            <a:r>
              <a:rPr lang="en-US" sz="2400" dirty="0"/>
              <a:t> = positive. </a:t>
            </a:r>
            <a:r>
              <a:rPr lang="en-US" sz="2400" dirty="0">
                <a:solidFill>
                  <a:srgbClr val="7030A0"/>
                </a:solidFill>
              </a:rPr>
              <a:t>X</a:t>
            </a:r>
            <a:r>
              <a:rPr lang="en-US" sz="2400" dirty="0"/>
              <a:t> = “I like hiking!”</a:t>
            </a:r>
          </a:p>
        </p:txBody>
      </p:sp>
    </p:spTree>
    <p:extLst>
      <p:ext uri="{BB962C8B-B14F-4D97-AF65-F5344CB8AC3E}">
        <p14:creationId xmlns:p14="http://schemas.microsoft.com/office/powerpoint/2010/main" val="23859735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301931"/>
            <a:ext cx="7416799" cy="631203"/>
          </a:xfrm>
        </p:spPr>
        <p:txBody>
          <a:bodyPr>
            <a:normAutofit/>
          </a:bodyPr>
          <a:lstStyle/>
          <a:p>
            <a:r>
              <a:rPr lang="en-US" dirty="0"/>
              <a:t>Types of Prediction (an independent axis)</a:t>
            </a:r>
          </a:p>
        </p:txBody>
      </p:sp>
      <p:sp>
        <p:nvSpPr>
          <p:cNvPr id="107" name="Slide Number Placeholder 9">
            <a:extLst>
              <a:ext uri="{FF2B5EF4-FFF2-40B4-BE49-F238E27FC236}">
                <a16:creationId xmlns:a16="http://schemas.microsoft.com/office/drawing/2014/main" id="{9F9A4441-383C-2646-B516-7B89FA88B83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196</a:t>
            </a:fld>
            <a:endParaRPr lang="en-US" dirty="0"/>
          </a:p>
        </p:txBody>
      </p:sp>
      <p:sp>
        <p:nvSpPr>
          <p:cNvPr id="109" name="Title 1">
            <a:extLst>
              <a:ext uri="{FF2B5EF4-FFF2-40B4-BE49-F238E27FC236}">
                <a16:creationId xmlns:a16="http://schemas.microsoft.com/office/drawing/2014/main" id="{C21A0867-18D6-C94B-A944-5B019362597C}"/>
              </a:ext>
            </a:extLst>
          </p:cNvPr>
          <p:cNvSpPr txBox="1">
            <a:spLocks/>
          </p:cNvSpPr>
          <p:nvPr/>
        </p:nvSpPr>
        <p:spPr>
          <a:xfrm>
            <a:off x="488952" y="1636804"/>
            <a:ext cx="9023349"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rgbClr val="C00000"/>
                </a:solidFill>
              </a:rPr>
              <a:t>Unconditioned Prediction</a:t>
            </a:r>
            <a:r>
              <a:rPr lang="en-US" sz="2400" dirty="0">
                <a:solidFill>
                  <a:srgbClr val="C00000"/>
                </a:solidFill>
              </a:rPr>
              <a:t>: </a:t>
            </a:r>
            <a:r>
              <a:rPr lang="en-US" sz="2400" dirty="0"/>
              <a:t>predict some single variable. </a:t>
            </a:r>
            <a:r>
              <a:rPr lang="en-US" sz="2400" dirty="0">
                <a:solidFill>
                  <a:srgbClr val="C00000"/>
                </a:solidFill>
              </a:rPr>
              <a:t>P(X)</a:t>
            </a:r>
          </a:p>
        </p:txBody>
      </p:sp>
      <p:sp>
        <p:nvSpPr>
          <p:cNvPr id="122" name="Title 1">
            <a:extLst>
              <a:ext uri="{FF2B5EF4-FFF2-40B4-BE49-F238E27FC236}">
                <a16:creationId xmlns:a16="http://schemas.microsoft.com/office/drawing/2014/main" id="{05048ED6-15B3-064D-A6A8-D7A65B89C3FD}"/>
              </a:ext>
            </a:extLst>
          </p:cNvPr>
          <p:cNvSpPr txBox="1">
            <a:spLocks/>
          </p:cNvSpPr>
          <p:nvPr/>
        </p:nvSpPr>
        <p:spPr>
          <a:xfrm>
            <a:off x="488952" y="3725465"/>
            <a:ext cx="9747248" cy="194799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C00000"/>
                </a:solidFill>
              </a:rPr>
              <a:t>Conditioned Prediction</a:t>
            </a:r>
            <a:r>
              <a:rPr lang="en-US" sz="2400" dirty="0"/>
              <a:t>: predict the probability of an output variable, given the input.  </a:t>
            </a:r>
            <a:r>
              <a:rPr lang="en-US" sz="2400" dirty="0">
                <a:solidFill>
                  <a:srgbClr val="C00000"/>
                </a:solidFill>
              </a:rPr>
              <a:t>P(Y|X)</a:t>
            </a:r>
          </a:p>
        </p:txBody>
      </p:sp>
      <p:sp>
        <p:nvSpPr>
          <p:cNvPr id="131" name="Title 1">
            <a:extLst>
              <a:ext uri="{FF2B5EF4-FFF2-40B4-BE49-F238E27FC236}">
                <a16:creationId xmlns:a16="http://schemas.microsoft.com/office/drawing/2014/main" id="{85B14E37-AA44-CE49-863E-340A545D65B7}"/>
              </a:ext>
            </a:extLst>
          </p:cNvPr>
          <p:cNvSpPr txBox="1">
            <a:spLocks/>
          </p:cNvSpPr>
          <p:nvPr/>
        </p:nvSpPr>
        <p:spPr>
          <a:xfrm>
            <a:off x="1587500" y="2282632"/>
            <a:ext cx="7474362" cy="84990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chemeClr val="accent5">
                    <a:lumMod val="75000"/>
                  </a:schemeClr>
                </a:solidFill>
              </a:rPr>
              <a:t>Example: </a:t>
            </a:r>
            <a:r>
              <a:rPr lang="en-US" sz="2400" b="1" dirty="0"/>
              <a:t>language modelling. </a:t>
            </a:r>
            <a:r>
              <a:rPr lang="en-US" sz="2400" b="1" dirty="0">
                <a:solidFill>
                  <a:srgbClr val="7030A0"/>
                </a:solidFill>
              </a:rPr>
              <a:t>X</a:t>
            </a:r>
            <a:r>
              <a:rPr lang="en-US" sz="2400" b="1" dirty="0"/>
              <a:t> = “I like hiking!”</a:t>
            </a:r>
          </a:p>
        </p:txBody>
      </p:sp>
      <p:sp>
        <p:nvSpPr>
          <p:cNvPr id="132" name="Title 1">
            <a:extLst>
              <a:ext uri="{FF2B5EF4-FFF2-40B4-BE49-F238E27FC236}">
                <a16:creationId xmlns:a16="http://schemas.microsoft.com/office/drawing/2014/main" id="{FFE82863-95BA-0640-A9FB-57A5E0C739AD}"/>
              </a:ext>
            </a:extLst>
          </p:cNvPr>
          <p:cNvSpPr txBox="1">
            <a:spLocks/>
          </p:cNvSpPr>
          <p:nvPr/>
        </p:nvSpPr>
        <p:spPr>
          <a:xfrm>
            <a:off x="1587500" y="4925595"/>
            <a:ext cx="9169400" cy="84990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chemeClr val="accent5">
                    <a:lumMod val="75000"/>
                  </a:schemeClr>
                </a:solidFill>
              </a:rPr>
              <a:t>Example: </a:t>
            </a:r>
            <a:r>
              <a:rPr lang="en-US" sz="2400" b="1" dirty="0"/>
              <a:t>text classification. </a:t>
            </a:r>
            <a:r>
              <a:rPr lang="en-US" sz="2400" b="1" dirty="0">
                <a:solidFill>
                  <a:schemeClr val="accent6">
                    <a:lumMod val="75000"/>
                  </a:schemeClr>
                </a:solidFill>
              </a:rPr>
              <a:t>Y</a:t>
            </a:r>
            <a:r>
              <a:rPr lang="en-US" sz="2400" b="1" dirty="0"/>
              <a:t> = positive. </a:t>
            </a:r>
            <a:r>
              <a:rPr lang="en-US" sz="2400" b="1" dirty="0">
                <a:solidFill>
                  <a:srgbClr val="7030A0"/>
                </a:solidFill>
              </a:rPr>
              <a:t>X</a:t>
            </a:r>
            <a:r>
              <a:rPr lang="en-US" sz="2400" b="1" dirty="0"/>
              <a:t> = “I like hiking!”</a:t>
            </a:r>
          </a:p>
        </p:txBody>
      </p:sp>
      <p:sp>
        <p:nvSpPr>
          <p:cNvPr id="11" name="Rectangle 10">
            <a:extLst>
              <a:ext uri="{FF2B5EF4-FFF2-40B4-BE49-F238E27FC236}">
                <a16:creationId xmlns:a16="http://schemas.microsoft.com/office/drawing/2014/main" id="{0A0410E7-F49E-3643-A164-EF828303052B}"/>
              </a:ext>
            </a:extLst>
          </p:cNvPr>
          <p:cNvSpPr/>
          <p:nvPr/>
        </p:nvSpPr>
        <p:spPr>
          <a:xfrm>
            <a:off x="4114800" y="1526609"/>
            <a:ext cx="7689850" cy="80675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4E3AAB-6847-DC49-BA2D-3679861A991A}"/>
              </a:ext>
            </a:extLst>
          </p:cNvPr>
          <p:cNvSpPr/>
          <p:nvPr/>
        </p:nvSpPr>
        <p:spPr>
          <a:xfrm>
            <a:off x="387350" y="2282632"/>
            <a:ext cx="11297175" cy="394783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12">
            <a:extLst>
              <a:ext uri="{FF2B5EF4-FFF2-40B4-BE49-F238E27FC236}">
                <a16:creationId xmlns:a16="http://schemas.microsoft.com/office/drawing/2014/main" id="{30EF6D4B-45E2-C146-AFF4-51D9902FFE1F}"/>
              </a:ext>
            </a:extLst>
          </p:cNvPr>
          <p:cNvSpPr/>
          <p:nvPr/>
        </p:nvSpPr>
        <p:spPr>
          <a:xfrm flipV="1">
            <a:off x="1955800" y="2333364"/>
            <a:ext cx="6134100" cy="2225073"/>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9" name="Title 1">
            <a:extLst>
              <a:ext uri="{FF2B5EF4-FFF2-40B4-BE49-F238E27FC236}">
                <a16:creationId xmlns:a16="http://schemas.microsoft.com/office/drawing/2014/main" id="{9C1C7F9A-EE59-9446-9838-BF412FA4ACD0}"/>
              </a:ext>
            </a:extLst>
          </p:cNvPr>
          <p:cNvSpPr txBox="1">
            <a:spLocks/>
          </p:cNvSpPr>
          <p:nvPr/>
        </p:nvSpPr>
        <p:spPr>
          <a:xfrm>
            <a:off x="2489200" y="3250274"/>
            <a:ext cx="5156200" cy="95342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400" u="sng" dirty="0">
                <a:solidFill>
                  <a:srgbClr val="C00000"/>
                </a:solidFill>
              </a:rPr>
              <a:t>(un)conditioned </a:t>
            </a:r>
            <a:r>
              <a:rPr lang="en-US" sz="2400" dirty="0"/>
              <a:t>is referring to if you’re entire model is predicated upon some particular input. </a:t>
            </a:r>
          </a:p>
        </p:txBody>
      </p:sp>
    </p:spTree>
    <p:extLst>
      <p:ext uri="{BB962C8B-B14F-4D97-AF65-F5344CB8AC3E}">
        <p14:creationId xmlns:p14="http://schemas.microsoft.com/office/powerpoint/2010/main" val="4901913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301931"/>
            <a:ext cx="7416799" cy="631203"/>
          </a:xfrm>
        </p:spPr>
        <p:txBody>
          <a:bodyPr>
            <a:normAutofit/>
          </a:bodyPr>
          <a:lstStyle/>
          <a:p>
            <a:r>
              <a:rPr lang="en-US" dirty="0"/>
              <a:t>Types of Prediction (an independent axis)</a:t>
            </a:r>
          </a:p>
        </p:txBody>
      </p:sp>
      <p:sp>
        <p:nvSpPr>
          <p:cNvPr id="107" name="Slide Number Placeholder 9">
            <a:extLst>
              <a:ext uri="{FF2B5EF4-FFF2-40B4-BE49-F238E27FC236}">
                <a16:creationId xmlns:a16="http://schemas.microsoft.com/office/drawing/2014/main" id="{9F9A4441-383C-2646-B516-7B89FA88B83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197</a:t>
            </a:fld>
            <a:endParaRPr lang="en-US" dirty="0"/>
          </a:p>
        </p:txBody>
      </p:sp>
      <p:sp>
        <p:nvSpPr>
          <p:cNvPr id="109" name="Title 1">
            <a:extLst>
              <a:ext uri="{FF2B5EF4-FFF2-40B4-BE49-F238E27FC236}">
                <a16:creationId xmlns:a16="http://schemas.microsoft.com/office/drawing/2014/main" id="{C21A0867-18D6-C94B-A944-5B019362597C}"/>
              </a:ext>
            </a:extLst>
          </p:cNvPr>
          <p:cNvSpPr txBox="1">
            <a:spLocks/>
          </p:cNvSpPr>
          <p:nvPr/>
        </p:nvSpPr>
        <p:spPr>
          <a:xfrm>
            <a:off x="488952" y="1636804"/>
            <a:ext cx="9023349" cy="7478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rgbClr val="C00000"/>
                </a:solidFill>
              </a:rPr>
              <a:t>Unconditioned Prediction</a:t>
            </a:r>
            <a:r>
              <a:rPr lang="en-US" sz="2400" dirty="0">
                <a:solidFill>
                  <a:srgbClr val="C00000"/>
                </a:solidFill>
              </a:rPr>
              <a:t>: </a:t>
            </a:r>
            <a:r>
              <a:rPr lang="en-US" sz="2400" dirty="0"/>
              <a:t>predict some single variable. </a:t>
            </a:r>
            <a:r>
              <a:rPr lang="en-US" sz="2400" dirty="0">
                <a:solidFill>
                  <a:srgbClr val="C00000"/>
                </a:solidFill>
              </a:rPr>
              <a:t>P(X)</a:t>
            </a:r>
          </a:p>
        </p:txBody>
      </p:sp>
      <p:sp>
        <p:nvSpPr>
          <p:cNvPr id="122" name="Title 1">
            <a:extLst>
              <a:ext uri="{FF2B5EF4-FFF2-40B4-BE49-F238E27FC236}">
                <a16:creationId xmlns:a16="http://schemas.microsoft.com/office/drawing/2014/main" id="{05048ED6-15B3-064D-A6A8-D7A65B89C3FD}"/>
              </a:ext>
            </a:extLst>
          </p:cNvPr>
          <p:cNvSpPr txBox="1">
            <a:spLocks/>
          </p:cNvSpPr>
          <p:nvPr/>
        </p:nvSpPr>
        <p:spPr>
          <a:xfrm>
            <a:off x="488952" y="3725465"/>
            <a:ext cx="9747248" cy="194799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dirty="0">
                <a:solidFill>
                  <a:srgbClr val="C00000"/>
                </a:solidFill>
              </a:rPr>
              <a:t>Conditioned Prediction</a:t>
            </a:r>
            <a:r>
              <a:rPr lang="en-US" sz="2400" dirty="0"/>
              <a:t>: predict the probability of an output variable, given the input.  </a:t>
            </a:r>
            <a:r>
              <a:rPr lang="en-US" sz="2400" dirty="0">
                <a:solidFill>
                  <a:srgbClr val="C00000"/>
                </a:solidFill>
              </a:rPr>
              <a:t>P(Y|X)</a:t>
            </a:r>
          </a:p>
        </p:txBody>
      </p:sp>
      <p:sp>
        <p:nvSpPr>
          <p:cNvPr id="131" name="Title 1">
            <a:extLst>
              <a:ext uri="{FF2B5EF4-FFF2-40B4-BE49-F238E27FC236}">
                <a16:creationId xmlns:a16="http://schemas.microsoft.com/office/drawing/2014/main" id="{85B14E37-AA44-CE49-863E-340A545D65B7}"/>
              </a:ext>
            </a:extLst>
          </p:cNvPr>
          <p:cNvSpPr txBox="1">
            <a:spLocks/>
          </p:cNvSpPr>
          <p:nvPr/>
        </p:nvSpPr>
        <p:spPr>
          <a:xfrm>
            <a:off x="1587500" y="2282632"/>
            <a:ext cx="7474362" cy="84990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chemeClr val="accent5">
                    <a:lumMod val="75000"/>
                  </a:schemeClr>
                </a:solidFill>
              </a:rPr>
              <a:t>Example: </a:t>
            </a:r>
            <a:r>
              <a:rPr lang="en-US" sz="2400" dirty="0"/>
              <a:t>language modelling. </a:t>
            </a:r>
            <a:r>
              <a:rPr lang="en-US" sz="2400" dirty="0">
                <a:solidFill>
                  <a:srgbClr val="7030A0"/>
                </a:solidFill>
              </a:rPr>
              <a:t>X</a:t>
            </a:r>
            <a:r>
              <a:rPr lang="en-US" sz="2400" dirty="0"/>
              <a:t> = “I like hiking!”</a:t>
            </a:r>
          </a:p>
        </p:txBody>
      </p:sp>
      <p:sp>
        <p:nvSpPr>
          <p:cNvPr id="132" name="Title 1">
            <a:extLst>
              <a:ext uri="{FF2B5EF4-FFF2-40B4-BE49-F238E27FC236}">
                <a16:creationId xmlns:a16="http://schemas.microsoft.com/office/drawing/2014/main" id="{FFE82863-95BA-0640-A9FB-57A5E0C739AD}"/>
              </a:ext>
            </a:extLst>
          </p:cNvPr>
          <p:cNvSpPr txBox="1">
            <a:spLocks/>
          </p:cNvSpPr>
          <p:nvPr/>
        </p:nvSpPr>
        <p:spPr>
          <a:xfrm>
            <a:off x="1587500" y="4925595"/>
            <a:ext cx="9169400" cy="84990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chemeClr val="accent5">
                    <a:lumMod val="75000"/>
                  </a:schemeClr>
                </a:solidFill>
              </a:rPr>
              <a:t>Example: </a:t>
            </a:r>
            <a:r>
              <a:rPr lang="en-US" sz="2400" b="1" dirty="0"/>
              <a:t>text classification. </a:t>
            </a:r>
            <a:r>
              <a:rPr lang="en-US" sz="2400" b="1" dirty="0">
                <a:solidFill>
                  <a:schemeClr val="accent6">
                    <a:lumMod val="75000"/>
                  </a:schemeClr>
                </a:solidFill>
              </a:rPr>
              <a:t>Y</a:t>
            </a:r>
            <a:r>
              <a:rPr lang="en-US" sz="2400" b="1" dirty="0"/>
              <a:t> = positive. </a:t>
            </a:r>
            <a:r>
              <a:rPr lang="en-US" sz="2400" b="1" dirty="0">
                <a:solidFill>
                  <a:srgbClr val="7030A0"/>
                </a:solidFill>
              </a:rPr>
              <a:t>X</a:t>
            </a:r>
            <a:r>
              <a:rPr lang="en-US" sz="2400" b="1" dirty="0"/>
              <a:t> = “I like hiking!”</a:t>
            </a:r>
          </a:p>
        </p:txBody>
      </p:sp>
      <p:sp>
        <p:nvSpPr>
          <p:cNvPr id="11" name="Rectangle 10">
            <a:extLst>
              <a:ext uri="{FF2B5EF4-FFF2-40B4-BE49-F238E27FC236}">
                <a16:creationId xmlns:a16="http://schemas.microsoft.com/office/drawing/2014/main" id="{0A0410E7-F49E-3643-A164-EF828303052B}"/>
              </a:ext>
            </a:extLst>
          </p:cNvPr>
          <p:cNvSpPr/>
          <p:nvPr/>
        </p:nvSpPr>
        <p:spPr>
          <a:xfrm>
            <a:off x="4114800" y="1526609"/>
            <a:ext cx="7689850" cy="80675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4E3AAB-6847-DC49-BA2D-3679861A991A}"/>
              </a:ext>
            </a:extLst>
          </p:cNvPr>
          <p:cNvSpPr/>
          <p:nvPr/>
        </p:nvSpPr>
        <p:spPr>
          <a:xfrm>
            <a:off x="387350" y="3183267"/>
            <a:ext cx="11297175" cy="30472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12">
            <a:extLst>
              <a:ext uri="{FF2B5EF4-FFF2-40B4-BE49-F238E27FC236}">
                <a16:creationId xmlns:a16="http://schemas.microsoft.com/office/drawing/2014/main" id="{30EF6D4B-45E2-C146-AFF4-51D9902FFE1F}"/>
              </a:ext>
            </a:extLst>
          </p:cNvPr>
          <p:cNvSpPr/>
          <p:nvPr/>
        </p:nvSpPr>
        <p:spPr>
          <a:xfrm flipH="1" flipV="1">
            <a:off x="1244600" y="2996120"/>
            <a:ext cx="6400800" cy="290937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9" name="Title 1">
            <a:extLst>
              <a:ext uri="{FF2B5EF4-FFF2-40B4-BE49-F238E27FC236}">
                <a16:creationId xmlns:a16="http://schemas.microsoft.com/office/drawing/2014/main" id="{9C1C7F9A-EE59-9446-9838-BF412FA4ACD0}"/>
              </a:ext>
            </a:extLst>
          </p:cNvPr>
          <p:cNvSpPr txBox="1">
            <a:spLocks/>
          </p:cNvSpPr>
          <p:nvPr/>
        </p:nvSpPr>
        <p:spPr>
          <a:xfrm>
            <a:off x="1422400" y="3988501"/>
            <a:ext cx="6045200" cy="12424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dirty="0"/>
              <a:t>Language modelling is </a:t>
            </a:r>
            <a:r>
              <a:rPr lang="en-US" sz="2400" u="sng" dirty="0"/>
              <a:t>unconditional prediction</a:t>
            </a:r>
            <a:r>
              <a:rPr lang="en-US" sz="2400" dirty="0"/>
              <a:t>, but one could do so by making use of </a:t>
            </a:r>
            <a:r>
              <a:rPr lang="en-US" sz="2400" b="1" dirty="0">
                <a:solidFill>
                  <a:srgbClr val="C00000"/>
                </a:solidFill>
              </a:rPr>
              <a:t>conditional probabilities </a:t>
            </a:r>
            <a:r>
              <a:rPr lang="en-US" sz="2400" dirty="0"/>
              <a:t>of </a:t>
            </a:r>
            <a:r>
              <a:rPr lang="en-US" sz="2400" b="1" dirty="0">
                <a:solidFill>
                  <a:srgbClr val="C00000"/>
                </a:solidFill>
              </a:rPr>
              <a:t>X</a:t>
            </a:r>
            <a:endParaRPr lang="en-US" sz="2400" b="1" u="sng" dirty="0">
              <a:solidFill>
                <a:srgbClr val="C00000"/>
              </a:solidFill>
            </a:endParaRPr>
          </a:p>
        </p:txBody>
      </p:sp>
    </p:spTree>
    <p:extLst>
      <p:ext uri="{BB962C8B-B14F-4D97-AF65-F5344CB8AC3E}">
        <p14:creationId xmlns:p14="http://schemas.microsoft.com/office/powerpoint/2010/main" val="1330049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301931"/>
            <a:ext cx="7416799" cy="631203"/>
          </a:xfrm>
        </p:spPr>
        <p:txBody>
          <a:bodyPr>
            <a:normAutofit/>
          </a:bodyPr>
          <a:lstStyle/>
          <a:p>
            <a:r>
              <a:rPr lang="en-US" dirty="0"/>
              <a:t>Types of Unconditional Prediction</a:t>
            </a:r>
          </a:p>
        </p:txBody>
      </p:sp>
      <p:sp>
        <p:nvSpPr>
          <p:cNvPr id="107" name="Slide Number Placeholder 9">
            <a:extLst>
              <a:ext uri="{FF2B5EF4-FFF2-40B4-BE49-F238E27FC236}">
                <a16:creationId xmlns:a16="http://schemas.microsoft.com/office/drawing/2014/main" id="{9F9A4441-383C-2646-B516-7B89FA88B83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198</a:t>
            </a:fld>
            <a:endParaRPr lang="en-US" dirty="0"/>
          </a:p>
        </p:txBody>
      </p:sp>
      <p:pic>
        <p:nvPicPr>
          <p:cNvPr id="2" name="Picture 1">
            <a:extLst>
              <a:ext uri="{FF2B5EF4-FFF2-40B4-BE49-F238E27FC236}">
                <a16:creationId xmlns:a16="http://schemas.microsoft.com/office/drawing/2014/main" id="{8DFA3F90-6218-2F4E-895A-C5601DABA07E}"/>
              </a:ext>
            </a:extLst>
          </p:cNvPr>
          <p:cNvPicPr>
            <a:picLocks noChangeAspect="1"/>
          </p:cNvPicPr>
          <p:nvPr/>
        </p:nvPicPr>
        <p:blipFill>
          <a:blip r:embed="rId2"/>
          <a:stretch>
            <a:fillRect/>
          </a:stretch>
        </p:blipFill>
        <p:spPr>
          <a:xfrm>
            <a:off x="3130139" y="1335947"/>
            <a:ext cx="6819605" cy="1467166"/>
          </a:xfrm>
          <a:prstGeom prst="rect">
            <a:avLst/>
          </a:prstGeom>
        </p:spPr>
      </p:pic>
      <p:pic>
        <p:nvPicPr>
          <p:cNvPr id="3" name="Picture 2">
            <a:extLst>
              <a:ext uri="{FF2B5EF4-FFF2-40B4-BE49-F238E27FC236}">
                <a16:creationId xmlns:a16="http://schemas.microsoft.com/office/drawing/2014/main" id="{4507EBFF-058D-C841-9B2E-BD5CFE14D23C}"/>
              </a:ext>
            </a:extLst>
          </p:cNvPr>
          <p:cNvPicPr>
            <a:picLocks noChangeAspect="1"/>
          </p:cNvPicPr>
          <p:nvPr/>
        </p:nvPicPr>
        <p:blipFill>
          <a:blip r:embed="rId3"/>
          <a:stretch>
            <a:fillRect/>
          </a:stretch>
        </p:blipFill>
        <p:spPr>
          <a:xfrm>
            <a:off x="3130139" y="2968213"/>
            <a:ext cx="6816742" cy="1625600"/>
          </a:xfrm>
          <a:prstGeom prst="rect">
            <a:avLst/>
          </a:prstGeom>
        </p:spPr>
      </p:pic>
      <p:pic>
        <p:nvPicPr>
          <p:cNvPr id="4" name="Picture 3">
            <a:extLst>
              <a:ext uri="{FF2B5EF4-FFF2-40B4-BE49-F238E27FC236}">
                <a16:creationId xmlns:a16="http://schemas.microsoft.com/office/drawing/2014/main" id="{B24C3DC7-ADA1-574F-B8D1-629100E4BCFA}"/>
              </a:ext>
            </a:extLst>
          </p:cNvPr>
          <p:cNvPicPr>
            <a:picLocks noChangeAspect="1"/>
          </p:cNvPicPr>
          <p:nvPr/>
        </p:nvPicPr>
        <p:blipFill>
          <a:blip r:embed="rId4"/>
          <a:stretch>
            <a:fillRect/>
          </a:stretch>
        </p:blipFill>
        <p:spPr>
          <a:xfrm>
            <a:off x="3131571" y="4771381"/>
            <a:ext cx="6816742" cy="1573094"/>
          </a:xfrm>
          <a:prstGeom prst="rect">
            <a:avLst/>
          </a:prstGeom>
        </p:spPr>
      </p:pic>
      <p:sp>
        <p:nvSpPr>
          <p:cNvPr id="16" name="Content Placeholder 2">
            <a:extLst>
              <a:ext uri="{FF2B5EF4-FFF2-40B4-BE49-F238E27FC236}">
                <a16:creationId xmlns:a16="http://schemas.microsoft.com/office/drawing/2014/main" id="{A9AFD0D0-53AE-E84B-B854-CAEB21E8D690}"/>
              </a:ext>
            </a:extLst>
          </p:cNvPr>
          <p:cNvSpPr txBox="1">
            <a:spLocks/>
          </p:cNvSpPr>
          <p:nvPr/>
        </p:nvSpPr>
        <p:spPr>
          <a:xfrm>
            <a:off x="1396168" y="6353860"/>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Graham </a:t>
            </a:r>
            <a:r>
              <a:rPr lang="en-US" sz="1400" dirty="0" err="1">
                <a:solidFill>
                  <a:srgbClr val="FF0000"/>
                </a:solidFill>
                <a:latin typeface="Avenir Light" panose="020B0402020203020204" pitchFamily="34" charset="77"/>
              </a:rPr>
              <a:t>Neubig’s</a:t>
            </a:r>
            <a:r>
              <a:rPr lang="en-US" sz="1400" dirty="0">
                <a:solidFill>
                  <a:srgbClr val="FF0000"/>
                </a:solidFill>
                <a:latin typeface="Avenir Light" panose="020B0402020203020204" pitchFamily="34" charset="77"/>
              </a:rPr>
              <a:t> CMU NLP 2021</a:t>
            </a:r>
          </a:p>
        </p:txBody>
      </p:sp>
    </p:spTree>
    <p:extLst>
      <p:ext uri="{BB962C8B-B14F-4D97-AF65-F5344CB8AC3E}">
        <p14:creationId xmlns:p14="http://schemas.microsoft.com/office/powerpoint/2010/main" val="7610830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301931"/>
            <a:ext cx="7416799" cy="631203"/>
          </a:xfrm>
        </p:spPr>
        <p:txBody>
          <a:bodyPr>
            <a:normAutofit/>
          </a:bodyPr>
          <a:lstStyle/>
          <a:p>
            <a:r>
              <a:rPr lang="en-US" dirty="0"/>
              <a:t>Types of Unconditional Prediction</a:t>
            </a:r>
          </a:p>
        </p:txBody>
      </p:sp>
      <p:sp>
        <p:nvSpPr>
          <p:cNvPr id="107" name="Slide Number Placeholder 9">
            <a:extLst>
              <a:ext uri="{FF2B5EF4-FFF2-40B4-BE49-F238E27FC236}">
                <a16:creationId xmlns:a16="http://schemas.microsoft.com/office/drawing/2014/main" id="{9F9A4441-383C-2646-B516-7B89FA88B83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199</a:t>
            </a:fld>
            <a:endParaRPr lang="en-US" dirty="0"/>
          </a:p>
        </p:txBody>
      </p:sp>
      <p:pic>
        <p:nvPicPr>
          <p:cNvPr id="5" name="Picture 4">
            <a:extLst>
              <a:ext uri="{FF2B5EF4-FFF2-40B4-BE49-F238E27FC236}">
                <a16:creationId xmlns:a16="http://schemas.microsoft.com/office/drawing/2014/main" id="{24761726-6E75-014F-9166-6202A904D656}"/>
              </a:ext>
            </a:extLst>
          </p:cNvPr>
          <p:cNvPicPr>
            <a:picLocks noChangeAspect="1"/>
          </p:cNvPicPr>
          <p:nvPr/>
        </p:nvPicPr>
        <p:blipFill>
          <a:blip r:embed="rId2"/>
          <a:stretch>
            <a:fillRect/>
          </a:stretch>
        </p:blipFill>
        <p:spPr>
          <a:xfrm>
            <a:off x="3130140" y="1287331"/>
            <a:ext cx="6816742" cy="1505815"/>
          </a:xfrm>
          <a:prstGeom prst="rect">
            <a:avLst/>
          </a:prstGeom>
        </p:spPr>
      </p:pic>
      <p:sp>
        <p:nvSpPr>
          <p:cNvPr id="8" name="Title 1">
            <a:extLst>
              <a:ext uri="{FF2B5EF4-FFF2-40B4-BE49-F238E27FC236}">
                <a16:creationId xmlns:a16="http://schemas.microsoft.com/office/drawing/2014/main" id="{7C044C35-A248-E24A-BB51-725ABFFD153B}"/>
              </a:ext>
            </a:extLst>
          </p:cNvPr>
          <p:cNvSpPr txBox="1">
            <a:spLocks/>
          </p:cNvSpPr>
          <p:nvPr/>
        </p:nvSpPr>
        <p:spPr>
          <a:xfrm>
            <a:off x="1983472" y="3810000"/>
            <a:ext cx="9281428" cy="259571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dirty="0"/>
              <a:t>Formally, a </a:t>
            </a:r>
            <a:r>
              <a:rPr lang="en-US" sz="2400" b="1" dirty="0">
                <a:solidFill>
                  <a:srgbClr val="C00000"/>
                </a:solidFill>
              </a:rPr>
              <a:t>language model </a:t>
            </a:r>
            <a:r>
              <a:rPr lang="en-US" sz="2400" dirty="0"/>
              <a:t>estimates the probability of a sequence, so this is illegal. It ”cheats”, and we call this style </a:t>
            </a:r>
            <a:r>
              <a:rPr lang="en-US" sz="2400" b="1" dirty="0">
                <a:solidFill>
                  <a:srgbClr val="C00000"/>
                </a:solidFill>
              </a:rPr>
              <a:t>masked language models</a:t>
            </a:r>
            <a:r>
              <a:rPr lang="en-US" sz="2400" b="1" dirty="0"/>
              <a:t> </a:t>
            </a:r>
            <a:r>
              <a:rPr lang="en-US" sz="2400" dirty="0"/>
              <a:t>(not proper probability distribution and they don’t estimate sequences)</a:t>
            </a:r>
          </a:p>
        </p:txBody>
      </p:sp>
      <p:sp>
        <p:nvSpPr>
          <p:cNvPr id="9" name="Content Placeholder 2">
            <a:extLst>
              <a:ext uri="{FF2B5EF4-FFF2-40B4-BE49-F238E27FC236}">
                <a16:creationId xmlns:a16="http://schemas.microsoft.com/office/drawing/2014/main" id="{1607F1AC-FD91-D742-B22B-0F1843F2FC5A}"/>
              </a:ext>
            </a:extLst>
          </p:cNvPr>
          <p:cNvSpPr txBox="1">
            <a:spLocks/>
          </p:cNvSpPr>
          <p:nvPr/>
        </p:nvSpPr>
        <p:spPr>
          <a:xfrm>
            <a:off x="1396168" y="6353860"/>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Graham </a:t>
            </a:r>
            <a:r>
              <a:rPr lang="en-US" sz="1400" dirty="0" err="1">
                <a:solidFill>
                  <a:srgbClr val="FF0000"/>
                </a:solidFill>
                <a:latin typeface="Avenir Light" panose="020B0402020203020204" pitchFamily="34" charset="77"/>
              </a:rPr>
              <a:t>Neubig’s</a:t>
            </a:r>
            <a:r>
              <a:rPr lang="en-US" sz="1400" dirty="0">
                <a:solidFill>
                  <a:srgbClr val="FF0000"/>
                </a:solidFill>
                <a:latin typeface="Avenir Light" panose="020B0402020203020204" pitchFamily="34" charset="77"/>
              </a:rPr>
              <a:t> CMU NLP 2021</a:t>
            </a:r>
          </a:p>
        </p:txBody>
      </p:sp>
    </p:spTree>
    <p:extLst>
      <p:ext uri="{BB962C8B-B14F-4D97-AF65-F5344CB8AC3E}">
        <p14:creationId xmlns:p14="http://schemas.microsoft.com/office/powerpoint/2010/main" val="2323375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70355038-BACD-6A48-8406-A7C00F049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202" y="53296"/>
            <a:ext cx="4424888" cy="24861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469DFCC-10B3-B44B-812C-06C8F6327BBE}"/>
              </a:ext>
            </a:extLst>
          </p:cNvPr>
          <p:cNvSpPr>
            <a:spLocks noGrp="1"/>
          </p:cNvSpPr>
          <p:nvPr>
            <p:ph type="sldNum" sz="quarter" idx="12"/>
          </p:nvPr>
        </p:nvSpPr>
        <p:spPr/>
        <p:txBody>
          <a:bodyPr/>
          <a:lstStyle/>
          <a:p>
            <a:fld id="{6BCA73C5-4051-2D45-AC51-FD5A1C1C157A}" type="slidenum">
              <a:rPr lang="en-US" smtClean="0"/>
              <a:t>2</a:t>
            </a:fld>
            <a:endParaRPr lang="en-US"/>
          </a:p>
        </p:txBody>
      </p:sp>
      <p:pic>
        <p:nvPicPr>
          <p:cNvPr id="7" name="Picture 4" descr="Bow Wow Albums: songs, discography, biography, and listening guide - Rate  Your Music">
            <a:extLst>
              <a:ext uri="{FF2B5EF4-FFF2-40B4-BE49-F238E27FC236}">
                <a16:creationId xmlns:a16="http://schemas.microsoft.com/office/drawing/2014/main" id="{4EACB32F-0E5D-B144-BB25-65347E878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958" y="-66794"/>
            <a:ext cx="2159235" cy="21592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Nas – 10 of the best | Music | The Guardian">
            <a:extLst>
              <a:ext uri="{FF2B5EF4-FFF2-40B4-BE49-F238E27FC236}">
                <a16:creationId xmlns:a16="http://schemas.microsoft.com/office/drawing/2014/main" id="{FBD0C259-806F-1248-87DD-6F81FA001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2074519" cy="20745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ED99A1C4-5E75-6C45-B84F-E06458662A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0649" y="2414816"/>
            <a:ext cx="2333111" cy="23331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F3287DF-7DB7-DB45-B04A-2A0BEDA96FD9}"/>
              </a:ext>
            </a:extLst>
          </p:cNvPr>
          <p:cNvPicPr>
            <a:picLocks noChangeAspect="1"/>
          </p:cNvPicPr>
          <p:nvPr/>
        </p:nvPicPr>
        <p:blipFill>
          <a:blip r:embed="rId6"/>
          <a:stretch>
            <a:fillRect/>
          </a:stretch>
        </p:blipFill>
        <p:spPr>
          <a:xfrm>
            <a:off x="2345294" y="4004480"/>
            <a:ext cx="5754599" cy="2853520"/>
          </a:xfrm>
          <a:prstGeom prst="rect">
            <a:avLst/>
          </a:prstGeom>
        </p:spPr>
      </p:pic>
      <p:pic>
        <p:nvPicPr>
          <p:cNvPr id="21" name="Picture 4" descr="Back to basics&amp;#39; with hip-hop group Naughty by Nature">
            <a:extLst>
              <a:ext uri="{FF2B5EF4-FFF2-40B4-BE49-F238E27FC236}">
                <a16:creationId xmlns:a16="http://schemas.microsoft.com/office/drawing/2014/main" id="{9BAE260D-5BB2-604D-BD2F-06C6FCD06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6981" y="4517725"/>
            <a:ext cx="4142665" cy="23403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E13ABD1-1D7C-AA41-AFC0-87016A86C00D}"/>
              </a:ext>
            </a:extLst>
          </p:cNvPr>
          <p:cNvPicPr>
            <a:picLocks noChangeAspect="1"/>
          </p:cNvPicPr>
          <p:nvPr/>
        </p:nvPicPr>
        <p:blipFill>
          <a:blip r:embed="rId8"/>
          <a:stretch>
            <a:fillRect/>
          </a:stretch>
        </p:blipFill>
        <p:spPr>
          <a:xfrm>
            <a:off x="3669163" y="1707306"/>
            <a:ext cx="2849772" cy="2849772"/>
          </a:xfrm>
          <a:prstGeom prst="rect">
            <a:avLst/>
          </a:prstGeom>
        </p:spPr>
      </p:pic>
      <p:pic>
        <p:nvPicPr>
          <p:cNvPr id="17" name="Picture 2" descr="Florence and the Machine - Official Store">
            <a:extLst>
              <a:ext uri="{FF2B5EF4-FFF2-40B4-BE49-F238E27FC236}">
                <a16:creationId xmlns:a16="http://schemas.microsoft.com/office/drawing/2014/main" id="{E96704EB-7888-DF47-A78C-DDD266258E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5877" y="2071513"/>
            <a:ext cx="2503832" cy="25055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03313A3-2BF7-7A45-BB06-BD524508F1C2}"/>
              </a:ext>
            </a:extLst>
          </p:cNvPr>
          <p:cNvPicPr>
            <a:picLocks noChangeAspect="1"/>
          </p:cNvPicPr>
          <p:nvPr/>
        </p:nvPicPr>
        <p:blipFill>
          <a:blip r:embed="rId10"/>
          <a:stretch>
            <a:fillRect/>
          </a:stretch>
        </p:blipFill>
        <p:spPr>
          <a:xfrm>
            <a:off x="9440649" y="0"/>
            <a:ext cx="2708856" cy="2714719"/>
          </a:xfrm>
          <a:prstGeom prst="rect">
            <a:avLst/>
          </a:prstGeom>
        </p:spPr>
      </p:pic>
      <p:pic>
        <p:nvPicPr>
          <p:cNvPr id="15" name="Picture 14">
            <a:extLst>
              <a:ext uri="{FF2B5EF4-FFF2-40B4-BE49-F238E27FC236}">
                <a16:creationId xmlns:a16="http://schemas.microsoft.com/office/drawing/2014/main" id="{7910DCED-D597-8643-A003-542E568E89E3}"/>
              </a:ext>
            </a:extLst>
          </p:cNvPr>
          <p:cNvPicPr>
            <a:picLocks noChangeAspect="1"/>
          </p:cNvPicPr>
          <p:nvPr/>
        </p:nvPicPr>
        <p:blipFill>
          <a:blip r:embed="rId11"/>
          <a:stretch>
            <a:fillRect/>
          </a:stretch>
        </p:blipFill>
        <p:spPr>
          <a:xfrm>
            <a:off x="42495" y="2063769"/>
            <a:ext cx="4193556" cy="2182863"/>
          </a:xfrm>
          <a:prstGeom prst="rect">
            <a:avLst/>
          </a:prstGeom>
        </p:spPr>
      </p:pic>
      <p:pic>
        <p:nvPicPr>
          <p:cNvPr id="19" name="Picture 18">
            <a:extLst>
              <a:ext uri="{FF2B5EF4-FFF2-40B4-BE49-F238E27FC236}">
                <a16:creationId xmlns:a16="http://schemas.microsoft.com/office/drawing/2014/main" id="{491D157D-18A3-5344-AD75-A85921856370}"/>
              </a:ext>
            </a:extLst>
          </p:cNvPr>
          <p:cNvPicPr>
            <a:picLocks noChangeAspect="1"/>
          </p:cNvPicPr>
          <p:nvPr/>
        </p:nvPicPr>
        <p:blipFill>
          <a:blip r:embed="rId12"/>
          <a:stretch>
            <a:fillRect/>
          </a:stretch>
        </p:blipFill>
        <p:spPr>
          <a:xfrm>
            <a:off x="-24447" y="4223450"/>
            <a:ext cx="2598703" cy="2598703"/>
          </a:xfrm>
          <a:prstGeom prst="rect">
            <a:avLst/>
          </a:prstGeom>
        </p:spPr>
      </p:pic>
      <p:pic>
        <p:nvPicPr>
          <p:cNvPr id="8" name="Picture 7">
            <a:extLst>
              <a:ext uri="{FF2B5EF4-FFF2-40B4-BE49-F238E27FC236}">
                <a16:creationId xmlns:a16="http://schemas.microsoft.com/office/drawing/2014/main" id="{4264A91D-7CA3-AE43-9E90-CC628E7170AE}"/>
              </a:ext>
            </a:extLst>
          </p:cNvPr>
          <p:cNvPicPr>
            <a:picLocks noChangeAspect="1"/>
          </p:cNvPicPr>
          <p:nvPr/>
        </p:nvPicPr>
        <p:blipFill>
          <a:blip r:embed="rId13"/>
          <a:stretch>
            <a:fillRect/>
          </a:stretch>
        </p:blipFill>
        <p:spPr>
          <a:xfrm>
            <a:off x="4302993" y="0"/>
            <a:ext cx="1508527" cy="2127817"/>
          </a:xfrm>
          <a:prstGeom prst="rect">
            <a:avLst/>
          </a:prstGeom>
        </p:spPr>
      </p:pic>
    </p:spTree>
    <p:extLst>
      <p:ext uri="{BB962C8B-B14F-4D97-AF65-F5344CB8AC3E}">
        <p14:creationId xmlns:p14="http://schemas.microsoft.com/office/powerpoint/2010/main" val="256474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What’s in the box?!</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20</a:t>
            </a:fld>
            <a:endParaRPr lang="en-US"/>
          </a:p>
        </p:txBody>
      </p:sp>
      <p:pic>
        <p:nvPicPr>
          <p:cNvPr id="16" name="Picture 15">
            <a:extLst>
              <a:ext uri="{FF2B5EF4-FFF2-40B4-BE49-F238E27FC236}">
                <a16:creationId xmlns:a16="http://schemas.microsoft.com/office/drawing/2014/main" id="{11F47A46-F8D7-4343-8FEB-347F38E46731}"/>
              </a:ext>
            </a:extLst>
          </p:cNvPr>
          <p:cNvPicPr>
            <a:picLocks noChangeAspect="1"/>
          </p:cNvPicPr>
          <p:nvPr/>
        </p:nvPicPr>
        <p:blipFill rotWithShape="1">
          <a:blip r:embed="rId2"/>
          <a:srcRect r="68289" b="15627"/>
          <a:stretch/>
        </p:blipFill>
        <p:spPr>
          <a:xfrm>
            <a:off x="1491638" y="2751549"/>
            <a:ext cx="1658471" cy="1661561"/>
          </a:xfrm>
          <a:prstGeom prst="rect">
            <a:avLst/>
          </a:prstGeom>
        </p:spPr>
      </p:pic>
      <p:sp>
        <p:nvSpPr>
          <p:cNvPr id="19" name="Rectangle 18">
            <a:extLst>
              <a:ext uri="{FF2B5EF4-FFF2-40B4-BE49-F238E27FC236}">
                <a16:creationId xmlns:a16="http://schemas.microsoft.com/office/drawing/2014/main" id="{AF71926B-210A-3E4F-904A-2EE644016616}"/>
              </a:ext>
            </a:extLst>
          </p:cNvPr>
          <p:cNvSpPr/>
          <p:nvPr/>
        </p:nvSpPr>
        <p:spPr>
          <a:xfrm>
            <a:off x="4727388" y="2778876"/>
            <a:ext cx="1929382" cy="1163698"/>
          </a:xfrm>
          <a:prstGeom prst="rect">
            <a:avLst/>
          </a:prstGeom>
          <a:solidFill>
            <a:schemeClr val="bg2">
              <a:lumMod val="25000"/>
            </a:schemeClr>
          </a:solid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Book" panose="02000503020000020003" pitchFamily="2" charset="0"/>
              </a:rPr>
              <a:t>?</a:t>
            </a:r>
          </a:p>
        </p:txBody>
      </p:sp>
      <p:sp>
        <p:nvSpPr>
          <p:cNvPr id="20" name="Down Arrow 19">
            <a:extLst>
              <a:ext uri="{FF2B5EF4-FFF2-40B4-BE49-F238E27FC236}">
                <a16:creationId xmlns:a16="http://schemas.microsoft.com/office/drawing/2014/main" id="{3204C097-9458-1249-9CE7-F668B56E44C0}"/>
              </a:ext>
            </a:extLst>
          </p:cNvPr>
          <p:cNvSpPr/>
          <p:nvPr/>
        </p:nvSpPr>
        <p:spPr>
          <a:xfrm rot="16200000">
            <a:off x="3599998" y="2895547"/>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5316F79-7357-914A-9F59-CE8DE576B484}"/>
              </a:ext>
            </a:extLst>
          </p:cNvPr>
          <p:cNvSpPr/>
          <p:nvPr/>
        </p:nvSpPr>
        <p:spPr>
          <a:xfrm rot="16200000">
            <a:off x="7315313" y="2897365"/>
            <a:ext cx="402114" cy="926719"/>
          </a:xfrm>
          <a:prstGeom prst="downArrow">
            <a:avLst>
              <a:gd name="adj1" fmla="val 23830"/>
              <a:gd name="adj2" fmla="val 10135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75AB67AB-B5DA-F848-841C-44B6EE39A0C3}"/>
              </a:ext>
            </a:extLst>
          </p:cNvPr>
          <p:cNvSpPr txBox="1">
            <a:spLocks/>
          </p:cNvSpPr>
          <p:nvPr/>
        </p:nvSpPr>
        <p:spPr>
          <a:xfrm>
            <a:off x="1181099" y="444255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English sentences</a:t>
            </a:r>
          </a:p>
        </p:txBody>
      </p:sp>
      <p:sp>
        <p:nvSpPr>
          <p:cNvPr id="26" name="Title 1">
            <a:extLst>
              <a:ext uri="{FF2B5EF4-FFF2-40B4-BE49-F238E27FC236}">
                <a16:creationId xmlns:a16="http://schemas.microsoft.com/office/drawing/2014/main" id="{4B38CE1C-1ADF-174C-AE2C-2301B524E9B4}"/>
              </a:ext>
            </a:extLst>
          </p:cNvPr>
          <p:cNvSpPr txBox="1">
            <a:spLocks/>
          </p:cNvSpPr>
          <p:nvPr/>
        </p:nvSpPr>
        <p:spPr>
          <a:xfrm>
            <a:off x="8154093" y="4428391"/>
            <a:ext cx="2156596"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Spanish sentences</a:t>
            </a:r>
          </a:p>
        </p:txBody>
      </p:sp>
      <p:sp>
        <p:nvSpPr>
          <p:cNvPr id="27" name="Title 1">
            <a:extLst>
              <a:ext uri="{FF2B5EF4-FFF2-40B4-BE49-F238E27FC236}">
                <a16:creationId xmlns:a16="http://schemas.microsoft.com/office/drawing/2014/main" id="{870510DE-4DFD-0242-AA6B-D171D9EC7634}"/>
              </a:ext>
            </a:extLst>
          </p:cNvPr>
          <p:cNvSpPr txBox="1">
            <a:spLocks/>
          </p:cNvSpPr>
          <p:nvPr/>
        </p:nvSpPr>
        <p:spPr>
          <a:xfrm>
            <a:off x="4489582" y="4428391"/>
            <a:ext cx="2563428" cy="6127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0070C0"/>
                </a:solidFill>
              </a:rPr>
              <a:t>Model</a:t>
            </a:r>
          </a:p>
        </p:txBody>
      </p:sp>
      <p:pic>
        <p:nvPicPr>
          <p:cNvPr id="17" name="Picture 16">
            <a:extLst>
              <a:ext uri="{FF2B5EF4-FFF2-40B4-BE49-F238E27FC236}">
                <a16:creationId xmlns:a16="http://schemas.microsoft.com/office/drawing/2014/main" id="{593F811B-F5DF-3845-86A9-C76918D659A5}"/>
              </a:ext>
            </a:extLst>
          </p:cNvPr>
          <p:cNvPicPr>
            <a:picLocks noChangeAspect="1"/>
          </p:cNvPicPr>
          <p:nvPr/>
        </p:nvPicPr>
        <p:blipFill rotWithShape="1">
          <a:blip r:embed="rId2"/>
          <a:srcRect r="68289" b="15627"/>
          <a:stretch/>
        </p:blipFill>
        <p:spPr>
          <a:xfrm>
            <a:off x="8403156" y="2598219"/>
            <a:ext cx="1658471" cy="1661561"/>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DF29B1F-A984-C14A-831B-D2CC86A164E8}"/>
                  </a:ext>
                </a:extLst>
              </p:cNvPr>
              <p:cNvSpPr/>
              <p:nvPr/>
            </p:nvSpPr>
            <p:spPr>
              <a:xfrm>
                <a:off x="5077167" y="5281026"/>
                <a:ext cx="12298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𝑓</m:t>
                      </m:r>
                      <m:d>
                        <m:dPr>
                          <m:ctrlPr>
                            <a:rPr lang="en-US" sz="3200" b="1" i="1">
                              <a:latin typeface="Cambria Math" panose="02040503050406030204" pitchFamily="18" charset="0"/>
                            </a:rPr>
                          </m:ctrlPr>
                        </m:dPr>
                        <m:e>
                          <m:r>
                            <a:rPr lang="en-US" sz="3200" b="1" i="1">
                              <a:solidFill>
                                <a:schemeClr val="accent1">
                                  <a:lumMod val="75000"/>
                                </a:schemeClr>
                              </a:solidFill>
                              <a:latin typeface="Cambria Math" panose="02040503050406030204" pitchFamily="18" charset="0"/>
                            </a:rPr>
                            <m:t>𝑿</m:t>
                          </m:r>
                        </m:e>
                      </m:d>
                      <m:r>
                        <a:rPr lang="en-US" sz="3200" i="1">
                          <a:latin typeface="Cambria Math" panose="02040503050406030204" pitchFamily="18" charset="0"/>
                        </a:rPr>
                        <m:t> </m:t>
                      </m:r>
                    </m:oMath>
                  </m:oMathPara>
                </a14:m>
                <a:endParaRPr lang="en-US" sz="3200" dirty="0"/>
              </a:p>
            </p:txBody>
          </p:sp>
        </mc:Choice>
        <mc:Fallback xmlns="">
          <p:sp>
            <p:nvSpPr>
              <p:cNvPr id="18" name="Rectangle 17">
                <a:extLst>
                  <a:ext uri="{FF2B5EF4-FFF2-40B4-BE49-F238E27FC236}">
                    <a16:creationId xmlns:a16="http://schemas.microsoft.com/office/drawing/2014/main" id="{1DF29B1F-A984-C14A-831B-D2CC86A164E8}"/>
                  </a:ext>
                </a:extLst>
              </p:cNvPr>
              <p:cNvSpPr>
                <a:spLocks noRot="1" noChangeAspect="1" noMove="1" noResize="1" noEditPoints="1" noAdjustHandles="1" noChangeArrowheads="1" noChangeShapeType="1" noTextEdit="1"/>
              </p:cNvSpPr>
              <p:nvPr/>
            </p:nvSpPr>
            <p:spPr>
              <a:xfrm>
                <a:off x="5077167" y="5281026"/>
                <a:ext cx="1229824" cy="584775"/>
              </a:xfrm>
              <a:prstGeom prst="rect">
                <a:avLst/>
              </a:prstGeom>
              <a:blipFill>
                <a:blip r:embed="rId3"/>
                <a:stretch>
                  <a:fillRect l="-3061" r="-5102" b="-2340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D9B7FD0-00BF-DF48-A5AE-BF784553B429}"/>
              </a:ext>
            </a:extLst>
          </p:cNvPr>
          <p:cNvSpPr txBox="1"/>
          <p:nvPr/>
        </p:nvSpPr>
        <p:spPr>
          <a:xfrm>
            <a:off x="1786776" y="5343876"/>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X</a:t>
            </a:r>
          </a:p>
        </p:txBody>
      </p:sp>
      <p:sp>
        <p:nvSpPr>
          <p:cNvPr id="22" name="TextBox 21">
            <a:extLst>
              <a:ext uri="{FF2B5EF4-FFF2-40B4-BE49-F238E27FC236}">
                <a16:creationId xmlns:a16="http://schemas.microsoft.com/office/drawing/2014/main" id="{0CDA349C-04A7-D34B-82D8-C8539B59A502}"/>
              </a:ext>
            </a:extLst>
          </p:cNvPr>
          <p:cNvSpPr txBox="1"/>
          <p:nvPr/>
        </p:nvSpPr>
        <p:spPr>
          <a:xfrm>
            <a:off x="8881692" y="5286452"/>
            <a:ext cx="945242" cy="646331"/>
          </a:xfrm>
          <a:prstGeom prst="rect">
            <a:avLst/>
          </a:prstGeom>
          <a:noFill/>
        </p:spPr>
        <p:txBody>
          <a:bodyPr wrap="square" rtlCol="0">
            <a:spAutoFit/>
          </a:bodyPr>
          <a:lstStyle/>
          <a:p>
            <a:pPr algn="ctr"/>
            <a:r>
              <a:rPr lang="en-US" sz="3600" b="1" dirty="0">
                <a:solidFill>
                  <a:schemeClr val="accent1">
                    <a:lumMod val="75000"/>
                  </a:schemeClr>
                </a:solidFill>
                <a:latin typeface="Avenir Next" panose="020B0503020202020204" pitchFamily="34" charset="0"/>
              </a:rPr>
              <a:t>Y</a:t>
            </a:r>
          </a:p>
        </p:txBody>
      </p:sp>
      <p:sp>
        <p:nvSpPr>
          <p:cNvPr id="28" name="Rectangle 27">
            <a:extLst>
              <a:ext uri="{FF2B5EF4-FFF2-40B4-BE49-F238E27FC236}">
                <a16:creationId xmlns:a16="http://schemas.microsoft.com/office/drawing/2014/main" id="{1983EF81-3305-CE43-A0BA-773B8F6C0752}"/>
              </a:ext>
            </a:extLst>
          </p:cNvPr>
          <p:cNvSpPr/>
          <p:nvPr/>
        </p:nvSpPr>
        <p:spPr>
          <a:xfrm>
            <a:off x="386541" y="1938528"/>
            <a:ext cx="3944608"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35E607-6E31-8241-ADAF-49AB566913CD}"/>
              </a:ext>
            </a:extLst>
          </p:cNvPr>
          <p:cNvSpPr/>
          <p:nvPr/>
        </p:nvSpPr>
        <p:spPr>
          <a:xfrm>
            <a:off x="6880345" y="2004558"/>
            <a:ext cx="5153586" cy="462407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3B98984B-BE2D-6D4A-8BFD-347F173A5695}"/>
              </a:ext>
            </a:extLst>
          </p:cNvPr>
          <p:cNvSpPr txBox="1">
            <a:spLocks/>
          </p:cNvSpPr>
          <p:nvPr/>
        </p:nvSpPr>
        <p:spPr>
          <a:xfrm>
            <a:off x="1491638" y="1185771"/>
            <a:ext cx="10072117" cy="13416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Regardless of the model, it doesn’t actually “understand” language. It simply </a:t>
            </a:r>
            <a:r>
              <a:rPr lang="en-US" i="1" dirty="0"/>
              <a:t>approximates</a:t>
            </a:r>
            <a:r>
              <a:rPr lang="en-US" dirty="0"/>
              <a:t> understanding for a particular objective. This seems good enough.</a:t>
            </a:r>
          </a:p>
        </p:txBody>
      </p:sp>
    </p:spTree>
    <p:extLst>
      <p:ext uri="{BB962C8B-B14F-4D97-AF65-F5344CB8AC3E}">
        <p14:creationId xmlns:p14="http://schemas.microsoft.com/office/powerpoint/2010/main" val="22505857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301931"/>
            <a:ext cx="7416799" cy="631203"/>
          </a:xfrm>
        </p:spPr>
        <p:txBody>
          <a:bodyPr>
            <a:normAutofit/>
          </a:bodyPr>
          <a:lstStyle/>
          <a:p>
            <a:r>
              <a:rPr lang="en-US" dirty="0"/>
              <a:t>Types of Conditional Prediction</a:t>
            </a:r>
          </a:p>
        </p:txBody>
      </p:sp>
      <p:sp>
        <p:nvSpPr>
          <p:cNvPr id="107" name="Slide Number Placeholder 9">
            <a:extLst>
              <a:ext uri="{FF2B5EF4-FFF2-40B4-BE49-F238E27FC236}">
                <a16:creationId xmlns:a16="http://schemas.microsoft.com/office/drawing/2014/main" id="{9F9A4441-383C-2646-B516-7B89FA88B83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200</a:t>
            </a:fld>
            <a:endParaRPr lang="en-US" dirty="0"/>
          </a:p>
        </p:txBody>
      </p:sp>
      <p:sp>
        <p:nvSpPr>
          <p:cNvPr id="7" name="Title 1">
            <a:extLst>
              <a:ext uri="{FF2B5EF4-FFF2-40B4-BE49-F238E27FC236}">
                <a16:creationId xmlns:a16="http://schemas.microsoft.com/office/drawing/2014/main" id="{776D9CC4-A845-1144-9F09-4A9E7ED12407}"/>
              </a:ext>
            </a:extLst>
          </p:cNvPr>
          <p:cNvSpPr txBox="1">
            <a:spLocks/>
          </p:cNvSpPr>
          <p:nvPr/>
        </p:nvSpPr>
        <p:spPr>
          <a:xfrm>
            <a:off x="1295400" y="933134"/>
            <a:ext cx="3581400" cy="7399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rgbClr val="C00000"/>
                </a:solidFill>
              </a:rPr>
              <a:t>Many-to-1 classification</a:t>
            </a:r>
          </a:p>
        </p:txBody>
      </p:sp>
      <p:pic>
        <p:nvPicPr>
          <p:cNvPr id="5" name="Picture 4">
            <a:extLst>
              <a:ext uri="{FF2B5EF4-FFF2-40B4-BE49-F238E27FC236}">
                <a16:creationId xmlns:a16="http://schemas.microsoft.com/office/drawing/2014/main" id="{1744914F-2010-0743-836A-1FB44390BF3F}"/>
              </a:ext>
            </a:extLst>
          </p:cNvPr>
          <p:cNvPicPr>
            <a:picLocks noChangeAspect="1"/>
          </p:cNvPicPr>
          <p:nvPr/>
        </p:nvPicPr>
        <p:blipFill>
          <a:blip r:embed="rId2"/>
          <a:stretch>
            <a:fillRect/>
          </a:stretch>
        </p:blipFill>
        <p:spPr>
          <a:xfrm>
            <a:off x="6781800" y="1722590"/>
            <a:ext cx="2946400" cy="71613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0DC269-B08F-B74D-BDEC-D823C6EECD9A}"/>
                  </a:ext>
                </a:extLst>
              </p:cNvPr>
              <p:cNvSpPr txBox="1"/>
              <p:nvPr/>
            </p:nvSpPr>
            <p:spPr>
              <a:xfrm>
                <a:off x="1168400" y="1865217"/>
                <a:ext cx="38354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e>
                        <m:e>
                          <m:r>
                            <a:rPr lang="en-US" sz="2800" b="0" i="1" smtClean="0">
                              <a:latin typeface="Cambria Math" panose="02040503050406030204" pitchFamily="18" charset="0"/>
                            </a:rPr>
                            <m:t>𝑋</m:t>
                          </m:r>
                        </m:e>
                      </m:d>
                    </m:oMath>
                  </m:oMathPara>
                </a14:m>
                <a:endParaRPr lang="en-US" sz="2800" dirty="0"/>
              </a:p>
            </p:txBody>
          </p:sp>
        </mc:Choice>
        <mc:Fallback xmlns="">
          <p:sp>
            <p:nvSpPr>
              <p:cNvPr id="6" name="TextBox 5">
                <a:extLst>
                  <a:ext uri="{FF2B5EF4-FFF2-40B4-BE49-F238E27FC236}">
                    <a16:creationId xmlns:a16="http://schemas.microsoft.com/office/drawing/2014/main" id="{740DC269-B08F-B74D-BDEC-D823C6EECD9A}"/>
                  </a:ext>
                </a:extLst>
              </p:cNvPr>
              <p:cNvSpPr txBox="1">
                <a:spLocks noRot="1" noChangeAspect="1" noMove="1" noResize="1" noEditPoints="1" noAdjustHandles="1" noChangeArrowheads="1" noChangeShapeType="1" noTextEdit="1"/>
              </p:cNvSpPr>
              <p:nvPr/>
            </p:nvSpPr>
            <p:spPr>
              <a:xfrm>
                <a:off x="1168400" y="1865217"/>
                <a:ext cx="3835400" cy="430887"/>
              </a:xfrm>
              <a:prstGeom prst="rect">
                <a:avLst/>
              </a:prstGeom>
              <a:blipFill>
                <a:blip r:embed="rId3"/>
                <a:stretch>
                  <a:fillRect b="-22857"/>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F2C0D3DA-B3D2-964E-ABF4-2613806E8A5B}"/>
              </a:ext>
            </a:extLst>
          </p:cNvPr>
          <p:cNvSpPr txBox="1">
            <a:spLocks/>
          </p:cNvSpPr>
          <p:nvPr/>
        </p:nvSpPr>
        <p:spPr>
          <a:xfrm>
            <a:off x="1295400" y="2948787"/>
            <a:ext cx="4584700" cy="7399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just">
              <a:lnSpc>
                <a:spcPct val="150000"/>
              </a:lnSpc>
            </a:pPr>
            <a:r>
              <a:rPr lang="en-US" sz="2400" b="1" dirty="0">
                <a:solidFill>
                  <a:srgbClr val="C00000"/>
                </a:solidFill>
              </a:rPr>
              <a:t>Many-to-many classification</a:t>
            </a:r>
          </a:p>
        </p:txBody>
      </p:sp>
      <p:pic>
        <p:nvPicPr>
          <p:cNvPr id="8" name="Picture 7">
            <a:extLst>
              <a:ext uri="{FF2B5EF4-FFF2-40B4-BE49-F238E27FC236}">
                <a16:creationId xmlns:a16="http://schemas.microsoft.com/office/drawing/2014/main" id="{53F23970-CD8D-8E45-A12B-6B9721625947}"/>
              </a:ext>
            </a:extLst>
          </p:cNvPr>
          <p:cNvPicPr>
            <a:picLocks noChangeAspect="1"/>
          </p:cNvPicPr>
          <p:nvPr/>
        </p:nvPicPr>
        <p:blipFill>
          <a:blip r:embed="rId4"/>
          <a:stretch>
            <a:fillRect/>
          </a:stretch>
        </p:blipFill>
        <p:spPr>
          <a:xfrm>
            <a:off x="436357" y="3910551"/>
            <a:ext cx="5659643" cy="1583428"/>
          </a:xfrm>
          <a:prstGeom prst="rect">
            <a:avLst/>
          </a:prstGeom>
        </p:spPr>
      </p:pic>
      <p:pic>
        <p:nvPicPr>
          <p:cNvPr id="11" name="Picture 10">
            <a:extLst>
              <a:ext uri="{FF2B5EF4-FFF2-40B4-BE49-F238E27FC236}">
                <a16:creationId xmlns:a16="http://schemas.microsoft.com/office/drawing/2014/main" id="{44156BAA-0F21-0141-90D3-C399DE05A796}"/>
              </a:ext>
            </a:extLst>
          </p:cNvPr>
          <p:cNvPicPr>
            <a:picLocks noChangeAspect="1"/>
          </p:cNvPicPr>
          <p:nvPr/>
        </p:nvPicPr>
        <p:blipFill>
          <a:blip r:embed="rId5"/>
          <a:stretch>
            <a:fillRect/>
          </a:stretch>
        </p:blipFill>
        <p:spPr>
          <a:xfrm>
            <a:off x="6208460" y="3910551"/>
            <a:ext cx="5706804" cy="1583428"/>
          </a:xfrm>
          <a:prstGeom prst="rect">
            <a:avLst/>
          </a:prstGeom>
        </p:spPr>
      </p:pic>
      <p:sp>
        <p:nvSpPr>
          <p:cNvPr id="14" name="Content Placeholder 2">
            <a:extLst>
              <a:ext uri="{FF2B5EF4-FFF2-40B4-BE49-F238E27FC236}">
                <a16:creationId xmlns:a16="http://schemas.microsoft.com/office/drawing/2014/main" id="{977FBE53-1985-DD45-B3DD-B65A09A2F931}"/>
              </a:ext>
            </a:extLst>
          </p:cNvPr>
          <p:cNvSpPr txBox="1">
            <a:spLocks/>
          </p:cNvSpPr>
          <p:nvPr/>
        </p:nvSpPr>
        <p:spPr>
          <a:xfrm>
            <a:off x="1396168" y="6353860"/>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Graham </a:t>
            </a:r>
            <a:r>
              <a:rPr lang="en-US" sz="1400" dirty="0" err="1">
                <a:solidFill>
                  <a:srgbClr val="FF0000"/>
                </a:solidFill>
                <a:latin typeface="Avenir Light" panose="020B0402020203020204" pitchFamily="34" charset="77"/>
              </a:rPr>
              <a:t>Neubig’s</a:t>
            </a:r>
            <a:r>
              <a:rPr lang="en-US" sz="1400" dirty="0">
                <a:solidFill>
                  <a:srgbClr val="FF0000"/>
                </a:solidFill>
                <a:latin typeface="Avenir Light" panose="020B0402020203020204" pitchFamily="34" charset="77"/>
              </a:rPr>
              <a:t> CMU NLP 2021</a:t>
            </a:r>
          </a:p>
        </p:txBody>
      </p:sp>
    </p:spTree>
    <p:extLst>
      <p:ext uri="{BB962C8B-B14F-4D97-AF65-F5344CB8AC3E}">
        <p14:creationId xmlns:p14="http://schemas.microsoft.com/office/powerpoint/2010/main" val="23132300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pPr/>
              <a:t>201</a:t>
            </a:fld>
            <a:endParaRPr lang="en-US"/>
          </a:p>
        </p:txBody>
      </p:sp>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2440102" y="552329"/>
            <a:ext cx="7518400" cy="1371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dirty="0">
                <a:latin typeface="Avenir Book" panose="02000503020000020003" pitchFamily="2" charset="0"/>
              </a:rPr>
              <a:t>We want to produce a </a:t>
            </a:r>
            <a:r>
              <a:rPr lang="en-US" b="1" dirty="0">
                <a:latin typeface="Avenir Book" panose="02000503020000020003" pitchFamily="2" charset="0"/>
              </a:rPr>
              <a:t>variable-length</a:t>
            </a:r>
            <a:r>
              <a:rPr lang="en-US" dirty="0">
                <a:latin typeface="Avenir Book" panose="02000503020000020003" pitchFamily="2" charset="0"/>
              </a:rPr>
              <a:t> output</a:t>
            </a:r>
            <a:br>
              <a:rPr lang="en-US" dirty="0">
                <a:latin typeface="Avenir Book" panose="02000503020000020003" pitchFamily="2" charset="0"/>
              </a:rPr>
            </a:br>
            <a:r>
              <a:rPr lang="en-US" dirty="0">
                <a:latin typeface="Avenir Book" panose="02000503020000020003" pitchFamily="2" charset="0"/>
              </a:rPr>
              <a:t>(e.g., </a:t>
            </a:r>
            <a:r>
              <a:rPr lang="en-US" b="1" dirty="0">
                <a:solidFill>
                  <a:srgbClr val="C00000"/>
                </a:solidFill>
                <a:latin typeface="Avenir Book" panose="02000503020000020003" pitchFamily="2" charset="0"/>
              </a:rPr>
              <a:t>n</a:t>
            </a:r>
            <a:r>
              <a:rPr lang="en-US" dirty="0">
                <a:solidFill>
                  <a:srgbClr val="FF0000"/>
                </a:solidFill>
                <a:latin typeface="Avenir Book" panose="02000503020000020003" pitchFamily="2" charset="0"/>
              </a:rPr>
              <a:t> </a:t>
            </a:r>
            <a:r>
              <a:rPr lang="en-US" dirty="0">
                <a:latin typeface="Avenir Book" panose="02000503020000020003" pitchFamily="2" charset="0"/>
                <a:sym typeface="Wingdings" pitchFamily="2" charset="2"/>
              </a:rPr>
              <a:t></a:t>
            </a:r>
            <a:r>
              <a:rPr lang="en-US" dirty="0">
                <a:solidFill>
                  <a:srgbClr val="FF0000"/>
                </a:solidFill>
                <a:latin typeface="Avenir Book" panose="02000503020000020003" pitchFamily="2" charset="0"/>
                <a:sym typeface="Wingdings" pitchFamily="2" charset="2"/>
              </a:rPr>
              <a:t> </a:t>
            </a:r>
            <a:r>
              <a:rPr lang="en-US" b="1" dirty="0">
                <a:solidFill>
                  <a:srgbClr val="C00000"/>
                </a:solidFill>
                <a:latin typeface="Avenir Book" panose="02000503020000020003" pitchFamily="2" charset="0"/>
                <a:sym typeface="Wingdings" pitchFamily="2" charset="2"/>
              </a:rPr>
              <a:t>m</a:t>
            </a:r>
            <a:r>
              <a:rPr lang="en-US" dirty="0">
                <a:solidFill>
                  <a:srgbClr val="FF0000"/>
                </a:solidFill>
                <a:latin typeface="Avenir Book" panose="02000503020000020003" pitchFamily="2" charset="0"/>
                <a:sym typeface="Wingdings" pitchFamily="2" charset="2"/>
              </a:rPr>
              <a:t> </a:t>
            </a:r>
            <a:r>
              <a:rPr lang="en-US" dirty="0">
                <a:latin typeface="Avenir Book" panose="02000503020000020003" pitchFamily="2" charset="0"/>
                <a:sym typeface="Wingdings" pitchFamily="2" charset="2"/>
              </a:rPr>
              <a:t>predictions</a:t>
            </a:r>
            <a:r>
              <a:rPr lang="en-US" dirty="0">
                <a:latin typeface="Avenir Book" panose="02000503020000020003" pitchFamily="2" charset="0"/>
              </a:rPr>
              <a:t>)</a:t>
            </a:r>
          </a:p>
        </p:txBody>
      </p:sp>
      <p:sp>
        <p:nvSpPr>
          <p:cNvPr id="3" name="Rectangle 2">
            <a:extLst>
              <a:ext uri="{FF2B5EF4-FFF2-40B4-BE49-F238E27FC236}">
                <a16:creationId xmlns:a16="http://schemas.microsoft.com/office/drawing/2014/main" id="{8B120D9E-D39C-BA4C-9A38-DBF7C6507D7D}"/>
              </a:ext>
            </a:extLst>
          </p:cNvPr>
          <p:cNvSpPr/>
          <p:nvPr/>
        </p:nvSpPr>
        <p:spPr>
          <a:xfrm>
            <a:off x="1934889" y="4268984"/>
            <a:ext cx="3512128" cy="461665"/>
          </a:xfrm>
          <a:prstGeom prst="rect">
            <a:avLst/>
          </a:prstGeom>
        </p:spPr>
        <p:txBody>
          <a:bodyPr wrap="square">
            <a:spAutoFit/>
          </a:bodyPr>
          <a:lstStyle/>
          <a:p>
            <a:r>
              <a:rPr lang="en-US" sz="2400" dirty="0">
                <a:latin typeface="Avenir Book" panose="02000503020000020003" pitchFamily="2" charset="0"/>
              </a:rPr>
              <a:t>Thank you for visiting!</a:t>
            </a:r>
          </a:p>
        </p:txBody>
      </p:sp>
      <p:sp>
        <p:nvSpPr>
          <p:cNvPr id="7" name="Rectangle 6">
            <a:extLst>
              <a:ext uri="{FF2B5EF4-FFF2-40B4-BE49-F238E27FC236}">
                <a16:creationId xmlns:a16="http://schemas.microsoft.com/office/drawing/2014/main" id="{46872365-D851-6843-9393-F89AD1F6335C}"/>
              </a:ext>
            </a:extLst>
          </p:cNvPr>
          <p:cNvSpPr/>
          <p:nvPr/>
        </p:nvSpPr>
        <p:spPr>
          <a:xfrm>
            <a:off x="6389124" y="4268984"/>
            <a:ext cx="3512128" cy="461665"/>
          </a:xfrm>
          <a:prstGeom prst="rect">
            <a:avLst/>
          </a:prstGeom>
        </p:spPr>
        <p:txBody>
          <a:bodyPr wrap="square">
            <a:spAutoFit/>
          </a:bodyPr>
          <a:lstStyle/>
          <a:p>
            <a:r>
              <a:rPr lang="cs-CZ" sz="2400" dirty="0">
                <a:latin typeface="Avenir Book" panose="02000503020000020003" pitchFamily="2" charset="0"/>
              </a:rPr>
              <a:t>Děkujeme za návštěvu!</a:t>
            </a:r>
            <a:endParaRPr lang="en-US" sz="2400" dirty="0">
              <a:latin typeface="Avenir Book" panose="02000503020000020003" pitchFamily="2" charset="0"/>
            </a:endParaRPr>
          </a:p>
        </p:txBody>
      </p:sp>
      <p:grpSp>
        <p:nvGrpSpPr>
          <p:cNvPr id="4" name="Group 3">
            <a:extLst>
              <a:ext uri="{FF2B5EF4-FFF2-40B4-BE49-F238E27FC236}">
                <a16:creationId xmlns:a16="http://schemas.microsoft.com/office/drawing/2014/main" id="{8381BCBD-1E0E-A749-8B93-3310E11B530A}"/>
              </a:ext>
            </a:extLst>
          </p:cNvPr>
          <p:cNvGrpSpPr/>
          <p:nvPr/>
        </p:nvGrpSpPr>
        <p:grpSpPr>
          <a:xfrm rot="16200000">
            <a:off x="3245231" y="3454620"/>
            <a:ext cx="1044754" cy="289544"/>
            <a:chOff x="4440201" y="3952213"/>
            <a:chExt cx="651892" cy="212666"/>
          </a:xfrm>
        </p:grpSpPr>
        <p:sp>
          <p:nvSpPr>
            <p:cNvPr id="8" name="Rounded Rectangle 7">
              <a:extLst>
                <a:ext uri="{FF2B5EF4-FFF2-40B4-BE49-F238E27FC236}">
                  <a16:creationId xmlns:a16="http://schemas.microsoft.com/office/drawing/2014/main" id="{AFBEC86D-5E80-A743-9234-D9DFAEC2D5B4}"/>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B6706F9-B3CC-3A4F-8B9C-0EBF9B5E5AFC}"/>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A019B6D-ADDB-4247-BBE0-8E5190212ED4}"/>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3BB037-26C2-744A-A0EB-8836E6A84755}"/>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8334A8-7E80-0345-BA8C-D5C9B4BC379B}"/>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24E075F-7FDB-A74D-89AF-9FFF3D4B3D35}"/>
              </a:ext>
            </a:extLst>
          </p:cNvPr>
          <p:cNvGrpSpPr/>
          <p:nvPr/>
        </p:nvGrpSpPr>
        <p:grpSpPr>
          <a:xfrm rot="16200000">
            <a:off x="2590404" y="3454620"/>
            <a:ext cx="1044754" cy="289544"/>
            <a:chOff x="4440201" y="3952213"/>
            <a:chExt cx="651892" cy="212666"/>
          </a:xfrm>
        </p:grpSpPr>
        <p:sp>
          <p:nvSpPr>
            <p:cNvPr id="17" name="Rounded Rectangle 16">
              <a:extLst>
                <a:ext uri="{FF2B5EF4-FFF2-40B4-BE49-F238E27FC236}">
                  <a16:creationId xmlns:a16="http://schemas.microsoft.com/office/drawing/2014/main" id="{AF1BE01D-ED87-4648-8490-DA1377984FA8}"/>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DF40D3D-49BB-0947-A40B-4498F9D1B0AF}"/>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436BD92-017B-6E46-A0F1-812E799FCE3D}"/>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315FDA4-157C-614A-BF35-E2BD9B51131E}"/>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2E7964-0160-2240-B1E9-8FC5073B7DE6}"/>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D67D9E6-E347-B249-ABAA-10B202564725}"/>
              </a:ext>
            </a:extLst>
          </p:cNvPr>
          <p:cNvGrpSpPr/>
          <p:nvPr/>
        </p:nvGrpSpPr>
        <p:grpSpPr>
          <a:xfrm rot="16200000">
            <a:off x="1870834" y="3454620"/>
            <a:ext cx="1044754" cy="289544"/>
            <a:chOff x="4440201" y="3952213"/>
            <a:chExt cx="651892" cy="212666"/>
          </a:xfrm>
        </p:grpSpPr>
        <p:sp>
          <p:nvSpPr>
            <p:cNvPr id="23" name="Rounded Rectangle 22">
              <a:extLst>
                <a:ext uri="{FF2B5EF4-FFF2-40B4-BE49-F238E27FC236}">
                  <a16:creationId xmlns:a16="http://schemas.microsoft.com/office/drawing/2014/main" id="{14691EB7-BA33-AE4E-B1CD-9DD968253C2F}"/>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CA5E360-93CD-A64E-A690-988943105955}"/>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04FE10-7902-494A-AC34-69F392E128C9}"/>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B3EF3B1-8DCB-A547-8B17-305B1D9A23A5}"/>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E48456-E6F4-9348-B239-54562DFAE079}"/>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91FFA62-4D23-F34A-9EAB-82FFA2ADE384}"/>
              </a:ext>
            </a:extLst>
          </p:cNvPr>
          <p:cNvGrpSpPr/>
          <p:nvPr/>
        </p:nvGrpSpPr>
        <p:grpSpPr>
          <a:xfrm rot="16200000">
            <a:off x="3964800" y="3454619"/>
            <a:ext cx="1044754" cy="289544"/>
            <a:chOff x="4440201" y="3952213"/>
            <a:chExt cx="651892" cy="212666"/>
          </a:xfrm>
        </p:grpSpPr>
        <p:sp>
          <p:nvSpPr>
            <p:cNvPr id="29" name="Rounded Rectangle 28">
              <a:extLst>
                <a:ext uri="{FF2B5EF4-FFF2-40B4-BE49-F238E27FC236}">
                  <a16:creationId xmlns:a16="http://schemas.microsoft.com/office/drawing/2014/main" id="{FF41DEFD-5F17-4843-8133-71884A1DE5F0}"/>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FB0E31-82F3-694C-9203-EDC22C84CF52}"/>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83964C-DC21-A043-B3E9-E85474C1255C}"/>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BA9BE-F56C-7A4E-87E3-A943F3D75225}"/>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04F378-3C47-E04D-93E6-681F04B8AC2A}"/>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70D40E3-DE4E-A449-9D18-BF592AA08A36}"/>
              </a:ext>
            </a:extLst>
          </p:cNvPr>
          <p:cNvGrpSpPr/>
          <p:nvPr/>
        </p:nvGrpSpPr>
        <p:grpSpPr>
          <a:xfrm rot="16200000">
            <a:off x="7543938" y="3423928"/>
            <a:ext cx="1044754" cy="289544"/>
            <a:chOff x="4440201" y="3952213"/>
            <a:chExt cx="651892" cy="212666"/>
          </a:xfrm>
        </p:grpSpPr>
        <p:sp>
          <p:nvSpPr>
            <p:cNvPr id="35" name="Rounded Rectangle 34">
              <a:extLst>
                <a:ext uri="{FF2B5EF4-FFF2-40B4-BE49-F238E27FC236}">
                  <a16:creationId xmlns:a16="http://schemas.microsoft.com/office/drawing/2014/main" id="{7DAF83E1-08D4-6D47-89F5-1BA561380E4D}"/>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F080CA-6FAA-9A43-BABE-DFFEFA4826B2}"/>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2164D61-D746-4F47-BBCC-1402A1E8D897}"/>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72A8EC2-731C-9646-B305-7E8F26A48AD3}"/>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FF06157-2E94-8E41-8F43-D482FAFC1E65}"/>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7E16DC2D-022F-FF4D-A15F-4D14D3CA2939}"/>
              </a:ext>
            </a:extLst>
          </p:cNvPr>
          <p:cNvGrpSpPr/>
          <p:nvPr/>
        </p:nvGrpSpPr>
        <p:grpSpPr>
          <a:xfrm rot="16200000">
            <a:off x="6521821" y="3423928"/>
            <a:ext cx="1044754" cy="289544"/>
            <a:chOff x="4440201" y="3952213"/>
            <a:chExt cx="651892" cy="212666"/>
          </a:xfrm>
        </p:grpSpPr>
        <p:sp>
          <p:nvSpPr>
            <p:cNvPr id="47" name="Rounded Rectangle 46">
              <a:extLst>
                <a:ext uri="{FF2B5EF4-FFF2-40B4-BE49-F238E27FC236}">
                  <a16:creationId xmlns:a16="http://schemas.microsoft.com/office/drawing/2014/main" id="{1B03BCBF-19C4-BB4D-B29B-33F0483F31C0}"/>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545A5D4-FEB6-C141-96E3-13DBD23C53D8}"/>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4102AA5-30DE-FA40-8944-1435FAC017B3}"/>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639D6BF-B74C-7E4F-ADE3-3BFABA6DB8A1}"/>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2689205-DC4E-614C-9568-77A803614219}"/>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EBD1685-D650-744D-86FF-C217CA14D93B}"/>
              </a:ext>
            </a:extLst>
          </p:cNvPr>
          <p:cNvGrpSpPr/>
          <p:nvPr/>
        </p:nvGrpSpPr>
        <p:grpSpPr>
          <a:xfrm rot="16200000">
            <a:off x="8553051" y="3413432"/>
            <a:ext cx="1044754" cy="289544"/>
            <a:chOff x="4440201" y="3952213"/>
            <a:chExt cx="651892" cy="212666"/>
          </a:xfrm>
        </p:grpSpPr>
        <p:sp>
          <p:nvSpPr>
            <p:cNvPr id="53" name="Rounded Rectangle 52">
              <a:extLst>
                <a:ext uri="{FF2B5EF4-FFF2-40B4-BE49-F238E27FC236}">
                  <a16:creationId xmlns:a16="http://schemas.microsoft.com/office/drawing/2014/main" id="{4CBE6E04-1152-0E4B-A0CC-F404F4E84558}"/>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56E24AC-3785-EE4D-BF8A-AC992CAA82B5}"/>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E610CD7-E58E-1642-B02A-B8824B6E4AAC}"/>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1EE4721-1F6A-324B-BAB7-F6EBB6B94043}"/>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722FB6D-CC7E-BC42-88AF-6A931A3C6E29}"/>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ight Arrow 57">
            <a:extLst>
              <a:ext uri="{FF2B5EF4-FFF2-40B4-BE49-F238E27FC236}">
                <a16:creationId xmlns:a16="http://schemas.microsoft.com/office/drawing/2014/main" id="{03ED84F4-E72D-7545-B331-7E2B1F0A4288}"/>
              </a:ext>
            </a:extLst>
          </p:cNvPr>
          <p:cNvSpPr/>
          <p:nvPr/>
        </p:nvSpPr>
        <p:spPr>
          <a:xfrm>
            <a:off x="5234299" y="3170914"/>
            <a:ext cx="965003" cy="598440"/>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045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62" name="Content Placeholder 2">
            <a:extLst>
              <a:ext uri="{FF2B5EF4-FFF2-40B4-BE49-F238E27FC236}">
                <a16:creationId xmlns:a16="http://schemas.microsoft.com/office/drawing/2014/main" id="{DAC54578-F2FD-7D41-B2ED-77B4D9152DD5}"/>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51168FCC-EC13-AF4F-856E-0D8AEDA902F1}"/>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ontent Placeholder 2">
            <a:extLst>
              <a:ext uri="{FF2B5EF4-FFF2-40B4-BE49-F238E27FC236}">
                <a16:creationId xmlns:a16="http://schemas.microsoft.com/office/drawing/2014/main" id="{B7DD7F37-C71E-2348-99F5-EEBA7B6C440C}"/>
              </a:ext>
            </a:extLst>
          </p:cNvPr>
          <p:cNvSpPr txBox="1">
            <a:spLocks/>
          </p:cNvSpPr>
          <p:nvPr/>
        </p:nvSpPr>
        <p:spPr>
          <a:xfrm>
            <a:off x="8334660" y="176876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brun</a:t>
            </a:r>
            <a:endParaRPr lang="en-US" sz="2400" dirty="0">
              <a:solidFill>
                <a:srgbClr val="00449C"/>
              </a:solidFill>
              <a:latin typeface="Avenir Light" panose="020B0402020203020204" pitchFamily="34" charset="77"/>
            </a:endParaRPr>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ontent Placeholder 2">
            <a:extLst>
              <a:ext uri="{FF2B5EF4-FFF2-40B4-BE49-F238E27FC236}">
                <a16:creationId xmlns:a16="http://schemas.microsoft.com/office/drawing/2014/main" id="{91EF60F2-B1F6-A842-8722-15672F4E7E03}"/>
              </a:ext>
            </a:extLst>
          </p:cNvPr>
          <p:cNvSpPr txBox="1">
            <a:spLocks/>
          </p:cNvSpPr>
          <p:nvPr/>
        </p:nvSpPr>
        <p:spPr>
          <a:xfrm>
            <a:off x="9258462" y="1771118"/>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a</a:t>
            </a:r>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ontent Placeholder 2">
            <a:extLst>
              <a:ext uri="{FF2B5EF4-FFF2-40B4-BE49-F238E27FC236}">
                <a16:creationId xmlns:a16="http://schemas.microsoft.com/office/drawing/2014/main" id="{88543CB4-CCEC-DD4D-B9FE-72EB696EFBB9}"/>
              </a:ext>
            </a:extLst>
          </p:cNvPr>
          <p:cNvSpPr txBox="1">
            <a:spLocks/>
          </p:cNvSpPr>
          <p:nvPr/>
        </p:nvSpPr>
        <p:spPr>
          <a:xfrm>
            <a:off x="10118640" y="1781779"/>
            <a:ext cx="98786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couru</a:t>
            </a:r>
            <a:endParaRPr lang="en-US" sz="2400" dirty="0">
              <a:solidFill>
                <a:srgbClr val="00449C"/>
              </a:solidFill>
              <a:latin typeface="Avenir Light" panose="020B0402020203020204" pitchFamily="34" charset="77"/>
            </a:endParaRPr>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Content Placeholder 2">
            <a:extLst>
              <a:ext uri="{FF2B5EF4-FFF2-40B4-BE49-F238E27FC236}">
                <a16:creationId xmlns:a16="http://schemas.microsoft.com/office/drawing/2014/main" id="{09401DC6-8700-DD41-BE49-5ED05956D531}"/>
              </a:ext>
            </a:extLst>
          </p:cNvPr>
          <p:cNvSpPr txBox="1">
            <a:spLocks/>
          </p:cNvSpPr>
          <p:nvPr/>
        </p:nvSpPr>
        <p:spPr>
          <a:xfrm>
            <a:off x="11050384" y="1807578"/>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&lt;s&gt;</a:t>
            </a:r>
          </a:p>
        </p:txBody>
      </p:sp>
      <p:sp>
        <p:nvSpPr>
          <p:cNvPr id="173" name="Right Arrow 172">
            <a:extLst>
              <a:ext uri="{FF2B5EF4-FFF2-40B4-BE49-F238E27FC236}">
                <a16:creationId xmlns:a16="http://schemas.microsoft.com/office/drawing/2014/main" id="{501825A0-BC24-2442-85E0-F67922E7E728}"/>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ontent Placeholder 2">
            <a:extLst>
              <a:ext uri="{FF2B5EF4-FFF2-40B4-BE49-F238E27FC236}">
                <a16:creationId xmlns:a16="http://schemas.microsoft.com/office/drawing/2014/main" id="{ED3F93AB-509F-3440-BE8F-8220B12E4A16}"/>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32111668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ight Arrow 172">
            <a:extLst>
              <a:ext uri="{FF2B5EF4-FFF2-40B4-BE49-F238E27FC236}">
                <a16:creationId xmlns:a16="http://schemas.microsoft.com/office/drawing/2014/main" id="{501825A0-BC24-2442-85E0-F67922E7E728}"/>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Content Placeholder 2">
                <a:extLst>
                  <a:ext uri="{FF2B5EF4-FFF2-40B4-BE49-F238E27FC236}">
                    <a16:creationId xmlns:a16="http://schemas.microsoft.com/office/drawing/2014/main" id="{616C9A7D-8448-EF4A-A75F-F123CCC592D3}"/>
                  </a:ext>
                </a:extLst>
              </p:cNvPr>
              <p:cNvSpPr txBox="1">
                <a:spLocks/>
              </p:cNvSpPr>
              <p:nvPr/>
            </p:nvSpPr>
            <p:spPr>
              <a:xfrm>
                <a:off x="6173252" y="164753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5" name="Content Placeholder 2">
                <a:extLst>
                  <a:ext uri="{FF2B5EF4-FFF2-40B4-BE49-F238E27FC236}">
                    <a16:creationId xmlns:a16="http://schemas.microsoft.com/office/drawing/2014/main" id="{616C9A7D-8448-EF4A-A75F-F123CCC592D3}"/>
                  </a:ext>
                </a:extLst>
              </p:cNvPr>
              <p:cNvSpPr txBox="1">
                <a:spLocks noRot="1" noChangeAspect="1" noMove="1" noResize="1" noEditPoints="1" noAdjustHandles="1" noChangeArrowheads="1" noChangeShapeType="1" noTextEdit="1"/>
              </p:cNvSpPr>
              <p:nvPr/>
            </p:nvSpPr>
            <p:spPr>
              <a:xfrm>
                <a:off x="6173252" y="1647533"/>
                <a:ext cx="1576747" cy="503588"/>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Content Placeholder 2">
                <a:extLst>
                  <a:ext uri="{FF2B5EF4-FFF2-40B4-BE49-F238E27FC236}">
                    <a16:creationId xmlns:a16="http://schemas.microsoft.com/office/drawing/2014/main" id="{BE5FFC96-96E1-754A-82D6-48DB6D48C820}"/>
                  </a:ext>
                </a:extLst>
              </p:cNvPr>
              <p:cNvSpPr txBox="1">
                <a:spLocks/>
              </p:cNvSpPr>
              <p:nvPr/>
            </p:nvSpPr>
            <p:spPr>
              <a:xfrm>
                <a:off x="7080101" y="165106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6" name="Content Placeholder 2">
                <a:extLst>
                  <a:ext uri="{FF2B5EF4-FFF2-40B4-BE49-F238E27FC236}">
                    <a16:creationId xmlns:a16="http://schemas.microsoft.com/office/drawing/2014/main" id="{BE5FFC96-96E1-754A-82D6-48DB6D48C820}"/>
                  </a:ext>
                </a:extLst>
              </p:cNvPr>
              <p:cNvSpPr txBox="1">
                <a:spLocks noRot="1" noChangeAspect="1" noMove="1" noResize="1" noEditPoints="1" noAdjustHandles="1" noChangeArrowheads="1" noChangeShapeType="1" noTextEdit="1"/>
              </p:cNvSpPr>
              <p:nvPr/>
            </p:nvSpPr>
            <p:spPr>
              <a:xfrm>
                <a:off x="7080101" y="1651063"/>
                <a:ext cx="1576747" cy="503588"/>
              </a:xfrm>
              <a:prstGeom prst="rect">
                <a:avLst/>
              </a:prstGeom>
              <a:blipFill>
                <a:blip r:embed="rId1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Content Placeholder 2">
                <a:extLst>
                  <a:ext uri="{FF2B5EF4-FFF2-40B4-BE49-F238E27FC236}">
                    <a16:creationId xmlns:a16="http://schemas.microsoft.com/office/drawing/2014/main" id="{7B771592-E2AA-EF48-ADC6-65D072D4F0DE}"/>
                  </a:ext>
                </a:extLst>
              </p:cNvPr>
              <p:cNvSpPr txBox="1">
                <a:spLocks/>
              </p:cNvSpPr>
              <p:nvPr/>
            </p:nvSpPr>
            <p:spPr>
              <a:xfrm>
                <a:off x="7983561" y="1657426"/>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7" name="Content Placeholder 2">
                <a:extLst>
                  <a:ext uri="{FF2B5EF4-FFF2-40B4-BE49-F238E27FC236}">
                    <a16:creationId xmlns:a16="http://schemas.microsoft.com/office/drawing/2014/main" id="{7B771592-E2AA-EF48-ADC6-65D072D4F0DE}"/>
                  </a:ext>
                </a:extLst>
              </p:cNvPr>
              <p:cNvSpPr txBox="1">
                <a:spLocks noRot="1" noChangeAspect="1" noMove="1" noResize="1" noEditPoints="1" noAdjustHandles="1" noChangeArrowheads="1" noChangeShapeType="1" noTextEdit="1"/>
              </p:cNvSpPr>
              <p:nvPr/>
            </p:nvSpPr>
            <p:spPr>
              <a:xfrm>
                <a:off x="7983561" y="1657426"/>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5C57BFF3-BB7E-F548-9D23-C10F85DBF760}"/>
                  </a:ext>
                </a:extLst>
              </p:cNvPr>
              <p:cNvSpPr txBox="1">
                <a:spLocks/>
              </p:cNvSpPr>
              <p:nvPr/>
            </p:nvSpPr>
            <p:spPr>
              <a:xfrm>
                <a:off x="8929887" y="16892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8" name="Content Placeholder 2">
                <a:extLst>
                  <a:ext uri="{FF2B5EF4-FFF2-40B4-BE49-F238E27FC236}">
                    <a16:creationId xmlns:a16="http://schemas.microsoft.com/office/drawing/2014/main" id="{5C57BFF3-BB7E-F548-9D23-C10F85DBF760}"/>
                  </a:ext>
                </a:extLst>
              </p:cNvPr>
              <p:cNvSpPr txBox="1">
                <a:spLocks noRot="1" noChangeAspect="1" noMove="1" noResize="1" noEditPoints="1" noAdjustHandles="1" noChangeArrowheads="1" noChangeShapeType="1" noTextEdit="1"/>
              </p:cNvSpPr>
              <p:nvPr/>
            </p:nvSpPr>
            <p:spPr>
              <a:xfrm>
                <a:off x="8929887" y="1689222"/>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Content Placeholder 2">
                <a:extLst>
                  <a:ext uri="{FF2B5EF4-FFF2-40B4-BE49-F238E27FC236}">
                    <a16:creationId xmlns:a16="http://schemas.microsoft.com/office/drawing/2014/main" id="{46A71D21-785C-8F4A-8F8B-A46CA4C17886}"/>
                  </a:ext>
                </a:extLst>
              </p:cNvPr>
              <p:cNvSpPr txBox="1">
                <a:spLocks/>
              </p:cNvSpPr>
              <p:nvPr/>
            </p:nvSpPr>
            <p:spPr>
              <a:xfrm>
                <a:off x="9880715" y="170712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9" name="Content Placeholder 2">
                <a:extLst>
                  <a:ext uri="{FF2B5EF4-FFF2-40B4-BE49-F238E27FC236}">
                    <a16:creationId xmlns:a16="http://schemas.microsoft.com/office/drawing/2014/main" id="{46A71D21-785C-8F4A-8F8B-A46CA4C17886}"/>
                  </a:ext>
                </a:extLst>
              </p:cNvPr>
              <p:cNvSpPr txBox="1">
                <a:spLocks noRot="1" noChangeAspect="1" noMove="1" noResize="1" noEditPoints="1" noAdjustHandles="1" noChangeArrowheads="1" noChangeShapeType="1" noTextEdit="1"/>
              </p:cNvSpPr>
              <p:nvPr/>
            </p:nvSpPr>
            <p:spPr>
              <a:xfrm>
                <a:off x="9880715" y="1707120"/>
                <a:ext cx="1576747" cy="503588"/>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322597B-8A53-1B43-9F88-B748E2B31BE5}"/>
                  </a:ext>
                </a:extLst>
              </p:cNvPr>
              <p:cNvSpPr txBox="1">
                <a:spLocks/>
              </p:cNvSpPr>
              <p:nvPr/>
            </p:nvSpPr>
            <p:spPr>
              <a:xfrm>
                <a:off x="10769413" y="171890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6</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322597B-8A53-1B43-9F88-B748E2B31BE5}"/>
                  </a:ext>
                </a:extLst>
              </p:cNvPr>
              <p:cNvSpPr txBox="1">
                <a:spLocks noRot="1" noChangeAspect="1" noMove="1" noResize="1" noEditPoints="1" noAdjustHandles="1" noChangeArrowheads="1" noChangeShapeType="1" noTextEdit="1"/>
              </p:cNvSpPr>
              <p:nvPr/>
            </p:nvSpPr>
            <p:spPr>
              <a:xfrm>
                <a:off x="10769413" y="1718901"/>
                <a:ext cx="1576747" cy="503588"/>
              </a:xfrm>
              <a:prstGeom prst="rect">
                <a:avLst/>
              </a:prstGeom>
              <a:blipFill>
                <a:blip r:embed="rId18"/>
                <a:stretch>
                  <a:fillRect b="-7317"/>
                </a:stretch>
              </a:blipFill>
            </p:spPr>
            <p:txBody>
              <a:bodyPr/>
              <a:lstStyle/>
              <a:p>
                <a:r>
                  <a:rPr lang="en-US">
                    <a:noFill/>
                  </a:rPr>
                  <a:t> </a:t>
                </a:r>
              </a:p>
            </p:txBody>
          </p:sp>
        </mc:Fallback>
      </mc:AlternateContent>
    </p:spTree>
    <p:extLst>
      <p:ext uri="{BB962C8B-B14F-4D97-AF65-F5344CB8AC3E}">
        <p14:creationId xmlns:p14="http://schemas.microsoft.com/office/powerpoint/2010/main" val="16013413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ight Arrow 172">
            <a:extLst>
              <a:ext uri="{FF2B5EF4-FFF2-40B4-BE49-F238E27FC236}">
                <a16:creationId xmlns:a16="http://schemas.microsoft.com/office/drawing/2014/main" id="{501825A0-BC24-2442-85E0-F67922E7E728}"/>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Content Placeholder 2">
                <a:extLst>
                  <a:ext uri="{FF2B5EF4-FFF2-40B4-BE49-F238E27FC236}">
                    <a16:creationId xmlns:a16="http://schemas.microsoft.com/office/drawing/2014/main" id="{616C9A7D-8448-EF4A-A75F-F123CCC592D3}"/>
                  </a:ext>
                </a:extLst>
              </p:cNvPr>
              <p:cNvSpPr txBox="1">
                <a:spLocks/>
              </p:cNvSpPr>
              <p:nvPr/>
            </p:nvSpPr>
            <p:spPr>
              <a:xfrm>
                <a:off x="6173252" y="164753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5" name="Content Placeholder 2">
                <a:extLst>
                  <a:ext uri="{FF2B5EF4-FFF2-40B4-BE49-F238E27FC236}">
                    <a16:creationId xmlns:a16="http://schemas.microsoft.com/office/drawing/2014/main" id="{616C9A7D-8448-EF4A-A75F-F123CCC592D3}"/>
                  </a:ext>
                </a:extLst>
              </p:cNvPr>
              <p:cNvSpPr txBox="1">
                <a:spLocks noRot="1" noChangeAspect="1" noMove="1" noResize="1" noEditPoints="1" noAdjustHandles="1" noChangeArrowheads="1" noChangeShapeType="1" noTextEdit="1"/>
              </p:cNvSpPr>
              <p:nvPr/>
            </p:nvSpPr>
            <p:spPr>
              <a:xfrm>
                <a:off x="6173252" y="1647533"/>
                <a:ext cx="1576747" cy="503588"/>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Content Placeholder 2">
                <a:extLst>
                  <a:ext uri="{FF2B5EF4-FFF2-40B4-BE49-F238E27FC236}">
                    <a16:creationId xmlns:a16="http://schemas.microsoft.com/office/drawing/2014/main" id="{BE5FFC96-96E1-754A-82D6-48DB6D48C820}"/>
                  </a:ext>
                </a:extLst>
              </p:cNvPr>
              <p:cNvSpPr txBox="1">
                <a:spLocks/>
              </p:cNvSpPr>
              <p:nvPr/>
            </p:nvSpPr>
            <p:spPr>
              <a:xfrm>
                <a:off x="7080101" y="165106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6" name="Content Placeholder 2">
                <a:extLst>
                  <a:ext uri="{FF2B5EF4-FFF2-40B4-BE49-F238E27FC236}">
                    <a16:creationId xmlns:a16="http://schemas.microsoft.com/office/drawing/2014/main" id="{BE5FFC96-96E1-754A-82D6-48DB6D48C820}"/>
                  </a:ext>
                </a:extLst>
              </p:cNvPr>
              <p:cNvSpPr txBox="1">
                <a:spLocks noRot="1" noChangeAspect="1" noMove="1" noResize="1" noEditPoints="1" noAdjustHandles="1" noChangeArrowheads="1" noChangeShapeType="1" noTextEdit="1"/>
              </p:cNvSpPr>
              <p:nvPr/>
            </p:nvSpPr>
            <p:spPr>
              <a:xfrm>
                <a:off x="7080101" y="1651063"/>
                <a:ext cx="1576747" cy="503588"/>
              </a:xfrm>
              <a:prstGeom prst="rect">
                <a:avLst/>
              </a:prstGeom>
              <a:blipFill>
                <a:blip r:embed="rId1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Content Placeholder 2">
                <a:extLst>
                  <a:ext uri="{FF2B5EF4-FFF2-40B4-BE49-F238E27FC236}">
                    <a16:creationId xmlns:a16="http://schemas.microsoft.com/office/drawing/2014/main" id="{7B771592-E2AA-EF48-ADC6-65D072D4F0DE}"/>
                  </a:ext>
                </a:extLst>
              </p:cNvPr>
              <p:cNvSpPr txBox="1">
                <a:spLocks/>
              </p:cNvSpPr>
              <p:nvPr/>
            </p:nvSpPr>
            <p:spPr>
              <a:xfrm>
                <a:off x="7983561" y="1657426"/>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7" name="Content Placeholder 2">
                <a:extLst>
                  <a:ext uri="{FF2B5EF4-FFF2-40B4-BE49-F238E27FC236}">
                    <a16:creationId xmlns:a16="http://schemas.microsoft.com/office/drawing/2014/main" id="{7B771592-E2AA-EF48-ADC6-65D072D4F0DE}"/>
                  </a:ext>
                </a:extLst>
              </p:cNvPr>
              <p:cNvSpPr txBox="1">
                <a:spLocks noRot="1" noChangeAspect="1" noMove="1" noResize="1" noEditPoints="1" noAdjustHandles="1" noChangeArrowheads="1" noChangeShapeType="1" noTextEdit="1"/>
              </p:cNvSpPr>
              <p:nvPr/>
            </p:nvSpPr>
            <p:spPr>
              <a:xfrm>
                <a:off x="7983561" y="1657426"/>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5C57BFF3-BB7E-F548-9D23-C10F85DBF760}"/>
                  </a:ext>
                </a:extLst>
              </p:cNvPr>
              <p:cNvSpPr txBox="1">
                <a:spLocks/>
              </p:cNvSpPr>
              <p:nvPr/>
            </p:nvSpPr>
            <p:spPr>
              <a:xfrm>
                <a:off x="8929887" y="16892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8" name="Content Placeholder 2">
                <a:extLst>
                  <a:ext uri="{FF2B5EF4-FFF2-40B4-BE49-F238E27FC236}">
                    <a16:creationId xmlns:a16="http://schemas.microsoft.com/office/drawing/2014/main" id="{5C57BFF3-BB7E-F548-9D23-C10F85DBF760}"/>
                  </a:ext>
                </a:extLst>
              </p:cNvPr>
              <p:cNvSpPr txBox="1">
                <a:spLocks noRot="1" noChangeAspect="1" noMove="1" noResize="1" noEditPoints="1" noAdjustHandles="1" noChangeArrowheads="1" noChangeShapeType="1" noTextEdit="1"/>
              </p:cNvSpPr>
              <p:nvPr/>
            </p:nvSpPr>
            <p:spPr>
              <a:xfrm>
                <a:off x="8929887" y="1689222"/>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Content Placeholder 2">
                <a:extLst>
                  <a:ext uri="{FF2B5EF4-FFF2-40B4-BE49-F238E27FC236}">
                    <a16:creationId xmlns:a16="http://schemas.microsoft.com/office/drawing/2014/main" id="{46A71D21-785C-8F4A-8F8B-A46CA4C17886}"/>
                  </a:ext>
                </a:extLst>
              </p:cNvPr>
              <p:cNvSpPr txBox="1">
                <a:spLocks/>
              </p:cNvSpPr>
              <p:nvPr/>
            </p:nvSpPr>
            <p:spPr>
              <a:xfrm>
                <a:off x="9880715" y="170712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9" name="Content Placeholder 2">
                <a:extLst>
                  <a:ext uri="{FF2B5EF4-FFF2-40B4-BE49-F238E27FC236}">
                    <a16:creationId xmlns:a16="http://schemas.microsoft.com/office/drawing/2014/main" id="{46A71D21-785C-8F4A-8F8B-A46CA4C17886}"/>
                  </a:ext>
                </a:extLst>
              </p:cNvPr>
              <p:cNvSpPr txBox="1">
                <a:spLocks noRot="1" noChangeAspect="1" noMove="1" noResize="1" noEditPoints="1" noAdjustHandles="1" noChangeArrowheads="1" noChangeShapeType="1" noTextEdit="1"/>
              </p:cNvSpPr>
              <p:nvPr/>
            </p:nvSpPr>
            <p:spPr>
              <a:xfrm>
                <a:off x="9880715" y="1707120"/>
                <a:ext cx="1576747" cy="503588"/>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322597B-8A53-1B43-9F88-B748E2B31BE5}"/>
                  </a:ext>
                </a:extLst>
              </p:cNvPr>
              <p:cNvSpPr txBox="1">
                <a:spLocks/>
              </p:cNvSpPr>
              <p:nvPr/>
            </p:nvSpPr>
            <p:spPr>
              <a:xfrm>
                <a:off x="10769413" y="171890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6</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322597B-8A53-1B43-9F88-B748E2B31BE5}"/>
                  </a:ext>
                </a:extLst>
              </p:cNvPr>
              <p:cNvSpPr txBox="1">
                <a:spLocks noRot="1" noChangeAspect="1" noMove="1" noResize="1" noEditPoints="1" noAdjustHandles="1" noChangeArrowheads="1" noChangeShapeType="1" noTextEdit="1"/>
              </p:cNvSpPr>
              <p:nvPr/>
            </p:nvSpPr>
            <p:spPr>
              <a:xfrm>
                <a:off x="10769413" y="1718901"/>
                <a:ext cx="1576747" cy="503588"/>
              </a:xfrm>
              <a:prstGeom prst="rect">
                <a:avLst/>
              </a:prstGeom>
              <a:blipFill>
                <a:blip r:embed="rId18"/>
                <a:stretch>
                  <a:fillRect b="-7317"/>
                </a:stretch>
              </a:blipFill>
            </p:spPr>
            <p:txBody>
              <a:bodyPr/>
              <a:lstStyle/>
              <a:p>
                <a:r>
                  <a:rPr lang="en-US">
                    <a:noFill/>
                  </a:rPr>
                  <a:t> </a:t>
                </a:r>
              </a:p>
            </p:txBody>
          </p:sp>
        </mc:Fallback>
      </mc:AlternateContent>
      <p:sp>
        <p:nvSpPr>
          <p:cNvPr id="162" name="Rectangle 161">
            <a:extLst>
              <a:ext uri="{FF2B5EF4-FFF2-40B4-BE49-F238E27FC236}">
                <a16:creationId xmlns:a16="http://schemas.microsoft.com/office/drawing/2014/main" id="{0B021189-9996-3849-A137-643E07B34A28}"/>
              </a:ext>
            </a:extLst>
          </p:cNvPr>
          <p:cNvSpPr/>
          <p:nvPr/>
        </p:nvSpPr>
        <p:spPr>
          <a:xfrm>
            <a:off x="8486818" y="1647533"/>
            <a:ext cx="526160" cy="2497362"/>
          </a:xfrm>
          <a:prstGeom prst="rect">
            <a:avLst/>
          </a:prstGeom>
          <a:solidFill>
            <a:srgbClr val="FF7F9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EC3AD702-6F9B-6443-81C6-36B0B6D47EB0}"/>
              </a:ext>
            </a:extLst>
          </p:cNvPr>
          <p:cNvSpPr txBox="1">
            <a:spLocks/>
          </p:cNvSpPr>
          <p:nvPr/>
        </p:nvSpPr>
        <p:spPr>
          <a:xfrm>
            <a:off x="616178" y="1073738"/>
            <a:ext cx="5894742" cy="1872722"/>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166" name="Content Placeholder 2">
            <a:extLst>
              <a:ext uri="{FF2B5EF4-FFF2-40B4-BE49-F238E27FC236}">
                <a16:creationId xmlns:a16="http://schemas.microsoft.com/office/drawing/2014/main" id="{8CDDCF43-BDD3-4F45-BAFD-BC39D490C8AA}"/>
              </a:ext>
            </a:extLst>
          </p:cNvPr>
          <p:cNvSpPr txBox="1">
            <a:spLocks/>
          </p:cNvSpPr>
          <p:nvPr/>
        </p:nvSpPr>
        <p:spPr>
          <a:xfrm>
            <a:off x="820524" y="1217932"/>
            <a:ext cx="5394599" cy="14671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Training</a:t>
            </a:r>
            <a:r>
              <a:rPr lang="en-US" sz="2000" b="1" dirty="0">
                <a:solidFill>
                  <a:schemeClr val="tx1"/>
                </a:solidFill>
                <a:latin typeface="Avenir Light" panose="020B0402020203020204" pitchFamily="34" charset="77"/>
              </a:rPr>
              <a:t> occurs like RNNs typically do; the loss (from the decoder outputs) is calculated, and we update weights all the way to the beginning (encoder)</a:t>
            </a:r>
          </a:p>
        </p:txBody>
      </p:sp>
      <p:sp>
        <p:nvSpPr>
          <p:cNvPr id="168" name="Right Arrow 167">
            <a:extLst>
              <a:ext uri="{FF2B5EF4-FFF2-40B4-BE49-F238E27FC236}">
                <a16:creationId xmlns:a16="http://schemas.microsoft.com/office/drawing/2014/main" id="{F87DD86F-2E21-AD4A-AE7E-5A3E07651410}"/>
              </a:ext>
            </a:extLst>
          </p:cNvPr>
          <p:cNvSpPr/>
          <p:nvPr/>
        </p:nvSpPr>
        <p:spPr>
          <a:xfrm rot="10800000">
            <a:off x="2117908" y="3423157"/>
            <a:ext cx="6441356" cy="992934"/>
          </a:xfrm>
          <a:prstGeom prst="rightArrow">
            <a:avLst>
              <a:gd name="adj1" fmla="val 43272"/>
              <a:gd name="adj2" fmla="val 64733"/>
            </a:avLst>
          </a:prstGeom>
          <a:solidFill>
            <a:srgbClr val="FF7F9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1391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ight Arrow 172">
            <a:extLst>
              <a:ext uri="{FF2B5EF4-FFF2-40B4-BE49-F238E27FC236}">
                <a16:creationId xmlns:a16="http://schemas.microsoft.com/office/drawing/2014/main" id="{501825A0-BC24-2442-85E0-F67922E7E728}"/>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Content Placeholder 2">
                <a:extLst>
                  <a:ext uri="{FF2B5EF4-FFF2-40B4-BE49-F238E27FC236}">
                    <a16:creationId xmlns:a16="http://schemas.microsoft.com/office/drawing/2014/main" id="{616C9A7D-8448-EF4A-A75F-F123CCC592D3}"/>
                  </a:ext>
                </a:extLst>
              </p:cNvPr>
              <p:cNvSpPr txBox="1">
                <a:spLocks/>
              </p:cNvSpPr>
              <p:nvPr/>
            </p:nvSpPr>
            <p:spPr>
              <a:xfrm>
                <a:off x="6173252" y="164753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5" name="Content Placeholder 2">
                <a:extLst>
                  <a:ext uri="{FF2B5EF4-FFF2-40B4-BE49-F238E27FC236}">
                    <a16:creationId xmlns:a16="http://schemas.microsoft.com/office/drawing/2014/main" id="{616C9A7D-8448-EF4A-A75F-F123CCC592D3}"/>
                  </a:ext>
                </a:extLst>
              </p:cNvPr>
              <p:cNvSpPr txBox="1">
                <a:spLocks noRot="1" noChangeAspect="1" noMove="1" noResize="1" noEditPoints="1" noAdjustHandles="1" noChangeArrowheads="1" noChangeShapeType="1" noTextEdit="1"/>
              </p:cNvSpPr>
              <p:nvPr/>
            </p:nvSpPr>
            <p:spPr>
              <a:xfrm>
                <a:off x="6173252" y="1647533"/>
                <a:ext cx="1576747" cy="503588"/>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Content Placeholder 2">
                <a:extLst>
                  <a:ext uri="{FF2B5EF4-FFF2-40B4-BE49-F238E27FC236}">
                    <a16:creationId xmlns:a16="http://schemas.microsoft.com/office/drawing/2014/main" id="{BE5FFC96-96E1-754A-82D6-48DB6D48C820}"/>
                  </a:ext>
                </a:extLst>
              </p:cNvPr>
              <p:cNvSpPr txBox="1">
                <a:spLocks/>
              </p:cNvSpPr>
              <p:nvPr/>
            </p:nvSpPr>
            <p:spPr>
              <a:xfrm>
                <a:off x="7080101" y="165106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6" name="Content Placeholder 2">
                <a:extLst>
                  <a:ext uri="{FF2B5EF4-FFF2-40B4-BE49-F238E27FC236}">
                    <a16:creationId xmlns:a16="http://schemas.microsoft.com/office/drawing/2014/main" id="{BE5FFC96-96E1-754A-82D6-48DB6D48C820}"/>
                  </a:ext>
                </a:extLst>
              </p:cNvPr>
              <p:cNvSpPr txBox="1">
                <a:spLocks noRot="1" noChangeAspect="1" noMove="1" noResize="1" noEditPoints="1" noAdjustHandles="1" noChangeArrowheads="1" noChangeShapeType="1" noTextEdit="1"/>
              </p:cNvSpPr>
              <p:nvPr/>
            </p:nvSpPr>
            <p:spPr>
              <a:xfrm>
                <a:off x="7080101" y="1651063"/>
                <a:ext cx="1576747" cy="503588"/>
              </a:xfrm>
              <a:prstGeom prst="rect">
                <a:avLst/>
              </a:prstGeom>
              <a:blipFill>
                <a:blip r:embed="rId1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Content Placeholder 2">
                <a:extLst>
                  <a:ext uri="{FF2B5EF4-FFF2-40B4-BE49-F238E27FC236}">
                    <a16:creationId xmlns:a16="http://schemas.microsoft.com/office/drawing/2014/main" id="{7B771592-E2AA-EF48-ADC6-65D072D4F0DE}"/>
                  </a:ext>
                </a:extLst>
              </p:cNvPr>
              <p:cNvSpPr txBox="1">
                <a:spLocks/>
              </p:cNvSpPr>
              <p:nvPr/>
            </p:nvSpPr>
            <p:spPr>
              <a:xfrm>
                <a:off x="7983561" y="1657426"/>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7" name="Content Placeholder 2">
                <a:extLst>
                  <a:ext uri="{FF2B5EF4-FFF2-40B4-BE49-F238E27FC236}">
                    <a16:creationId xmlns:a16="http://schemas.microsoft.com/office/drawing/2014/main" id="{7B771592-E2AA-EF48-ADC6-65D072D4F0DE}"/>
                  </a:ext>
                </a:extLst>
              </p:cNvPr>
              <p:cNvSpPr txBox="1">
                <a:spLocks noRot="1" noChangeAspect="1" noMove="1" noResize="1" noEditPoints="1" noAdjustHandles="1" noChangeArrowheads="1" noChangeShapeType="1" noTextEdit="1"/>
              </p:cNvSpPr>
              <p:nvPr/>
            </p:nvSpPr>
            <p:spPr>
              <a:xfrm>
                <a:off x="7983561" y="1657426"/>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5C57BFF3-BB7E-F548-9D23-C10F85DBF760}"/>
                  </a:ext>
                </a:extLst>
              </p:cNvPr>
              <p:cNvSpPr txBox="1">
                <a:spLocks/>
              </p:cNvSpPr>
              <p:nvPr/>
            </p:nvSpPr>
            <p:spPr>
              <a:xfrm>
                <a:off x="8929887" y="16892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8" name="Content Placeholder 2">
                <a:extLst>
                  <a:ext uri="{FF2B5EF4-FFF2-40B4-BE49-F238E27FC236}">
                    <a16:creationId xmlns:a16="http://schemas.microsoft.com/office/drawing/2014/main" id="{5C57BFF3-BB7E-F548-9D23-C10F85DBF760}"/>
                  </a:ext>
                </a:extLst>
              </p:cNvPr>
              <p:cNvSpPr txBox="1">
                <a:spLocks noRot="1" noChangeAspect="1" noMove="1" noResize="1" noEditPoints="1" noAdjustHandles="1" noChangeArrowheads="1" noChangeShapeType="1" noTextEdit="1"/>
              </p:cNvSpPr>
              <p:nvPr/>
            </p:nvSpPr>
            <p:spPr>
              <a:xfrm>
                <a:off x="8929887" y="1689222"/>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Content Placeholder 2">
                <a:extLst>
                  <a:ext uri="{FF2B5EF4-FFF2-40B4-BE49-F238E27FC236}">
                    <a16:creationId xmlns:a16="http://schemas.microsoft.com/office/drawing/2014/main" id="{46A71D21-785C-8F4A-8F8B-A46CA4C17886}"/>
                  </a:ext>
                </a:extLst>
              </p:cNvPr>
              <p:cNvSpPr txBox="1">
                <a:spLocks/>
              </p:cNvSpPr>
              <p:nvPr/>
            </p:nvSpPr>
            <p:spPr>
              <a:xfrm>
                <a:off x="9880715" y="170712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9" name="Content Placeholder 2">
                <a:extLst>
                  <a:ext uri="{FF2B5EF4-FFF2-40B4-BE49-F238E27FC236}">
                    <a16:creationId xmlns:a16="http://schemas.microsoft.com/office/drawing/2014/main" id="{46A71D21-785C-8F4A-8F8B-A46CA4C17886}"/>
                  </a:ext>
                </a:extLst>
              </p:cNvPr>
              <p:cNvSpPr txBox="1">
                <a:spLocks noRot="1" noChangeAspect="1" noMove="1" noResize="1" noEditPoints="1" noAdjustHandles="1" noChangeArrowheads="1" noChangeShapeType="1" noTextEdit="1"/>
              </p:cNvSpPr>
              <p:nvPr/>
            </p:nvSpPr>
            <p:spPr>
              <a:xfrm>
                <a:off x="9880715" y="1707120"/>
                <a:ext cx="1576747" cy="503588"/>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322597B-8A53-1B43-9F88-B748E2B31BE5}"/>
                  </a:ext>
                </a:extLst>
              </p:cNvPr>
              <p:cNvSpPr txBox="1">
                <a:spLocks/>
              </p:cNvSpPr>
              <p:nvPr/>
            </p:nvSpPr>
            <p:spPr>
              <a:xfrm>
                <a:off x="10769413" y="171890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6</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322597B-8A53-1B43-9F88-B748E2B31BE5}"/>
                  </a:ext>
                </a:extLst>
              </p:cNvPr>
              <p:cNvSpPr txBox="1">
                <a:spLocks noRot="1" noChangeAspect="1" noMove="1" noResize="1" noEditPoints="1" noAdjustHandles="1" noChangeArrowheads="1" noChangeShapeType="1" noTextEdit="1"/>
              </p:cNvSpPr>
              <p:nvPr/>
            </p:nvSpPr>
            <p:spPr>
              <a:xfrm>
                <a:off x="10769413" y="1718901"/>
                <a:ext cx="1576747" cy="503588"/>
              </a:xfrm>
              <a:prstGeom prst="rect">
                <a:avLst/>
              </a:prstGeom>
              <a:blipFill>
                <a:blip r:embed="rId18"/>
                <a:stretch>
                  <a:fillRect b="-7317"/>
                </a:stretch>
              </a:blipFill>
            </p:spPr>
            <p:txBody>
              <a:bodyPr/>
              <a:lstStyle/>
              <a:p>
                <a:r>
                  <a:rPr lang="en-US">
                    <a:noFill/>
                  </a:rPr>
                  <a:t> </a:t>
                </a:r>
              </a:p>
            </p:txBody>
          </p:sp>
        </mc:Fallback>
      </mc:AlternateContent>
      <p:sp>
        <p:nvSpPr>
          <p:cNvPr id="162" name="Rectangle 161">
            <a:extLst>
              <a:ext uri="{FF2B5EF4-FFF2-40B4-BE49-F238E27FC236}">
                <a16:creationId xmlns:a16="http://schemas.microsoft.com/office/drawing/2014/main" id="{0B021189-9996-3849-A137-643E07B34A28}"/>
              </a:ext>
            </a:extLst>
          </p:cNvPr>
          <p:cNvSpPr/>
          <p:nvPr/>
        </p:nvSpPr>
        <p:spPr>
          <a:xfrm>
            <a:off x="8486818" y="1647533"/>
            <a:ext cx="526160" cy="2497362"/>
          </a:xfrm>
          <a:prstGeom prst="rect">
            <a:avLst/>
          </a:prstGeom>
          <a:solidFill>
            <a:srgbClr val="FF7F9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ight Arrow 167">
            <a:extLst>
              <a:ext uri="{FF2B5EF4-FFF2-40B4-BE49-F238E27FC236}">
                <a16:creationId xmlns:a16="http://schemas.microsoft.com/office/drawing/2014/main" id="{F87DD86F-2E21-AD4A-AE7E-5A3E07651410}"/>
              </a:ext>
            </a:extLst>
          </p:cNvPr>
          <p:cNvSpPr/>
          <p:nvPr/>
        </p:nvSpPr>
        <p:spPr>
          <a:xfrm rot="10800000">
            <a:off x="2117908" y="3423157"/>
            <a:ext cx="6441356" cy="992934"/>
          </a:xfrm>
          <a:prstGeom prst="rightArrow">
            <a:avLst>
              <a:gd name="adj1" fmla="val 43272"/>
              <a:gd name="adj2" fmla="val 64733"/>
            </a:avLst>
          </a:prstGeom>
          <a:solidFill>
            <a:srgbClr val="FF7F9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ontent Placeholder 2">
            <a:extLst>
              <a:ext uri="{FF2B5EF4-FFF2-40B4-BE49-F238E27FC236}">
                <a16:creationId xmlns:a16="http://schemas.microsoft.com/office/drawing/2014/main" id="{402D709F-3A5F-924C-B7B9-DCE25A40EFF4}"/>
              </a:ext>
            </a:extLst>
          </p:cNvPr>
          <p:cNvSpPr txBox="1">
            <a:spLocks/>
          </p:cNvSpPr>
          <p:nvPr/>
        </p:nvSpPr>
        <p:spPr>
          <a:xfrm>
            <a:off x="2258428" y="1050673"/>
            <a:ext cx="5894742" cy="1872722"/>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72" name="Content Placeholder 2">
                <a:extLst>
                  <a:ext uri="{FF2B5EF4-FFF2-40B4-BE49-F238E27FC236}">
                    <a16:creationId xmlns:a16="http://schemas.microsoft.com/office/drawing/2014/main" id="{9829DEE9-3477-B64E-93F2-E88471C9256C}"/>
                  </a:ext>
                </a:extLst>
              </p:cNvPr>
              <p:cNvSpPr txBox="1">
                <a:spLocks/>
              </p:cNvSpPr>
              <p:nvPr/>
            </p:nvSpPr>
            <p:spPr>
              <a:xfrm>
                <a:off x="2462774" y="1194867"/>
                <a:ext cx="5394599" cy="14671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Testing</a:t>
                </a:r>
                <a:r>
                  <a:rPr lang="en-US" sz="2000" b="1" dirty="0">
                    <a:solidFill>
                      <a:schemeClr val="tx1"/>
                    </a:solidFill>
                    <a:latin typeface="Avenir Light" panose="020B0402020203020204" pitchFamily="34" charset="77"/>
                  </a:rPr>
                  <a:t> generates decoder outputs one word at a time, until we generate a </a:t>
                </a:r>
                <a:r>
                  <a:rPr lang="en-US" sz="2000" b="1" dirty="0">
                    <a:solidFill>
                      <a:srgbClr val="7030A0"/>
                    </a:solidFill>
                    <a:latin typeface="Avenir Light" panose="020B0402020203020204" pitchFamily="34" charset="77"/>
                  </a:rPr>
                  <a:t>&lt;S&gt; </a:t>
                </a:r>
                <a:r>
                  <a:rPr lang="en-US" sz="2000" b="1" dirty="0">
                    <a:solidFill>
                      <a:schemeClr val="tx1"/>
                    </a:solidFill>
                    <a:latin typeface="Avenir Light" panose="020B0402020203020204" pitchFamily="34" charset="77"/>
                  </a:rPr>
                  <a:t>token.</a:t>
                </a:r>
              </a:p>
              <a:p>
                <a:pPr marL="0" indent="0">
                  <a:lnSpc>
                    <a:spcPct val="120000"/>
                  </a:lnSpc>
                  <a:buNone/>
                </a:pPr>
                <a:r>
                  <a:rPr lang="en-US" sz="2000" b="1" dirty="0">
                    <a:latin typeface="Avenir Light" panose="020B0402020203020204" pitchFamily="34" charset="77"/>
                  </a:rPr>
                  <a:t>Each decoder’s </a:t>
                </a:r>
                <a14:m>
                  <m:oMath xmlns:m="http://schemas.openxmlformats.org/officeDocument/2006/math">
                    <m:sSub>
                      <m:sSubPr>
                        <m:ctrlPr>
                          <a:rPr lang="en-US" sz="2000" b="1" i="1" dirty="0" smtClean="0">
                            <a:solidFill>
                              <a:srgbClr val="C00000"/>
                            </a:solidFill>
                            <a:latin typeface="Cambria Math" panose="02040503050406030204" pitchFamily="18" charset="0"/>
                          </a:rPr>
                        </m:ctrlPr>
                      </m:sSubPr>
                      <m:e>
                        <m:acc>
                          <m:accPr>
                            <m:chr m:val="̂"/>
                            <m:ctrlPr>
                              <a:rPr lang="en-US" sz="2000" b="1" i="1" dirty="0">
                                <a:solidFill>
                                  <a:srgbClr val="C00000"/>
                                </a:solidFill>
                                <a:latin typeface="Cambria Math" panose="02040503050406030204" pitchFamily="18" charset="0"/>
                              </a:rPr>
                            </m:ctrlPr>
                          </m:accPr>
                          <m:e>
                            <m:r>
                              <a:rPr lang="en-US" sz="2000" b="1" i="1" dirty="0">
                                <a:solidFill>
                                  <a:srgbClr val="C00000"/>
                                </a:solidFill>
                                <a:latin typeface="Cambria Math" panose="02040503050406030204" pitchFamily="18" charset="0"/>
                              </a:rPr>
                              <m:t>𝒚</m:t>
                            </m:r>
                          </m:e>
                        </m:acc>
                      </m:e>
                      <m:sub>
                        <m:r>
                          <a:rPr lang="en-US" sz="2000" b="1" i="1" dirty="0" smtClean="0">
                            <a:solidFill>
                              <a:srgbClr val="C00000"/>
                            </a:solidFill>
                            <a:latin typeface="Cambria Math" panose="02040503050406030204" pitchFamily="18" charset="0"/>
                          </a:rPr>
                          <m:t>𝒊</m:t>
                        </m:r>
                      </m:sub>
                    </m:sSub>
                  </m:oMath>
                </a14:m>
                <a:r>
                  <a:rPr lang="en-US" sz="2000" b="1"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becomes the input </a:t>
                </a:r>
                <a14:m>
                  <m:oMath xmlns:m="http://schemas.openxmlformats.org/officeDocument/2006/math">
                    <m:sSub>
                      <m:sSubPr>
                        <m:ctrlPr>
                          <a:rPr lang="en-US" sz="2000" b="1" i="1" dirty="0" smtClean="0">
                            <a:solidFill>
                              <a:srgbClr val="C00000"/>
                            </a:solidFill>
                            <a:latin typeface="Cambria Math" panose="02040503050406030204" pitchFamily="18" charset="0"/>
                          </a:rPr>
                        </m:ctrlPr>
                      </m:sSubPr>
                      <m:e>
                        <m:r>
                          <a:rPr lang="en-US" sz="2000" b="1" i="1" dirty="0" smtClean="0">
                            <a:solidFill>
                              <a:srgbClr val="C00000"/>
                            </a:solidFill>
                            <a:latin typeface="Cambria Math" panose="02040503050406030204" pitchFamily="18" charset="0"/>
                          </a:rPr>
                          <m:t>𝒙</m:t>
                        </m:r>
                      </m:e>
                      <m:sub>
                        <m:r>
                          <a:rPr lang="en-US" sz="2000" b="1" i="1" dirty="0" smtClean="0">
                            <a:solidFill>
                              <a:srgbClr val="C00000"/>
                            </a:solidFill>
                            <a:latin typeface="Cambria Math" panose="02040503050406030204" pitchFamily="18" charset="0"/>
                          </a:rPr>
                          <m:t>𝒊</m:t>
                        </m:r>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𝟏</m:t>
                        </m:r>
                      </m:sub>
                    </m:sSub>
                  </m:oMath>
                </a14:m>
                <a:endParaRPr lang="en-US" sz="2000" b="1" dirty="0">
                  <a:solidFill>
                    <a:schemeClr val="tx1"/>
                  </a:solidFill>
                  <a:latin typeface="Avenir Light" panose="020B0402020203020204" pitchFamily="34" charset="77"/>
                </a:endParaRPr>
              </a:p>
            </p:txBody>
          </p:sp>
        </mc:Choice>
        <mc:Fallback xmlns="">
          <p:sp>
            <p:nvSpPr>
              <p:cNvPr id="172" name="Content Placeholder 2">
                <a:extLst>
                  <a:ext uri="{FF2B5EF4-FFF2-40B4-BE49-F238E27FC236}">
                    <a16:creationId xmlns:a16="http://schemas.microsoft.com/office/drawing/2014/main" id="{9829DEE9-3477-B64E-93F2-E88471C9256C}"/>
                  </a:ext>
                </a:extLst>
              </p:cNvPr>
              <p:cNvSpPr txBox="1">
                <a:spLocks noRot="1" noChangeAspect="1" noMove="1" noResize="1" noEditPoints="1" noAdjustHandles="1" noChangeArrowheads="1" noChangeShapeType="1" noTextEdit="1"/>
              </p:cNvSpPr>
              <p:nvPr/>
            </p:nvSpPr>
            <p:spPr>
              <a:xfrm>
                <a:off x="2462774" y="1194867"/>
                <a:ext cx="5394599" cy="1467167"/>
              </a:xfrm>
              <a:prstGeom prst="rect">
                <a:avLst/>
              </a:prstGeom>
              <a:blipFill>
                <a:blip r:embed="rId19"/>
                <a:stretch>
                  <a:fillRect l="-1174" r="-235"/>
                </a:stretch>
              </a:blipFill>
            </p:spPr>
            <p:txBody>
              <a:bodyPr/>
              <a:lstStyle/>
              <a:p>
                <a:r>
                  <a:rPr lang="en-US">
                    <a:noFill/>
                  </a:rPr>
                  <a:t> </a:t>
                </a:r>
              </a:p>
            </p:txBody>
          </p:sp>
        </mc:Fallback>
      </mc:AlternateContent>
    </p:spTree>
    <p:extLst>
      <p:ext uri="{BB962C8B-B14F-4D97-AF65-F5344CB8AC3E}">
        <p14:creationId xmlns:p14="http://schemas.microsoft.com/office/powerpoint/2010/main" val="38055172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91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060771" y="1435260"/>
            <a:ext cx="10070457" cy="2831940"/>
          </a:xfrm>
        </p:spPr>
        <p:txBody>
          <a:bodyPr anchor="ctr">
            <a:normAutofit/>
          </a:bodyPr>
          <a:lstStyle/>
          <a:p>
            <a:r>
              <a:rPr lang="en-US" b="1" dirty="0"/>
              <a:t>What’s a serious weakness with this seq2seq approach?</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206</a:t>
            </a:fld>
            <a:endParaRPr lang="en-US"/>
          </a:p>
        </p:txBody>
      </p:sp>
    </p:spTree>
    <p:extLst>
      <p:ext uri="{BB962C8B-B14F-4D97-AF65-F5344CB8AC3E}">
        <p14:creationId xmlns:p14="http://schemas.microsoft.com/office/powerpoint/2010/main" val="7405501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90" name="Right Arrow 189">
            <a:extLst>
              <a:ext uri="{FF2B5EF4-FFF2-40B4-BE49-F238E27FC236}">
                <a16:creationId xmlns:a16="http://schemas.microsoft.com/office/drawing/2014/main" id="{864AEB1C-B27A-B24D-B1E3-4F6EE752AACD}"/>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ight Arrow 190">
            <a:extLst>
              <a:ext uri="{FF2B5EF4-FFF2-40B4-BE49-F238E27FC236}">
                <a16:creationId xmlns:a16="http://schemas.microsoft.com/office/drawing/2014/main" id="{91835056-D0C2-B043-A16F-AC4C0077CE44}"/>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ight Arrow 191">
            <a:extLst>
              <a:ext uri="{FF2B5EF4-FFF2-40B4-BE49-F238E27FC236}">
                <a16:creationId xmlns:a16="http://schemas.microsoft.com/office/drawing/2014/main" id="{9BA997D3-395A-E941-A257-7FAC94705AC7}"/>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ight Arrow 192">
            <a:extLst>
              <a:ext uri="{FF2B5EF4-FFF2-40B4-BE49-F238E27FC236}">
                <a16:creationId xmlns:a16="http://schemas.microsoft.com/office/drawing/2014/main" id="{E0E3F8B8-C9C9-BD42-B376-848135D4E654}"/>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ight Arrow 193">
            <a:extLst>
              <a:ext uri="{FF2B5EF4-FFF2-40B4-BE49-F238E27FC236}">
                <a16:creationId xmlns:a16="http://schemas.microsoft.com/office/drawing/2014/main" id="{D44B03BB-D147-4F4F-BF4A-D98738D400EF}"/>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Arrow 194">
            <a:extLst>
              <a:ext uri="{FF2B5EF4-FFF2-40B4-BE49-F238E27FC236}">
                <a16:creationId xmlns:a16="http://schemas.microsoft.com/office/drawing/2014/main" id="{E2BE20A2-FE2C-F940-B4BA-3D19702D6467}"/>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6" name="Content Placeholder 2">
                <a:extLst>
                  <a:ext uri="{FF2B5EF4-FFF2-40B4-BE49-F238E27FC236}">
                    <a16:creationId xmlns:a16="http://schemas.microsoft.com/office/drawing/2014/main" id="{02D93CE6-3623-B544-9F17-0BC6B3596DD6}"/>
                  </a:ext>
                </a:extLst>
              </p:cNvPr>
              <p:cNvSpPr txBox="1">
                <a:spLocks/>
              </p:cNvSpPr>
              <p:nvPr/>
            </p:nvSpPr>
            <p:spPr>
              <a:xfrm>
                <a:off x="6173252" y="164753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6" name="Content Placeholder 2">
                <a:extLst>
                  <a:ext uri="{FF2B5EF4-FFF2-40B4-BE49-F238E27FC236}">
                    <a16:creationId xmlns:a16="http://schemas.microsoft.com/office/drawing/2014/main" id="{02D93CE6-3623-B544-9F17-0BC6B3596DD6}"/>
                  </a:ext>
                </a:extLst>
              </p:cNvPr>
              <p:cNvSpPr txBox="1">
                <a:spLocks noRot="1" noChangeAspect="1" noMove="1" noResize="1" noEditPoints="1" noAdjustHandles="1" noChangeArrowheads="1" noChangeShapeType="1" noTextEdit="1"/>
              </p:cNvSpPr>
              <p:nvPr/>
            </p:nvSpPr>
            <p:spPr>
              <a:xfrm>
                <a:off x="6173252" y="1647533"/>
                <a:ext cx="1576747" cy="503588"/>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Content Placeholder 2">
                <a:extLst>
                  <a:ext uri="{FF2B5EF4-FFF2-40B4-BE49-F238E27FC236}">
                    <a16:creationId xmlns:a16="http://schemas.microsoft.com/office/drawing/2014/main" id="{BB0DAD99-7C66-BF49-91D2-9C03DD3948FD}"/>
                  </a:ext>
                </a:extLst>
              </p:cNvPr>
              <p:cNvSpPr txBox="1">
                <a:spLocks/>
              </p:cNvSpPr>
              <p:nvPr/>
            </p:nvSpPr>
            <p:spPr>
              <a:xfrm>
                <a:off x="7080101" y="165106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7" name="Content Placeholder 2">
                <a:extLst>
                  <a:ext uri="{FF2B5EF4-FFF2-40B4-BE49-F238E27FC236}">
                    <a16:creationId xmlns:a16="http://schemas.microsoft.com/office/drawing/2014/main" id="{BB0DAD99-7C66-BF49-91D2-9C03DD3948FD}"/>
                  </a:ext>
                </a:extLst>
              </p:cNvPr>
              <p:cNvSpPr txBox="1">
                <a:spLocks noRot="1" noChangeAspect="1" noMove="1" noResize="1" noEditPoints="1" noAdjustHandles="1" noChangeArrowheads="1" noChangeShapeType="1" noTextEdit="1"/>
              </p:cNvSpPr>
              <p:nvPr/>
            </p:nvSpPr>
            <p:spPr>
              <a:xfrm>
                <a:off x="7080101" y="1651063"/>
                <a:ext cx="1576747" cy="503588"/>
              </a:xfrm>
              <a:prstGeom prst="rect">
                <a:avLst/>
              </a:prstGeom>
              <a:blipFill>
                <a:blip r:embed="rId1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548410E5-A606-864D-AC31-B35BE1A2F16E}"/>
                  </a:ext>
                </a:extLst>
              </p:cNvPr>
              <p:cNvSpPr txBox="1">
                <a:spLocks/>
              </p:cNvSpPr>
              <p:nvPr/>
            </p:nvSpPr>
            <p:spPr>
              <a:xfrm>
                <a:off x="7983561" y="1657426"/>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8" name="Content Placeholder 2">
                <a:extLst>
                  <a:ext uri="{FF2B5EF4-FFF2-40B4-BE49-F238E27FC236}">
                    <a16:creationId xmlns:a16="http://schemas.microsoft.com/office/drawing/2014/main" id="{548410E5-A606-864D-AC31-B35BE1A2F16E}"/>
                  </a:ext>
                </a:extLst>
              </p:cNvPr>
              <p:cNvSpPr txBox="1">
                <a:spLocks noRot="1" noChangeAspect="1" noMove="1" noResize="1" noEditPoints="1" noAdjustHandles="1" noChangeArrowheads="1" noChangeShapeType="1" noTextEdit="1"/>
              </p:cNvSpPr>
              <p:nvPr/>
            </p:nvSpPr>
            <p:spPr>
              <a:xfrm>
                <a:off x="7983561" y="1657426"/>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5D2994C5-AC51-C34F-82F2-68B2A0C26DC3}"/>
                  </a:ext>
                </a:extLst>
              </p:cNvPr>
              <p:cNvSpPr txBox="1">
                <a:spLocks/>
              </p:cNvSpPr>
              <p:nvPr/>
            </p:nvSpPr>
            <p:spPr>
              <a:xfrm>
                <a:off x="8929887" y="16892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5D2994C5-AC51-C34F-82F2-68B2A0C26DC3}"/>
                  </a:ext>
                </a:extLst>
              </p:cNvPr>
              <p:cNvSpPr txBox="1">
                <a:spLocks noRot="1" noChangeAspect="1" noMove="1" noResize="1" noEditPoints="1" noAdjustHandles="1" noChangeArrowheads="1" noChangeShapeType="1" noTextEdit="1"/>
              </p:cNvSpPr>
              <p:nvPr/>
            </p:nvSpPr>
            <p:spPr>
              <a:xfrm>
                <a:off x="8929887" y="1689222"/>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E16BCDC-9C02-2E4E-9227-1E97388F0EEB}"/>
                  </a:ext>
                </a:extLst>
              </p:cNvPr>
              <p:cNvSpPr txBox="1">
                <a:spLocks/>
              </p:cNvSpPr>
              <p:nvPr/>
            </p:nvSpPr>
            <p:spPr>
              <a:xfrm>
                <a:off x="9880715" y="170712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00" name="Content Placeholder 2">
                <a:extLst>
                  <a:ext uri="{FF2B5EF4-FFF2-40B4-BE49-F238E27FC236}">
                    <a16:creationId xmlns:a16="http://schemas.microsoft.com/office/drawing/2014/main" id="{9E16BCDC-9C02-2E4E-9227-1E97388F0EEB}"/>
                  </a:ext>
                </a:extLst>
              </p:cNvPr>
              <p:cNvSpPr txBox="1">
                <a:spLocks noRot="1" noChangeAspect="1" noMove="1" noResize="1" noEditPoints="1" noAdjustHandles="1" noChangeArrowheads="1" noChangeShapeType="1" noTextEdit="1"/>
              </p:cNvSpPr>
              <p:nvPr/>
            </p:nvSpPr>
            <p:spPr>
              <a:xfrm>
                <a:off x="9880715" y="1707120"/>
                <a:ext cx="1576747" cy="503588"/>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ECB067D7-68DA-9440-9CAD-A01C9F856D73}"/>
                  </a:ext>
                </a:extLst>
              </p:cNvPr>
              <p:cNvSpPr txBox="1">
                <a:spLocks/>
              </p:cNvSpPr>
              <p:nvPr/>
            </p:nvSpPr>
            <p:spPr>
              <a:xfrm>
                <a:off x="10769413" y="171890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6</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ECB067D7-68DA-9440-9CAD-A01C9F856D73}"/>
                  </a:ext>
                </a:extLst>
              </p:cNvPr>
              <p:cNvSpPr txBox="1">
                <a:spLocks noRot="1" noChangeAspect="1" noMove="1" noResize="1" noEditPoints="1" noAdjustHandles="1" noChangeArrowheads="1" noChangeShapeType="1" noTextEdit="1"/>
              </p:cNvSpPr>
              <p:nvPr/>
            </p:nvSpPr>
            <p:spPr>
              <a:xfrm>
                <a:off x="10769413" y="1718901"/>
                <a:ext cx="1576747" cy="503588"/>
              </a:xfrm>
              <a:prstGeom prst="rect">
                <a:avLst/>
              </a:prstGeom>
              <a:blipFill>
                <a:blip r:embed="rId18"/>
                <a:stretch>
                  <a:fillRect b="-7317"/>
                </a:stretch>
              </a:blipFill>
            </p:spPr>
            <p:txBody>
              <a:bodyPr/>
              <a:lstStyle/>
              <a:p>
                <a:r>
                  <a:rPr lang="en-US">
                    <a:noFill/>
                  </a:rPr>
                  <a:t> </a:t>
                </a:r>
              </a:p>
            </p:txBody>
          </p:sp>
        </mc:Fallback>
      </mc:AlternateContent>
      <p:sp>
        <p:nvSpPr>
          <p:cNvPr id="162" name="Content Placeholder 2">
            <a:extLst>
              <a:ext uri="{FF2B5EF4-FFF2-40B4-BE49-F238E27FC236}">
                <a16:creationId xmlns:a16="http://schemas.microsoft.com/office/drawing/2014/main" id="{DD856D41-AEC1-CB4D-AFAF-68C8AFA26AA6}"/>
              </a:ext>
            </a:extLst>
          </p:cNvPr>
          <p:cNvSpPr txBox="1">
            <a:spLocks/>
          </p:cNvSpPr>
          <p:nvPr/>
        </p:nvSpPr>
        <p:spPr>
          <a:xfrm>
            <a:off x="837222" y="988651"/>
            <a:ext cx="6369751" cy="1244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It’s crazy that the entire “meaning” of the 1</a:t>
            </a:r>
            <a:r>
              <a:rPr lang="en-US" sz="2000" b="1" baseline="30000" dirty="0">
                <a:solidFill>
                  <a:srgbClr val="C00000"/>
                </a:solidFill>
                <a:latin typeface="Avenir Light" panose="020B0402020203020204" pitchFamily="34" charset="77"/>
              </a:rPr>
              <a:t>st</a:t>
            </a:r>
            <a:r>
              <a:rPr lang="en-US" sz="2000" b="1" dirty="0">
                <a:solidFill>
                  <a:srgbClr val="C00000"/>
                </a:solidFill>
                <a:latin typeface="Avenir Light" panose="020B0402020203020204" pitchFamily="34" charset="77"/>
              </a:rPr>
              <a:t> sequence is expected to be packed into this </a:t>
            </a:r>
            <a:r>
              <a:rPr lang="en-US" sz="2000" b="1" dirty="0">
                <a:highlight>
                  <a:srgbClr val="FFFF00"/>
                </a:highlight>
                <a:latin typeface="Avenir Light" panose="020B0402020203020204" pitchFamily="34" charset="77"/>
              </a:rPr>
              <a:t>one embedding</a:t>
            </a:r>
            <a:r>
              <a:rPr lang="en-US" sz="2000" b="1" dirty="0">
                <a:solidFill>
                  <a:srgbClr val="C00000"/>
                </a:solidFill>
                <a:latin typeface="Avenir Light" panose="020B0402020203020204" pitchFamily="34" charset="77"/>
              </a:rPr>
              <a:t>, and that the </a:t>
            </a:r>
            <a:r>
              <a:rPr lang="en-US" sz="2000" b="1" dirty="0">
                <a:solidFill>
                  <a:srgbClr val="7030A0"/>
                </a:solidFill>
                <a:latin typeface="Avenir Light" panose="020B0402020203020204" pitchFamily="34" charset="77"/>
              </a:rPr>
              <a:t>encoder</a:t>
            </a:r>
            <a:r>
              <a:rPr lang="en-US" sz="2000" b="1" dirty="0">
                <a:solidFill>
                  <a:srgbClr val="C00000"/>
                </a:solidFill>
                <a:latin typeface="Avenir Light" panose="020B0402020203020204" pitchFamily="34" charset="77"/>
              </a:rPr>
              <a:t> then never interacts w/ the </a:t>
            </a:r>
            <a:r>
              <a:rPr lang="en-US" sz="2000" b="1" dirty="0">
                <a:solidFill>
                  <a:srgbClr val="7030A0"/>
                </a:solidFill>
                <a:latin typeface="Avenir Light" panose="020B0402020203020204" pitchFamily="34" charset="77"/>
              </a:rPr>
              <a:t>decoder</a:t>
            </a:r>
            <a:r>
              <a:rPr lang="en-US" sz="2000" b="1" dirty="0">
                <a:solidFill>
                  <a:srgbClr val="C00000"/>
                </a:solidFill>
                <a:latin typeface="Avenir Light" panose="020B0402020203020204" pitchFamily="34" charset="77"/>
              </a:rPr>
              <a:t> again. Hands free.</a:t>
            </a:r>
          </a:p>
        </p:txBody>
      </p:sp>
    </p:spTree>
    <p:extLst>
      <p:ext uri="{BB962C8B-B14F-4D97-AF65-F5344CB8AC3E}">
        <p14:creationId xmlns:p14="http://schemas.microsoft.com/office/powerpoint/2010/main" val="14165513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34" name="Title 1">
            <a:extLst>
              <a:ext uri="{FF2B5EF4-FFF2-40B4-BE49-F238E27FC236}">
                <a16:creationId xmlns:a16="http://schemas.microsoft.com/office/drawing/2014/main" id="{27136D70-9887-D14C-ACD4-5AA26D67858B}"/>
              </a:ext>
            </a:extLst>
          </p:cNvPr>
          <p:cNvSpPr txBox="1">
            <a:spLocks/>
          </p:cNvSpPr>
          <p:nvPr/>
        </p:nvSpPr>
        <p:spPr>
          <a:xfrm>
            <a:off x="1632692" y="1554064"/>
            <a:ext cx="9118600" cy="11430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dirty="0"/>
              <a:t>Instead, what if the decoder, at each step, pays </a:t>
            </a:r>
            <a:r>
              <a:rPr lang="en-US" dirty="0">
                <a:solidFill>
                  <a:srgbClr val="C00000"/>
                </a:solidFill>
              </a:rPr>
              <a:t>attention</a:t>
            </a:r>
            <a:r>
              <a:rPr lang="en-US" dirty="0"/>
              <a:t> to a </a:t>
            </a:r>
            <a:r>
              <a:rPr lang="en-US" i="1" dirty="0"/>
              <a:t>distribution</a:t>
            </a:r>
            <a:r>
              <a:rPr lang="en-US" dirty="0"/>
              <a:t> of all of the encoder’s hidden states?</a:t>
            </a:r>
          </a:p>
        </p:txBody>
      </p:sp>
      <p:sp>
        <p:nvSpPr>
          <p:cNvPr id="5" name="Title 1">
            <a:extLst>
              <a:ext uri="{FF2B5EF4-FFF2-40B4-BE49-F238E27FC236}">
                <a16:creationId xmlns:a16="http://schemas.microsoft.com/office/drawing/2014/main" id="{0A05A278-5688-C946-BED2-EDA65D297D8A}"/>
              </a:ext>
            </a:extLst>
          </p:cNvPr>
          <p:cNvSpPr txBox="1">
            <a:spLocks/>
          </p:cNvSpPr>
          <p:nvPr/>
        </p:nvSpPr>
        <p:spPr>
          <a:xfrm>
            <a:off x="1258784" y="3436301"/>
            <a:ext cx="9866416" cy="2548863"/>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b="1" dirty="0">
                <a:solidFill>
                  <a:srgbClr val="C00000"/>
                </a:solidFill>
              </a:rPr>
              <a:t>Intuition: </a:t>
            </a:r>
            <a:r>
              <a:rPr lang="en-US" dirty="0"/>
              <a:t>when we (humans) translate a sentence, we don’t just consume the original sentence, reflect on the meaning of the last word, then regurgitate in a new language; we </a:t>
            </a:r>
            <a:r>
              <a:rPr lang="en-US" dirty="0">
                <a:solidFill>
                  <a:srgbClr val="00449C"/>
                </a:solidFill>
              </a:rPr>
              <a:t>continuously think back at the original sentence </a:t>
            </a:r>
            <a:r>
              <a:rPr lang="en-US" dirty="0"/>
              <a:t>while focusing on </a:t>
            </a:r>
            <a:r>
              <a:rPr lang="en-US" dirty="0">
                <a:solidFill>
                  <a:srgbClr val="00449C"/>
                </a:solidFill>
              </a:rPr>
              <a:t>different parts.</a:t>
            </a:r>
          </a:p>
        </p:txBody>
      </p:sp>
    </p:spTree>
    <p:extLst>
      <p:ext uri="{BB962C8B-B14F-4D97-AF65-F5344CB8AC3E}">
        <p14:creationId xmlns:p14="http://schemas.microsoft.com/office/powerpoint/2010/main" val="28884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69" name="Content Placeholder 2">
            <a:extLst>
              <a:ext uri="{FF2B5EF4-FFF2-40B4-BE49-F238E27FC236}">
                <a16:creationId xmlns:a16="http://schemas.microsoft.com/office/drawing/2014/main" id="{902E7CCE-01E8-FE4F-83BA-DACC661640AE}"/>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04" name="Content Placeholder 2">
            <a:extLst>
              <a:ext uri="{FF2B5EF4-FFF2-40B4-BE49-F238E27FC236}">
                <a16:creationId xmlns:a16="http://schemas.microsoft.com/office/drawing/2014/main" id="{349ECAF9-2DA5-EF40-B9F5-98754277AF2F}"/>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7C9A456C-39FB-404C-8891-01A03A37DB04}"/>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7C9A456C-39FB-404C-8891-01A03A37DB04}"/>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34887390-27E1-764D-84C7-30EC0ED114EC}"/>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34887390-27E1-764D-84C7-30EC0ED114EC}"/>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9"/>
                <a:stretch>
                  <a:fillRect l="-18919"/>
                </a:stretch>
              </a:blipFill>
            </p:spPr>
            <p:txBody>
              <a:bodyPr/>
              <a:lstStyle/>
              <a:p>
                <a:r>
                  <a:rPr lang="en-US">
                    <a:noFill/>
                  </a:rPr>
                  <a:t> </a:t>
                </a:r>
              </a:p>
            </p:txBody>
          </p:sp>
        </mc:Fallback>
      </mc:AlternateContent>
      <p:sp>
        <p:nvSpPr>
          <p:cNvPr id="91" name="Right Arrow 90">
            <a:extLst>
              <a:ext uri="{FF2B5EF4-FFF2-40B4-BE49-F238E27FC236}">
                <a16:creationId xmlns:a16="http://schemas.microsoft.com/office/drawing/2014/main" id="{32C50485-171A-634A-B65E-EBEEAA622140}"/>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C871B514-6AB0-1741-882D-7C0AF88F234C}"/>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89CECA7-3309-1640-ADF1-17B7E2107D8D}"/>
              </a:ext>
            </a:extLst>
          </p:cNvPr>
          <p:cNvGrpSpPr/>
          <p:nvPr/>
        </p:nvGrpSpPr>
        <p:grpSpPr>
          <a:xfrm>
            <a:off x="9928801" y="4183046"/>
            <a:ext cx="988787" cy="216833"/>
            <a:chOff x="9212512" y="3352831"/>
            <a:chExt cx="804752" cy="216833"/>
          </a:xfrm>
        </p:grpSpPr>
        <p:sp>
          <p:nvSpPr>
            <p:cNvPr id="94" name="Rounded Rectangle 93">
              <a:extLst>
                <a:ext uri="{FF2B5EF4-FFF2-40B4-BE49-F238E27FC236}">
                  <a16:creationId xmlns:a16="http://schemas.microsoft.com/office/drawing/2014/main" id="{4D544841-9B0D-F046-9115-16D929F9C2DE}"/>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5" name="Oval 94">
              <a:extLst>
                <a:ext uri="{FF2B5EF4-FFF2-40B4-BE49-F238E27FC236}">
                  <a16:creationId xmlns:a16="http://schemas.microsoft.com/office/drawing/2014/main" id="{25CC8B89-3ABE-1A48-8B4A-66F23FBB8DD9}"/>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6" name="Oval 95">
              <a:extLst>
                <a:ext uri="{FF2B5EF4-FFF2-40B4-BE49-F238E27FC236}">
                  <a16:creationId xmlns:a16="http://schemas.microsoft.com/office/drawing/2014/main" id="{FEE05A8B-45E0-DC4F-8BAB-F3DFC6E4144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7" name="Oval 96">
              <a:extLst>
                <a:ext uri="{FF2B5EF4-FFF2-40B4-BE49-F238E27FC236}">
                  <a16:creationId xmlns:a16="http://schemas.microsoft.com/office/drawing/2014/main" id="{24845D9F-5C9B-AE48-BD9E-6E0C01FF8382}"/>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9" name="Oval 98">
              <a:extLst>
                <a:ext uri="{FF2B5EF4-FFF2-40B4-BE49-F238E27FC236}">
                  <a16:creationId xmlns:a16="http://schemas.microsoft.com/office/drawing/2014/main" id="{E91FF18D-2899-D340-872E-63F1EF96DB8C}"/>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0" name="Oval 99">
              <a:extLst>
                <a:ext uri="{FF2B5EF4-FFF2-40B4-BE49-F238E27FC236}">
                  <a16:creationId xmlns:a16="http://schemas.microsoft.com/office/drawing/2014/main" id="{96C4D398-F462-A343-BDE8-D1DE8A892BA9}"/>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101" name="Right Arrow 100">
            <a:extLst>
              <a:ext uri="{FF2B5EF4-FFF2-40B4-BE49-F238E27FC236}">
                <a16:creationId xmlns:a16="http://schemas.microsoft.com/office/drawing/2014/main" id="{F5485541-76F0-A24A-BE06-6FEA0D8C14E3}"/>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Content Placeholder 2">
                <a:extLst>
                  <a:ext uri="{FF2B5EF4-FFF2-40B4-BE49-F238E27FC236}">
                    <a16:creationId xmlns:a16="http://schemas.microsoft.com/office/drawing/2014/main" id="{CFE7217D-B8FC-0A47-A06D-1A3FBB6B8F99}"/>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02" name="Content Placeholder 2">
                <a:extLst>
                  <a:ext uri="{FF2B5EF4-FFF2-40B4-BE49-F238E27FC236}">
                    <a16:creationId xmlns:a16="http://schemas.microsoft.com/office/drawing/2014/main" id="{CFE7217D-B8FC-0A47-A06D-1A3FBB6B8F99}"/>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Content Placeholder 2">
                <a:extLst>
                  <a:ext uri="{FF2B5EF4-FFF2-40B4-BE49-F238E27FC236}">
                    <a16:creationId xmlns:a16="http://schemas.microsoft.com/office/drawing/2014/main" id="{A9386C61-D25E-3440-8AEC-1D029E2F9827}"/>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103" name="Content Placeholder 2">
                <a:extLst>
                  <a:ext uri="{FF2B5EF4-FFF2-40B4-BE49-F238E27FC236}">
                    <a16:creationId xmlns:a16="http://schemas.microsoft.com/office/drawing/2014/main" id="{A9386C61-D25E-3440-8AEC-1D029E2F9827}"/>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1"/>
                <a:stretch>
                  <a:fillRect/>
                </a:stretch>
              </a:blipFill>
            </p:spPr>
            <p:txBody>
              <a:bodyPr/>
              <a:lstStyle/>
              <a:p>
                <a:r>
                  <a:rPr lang="en-US">
                    <a:noFill/>
                  </a:rPr>
                  <a:t> </a:t>
                </a:r>
              </a:p>
            </p:txBody>
          </p:sp>
        </mc:Fallback>
      </mc:AlternateContent>
      <p:sp>
        <p:nvSpPr>
          <p:cNvPr id="112" name="Content Placeholder 2">
            <a:extLst>
              <a:ext uri="{FF2B5EF4-FFF2-40B4-BE49-F238E27FC236}">
                <a16:creationId xmlns:a16="http://schemas.microsoft.com/office/drawing/2014/main" id="{50EF6F74-4E52-BB46-82DF-37D7AA3EB7EA}"/>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113" name="Right Arrow 112">
            <a:extLst>
              <a:ext uri="{FF2B5EF4-FFF2-40B4-BE49-F238E27FC236}">
                <a16:creationId xmlns:a16="http://schemas.microsoft.com/office/drawing/2014/main" id="{B25F3639-F191-FC46-BD92-D6A44CA63035}"/>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Content Placeholder 2">
            <a:extLst>
              <a:ext uri="{FF2B5EF4-FFF2-40B4-BE49-F238E27FC236}">
                <a16:creationId xmlns:a16="http://schemas.microsoft.com/office/drawing/2014/main" id="{6808FD07-E967-834A-8012-9B5BA3195DCC}"/>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1468497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Learning Objectives</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21</a:t>
            </a:fld>
            <a:endParaRPr lang="en-US"/>
          </a:p>
        </p:txBody>
      </p:sp>
      <p:sp>
        <p:nvSpPr>
          <p:cNvPr id="25" name="Title 1">
            <a:extLst>
              <a:ext uri="{FF2B5EF4-FFF2-40B4-BE49-F238E27FC236}">
                <a16:creationId xmlns:a16="http://schemas.microsoft.com/office/drawing/2014/main" id="{3B98984B-BE2D-6D4A-8BFD-347F173A5695}"/>
              </a:ext>
            </a:extLst>
          </p:cNvPr>
          <p:cNvSpPr txBox="1">
            <a:spLocks/>
          </p:cNvSpPr>
          <p:nvPr/>
        </p:nvSpPr>
        <p:spPr>
          <a:xfrm>
            <a:off x="706373" y="932000"/>
            <a:ext cx="10072117" cy="55825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457200" indent="-457200" fontAlgn="base">
              <a:lnSpc>
                <a:spcPct val="150000"/>
              </a:lnSpc>
              <a:spcBef>
                <a:spcPts val="1000"/>
              </a:spcBef>
              <a:buFont typeface="Arial" panose="020B0604020202020204" pitchFamily="34" charset="0"/>
              <a:buChar char="•"/>
            </a:pPr>
            <a:r>
              <a:rPr lang="en-US" sz="2400" dirty="0"/>
              <a:t>understand the theoretical concepts behind NLP tasks and models</a:t>
            </a:r>
          </a:p>
          <a:p>
            <a:pPr marL="914400" lvl="1" indent="-457200" fontAlgn="base">
              <a:lnSpc>
                <a:spcPct val="150000"/>
              </a:lnSpc>
              <a:spcBef>
                <a:spcPts val="1000"/>
              </a:spcBef>
              <a:buFont typeface="Arial" panose="020B0604020202020204" pitchFamily="34" charset="0"/>
              <a:buChar char="•"/>
            </a:pPr>
            <a:r>
              <a:rPr lang="en-US" sz="2000" dirty="0">
                <a:latin typeface="Avenir Book" panose="02000503020000020003" pitchFamily="2" charset="0"/>
              </a:rPr>
              <a:t>Not just a surface-level understanding of LSTMs, Transformers;</a:t>
            </a:r>
          </a:p>
          <a:p>
            <a:pPr marL="914400" lvl="1" indent="-457200" fontAlgn="base">
              <a:lnSpc>
                <a:spcPct val="150000"/>
              </a:lnSpc>
              <a:spcBef>
                <a:spcPts val="1000"/>
              </a:spcBef>
              <a:buFont typeface="Arial" panose="020B0604020202020204" pitchFamily="34" charset="0"/>
              <a:buChar char="•"/>
            </a:pPr>
            <a:r>
              <a:rPr lang="en-US" sz="2000" dirty="0">
                <a:latin typeface="Avenir Book" panose="02000503020000020003" pitchFamily="2" charset="0"/>
              </a:rPr>
              <a:t>What is the model </a:t>
            </a:r>
            <a:r>
              <a:rPr lang="en-US" sz="2000" i="1" dirty="0">
                <a:latin typeface="Avenir Book" panose="02000503020000020003" pitchFamily="2" charset="0"/>
              </a:rPr>
              <a:t>actually</a:t>
            </a:r>
            <a:r>
              <a:rPr lang="en-US" sz="2000" dirty="0">
                <a:latin typeface="Avenir Book" panose="02000503020000020003" pitchFamily="2" charset="0"/>
              </a:rPr>
              <a:t> doing? How does it work? Why does it work? What are its limitations? Past approaches? What are alternatives? </a:t>
            </a:r>
          </a:p>
          <a:p>
            <a:pPr marL="457200" indent="-457200" fontAlgn="base">
              <a:lnSpc>
                <a:spcPct val="150000"/>
              </a:lnSpc>
              <a:spcBef>
                <a:spcPts val="1000"/>
              </a:spcBef>
              <a:buFont typeface="Arial" panose="020B0604020202020204" pitchFamily="34" charset="0"/>
              <a:buChar char="•"/>
            </a:pPr>
            <a:r>
              <a:rPr lang="en-US" sz="2400" dirty="0"/>
              <a:t>write effective programming solutions to popular problems in NLP</a:t>
            </a:r>
          </a:p>
          <a:p>
            <a:pPr marL="457200" indent="-457200" fontAlgn="base">
              <a:lnSpc>
                <a:spcPct val="150000"/>
              </a:lnSpc>
              <a:spcBef>
                <a:spcPts val="1000"/>
              </a:spcBef>
              <a:buFont typeface="Arial" panose="020B0604020202020204" pitchFamily="34" charset="0"/>
              <a:buChar char="•"/>
            </a:pPr>
            <a:r>
              <a:rPr lang="en-US" sz="2400" dirty="0"/>
              <a:t>tackle your own, novel goals with text data once this course is over</a:t>
            </a:r>
          </a:p>
          <a:p>
            <a:pPr marL="457200" indent="-457200" fontAlgn="base">
              <a:lnSpc>
                <a:spcPct val="150000"/>
              </a:lnSpc>
              <a:spcBef>
                <a:spcPts val="1000"/>
              </a:spcBef>
              <a:buFont typeface="Arial" panose="020B0604020202020204" pitchFamily="34" charset="0"/>
              <a:buChar char="•"/>
            </a:pPr>
            <a:r>
              <a:rPr lang="en-US" sz="2400" dirty="0"/>
              <a:t>conduct substantial, original NLP research</a:t>
            </a:r>
          </a:p>
        </p:txBody>
      </p:sp>
      <p:sp>
        <p:nvSpPr>
          <p:cNvPr id="7" name="Rectangle 6">
            <a:extLst>
              <a:ext uri="{FF2B5EF4-FFF2-40B4-BE49-F238E27FC236}">
                <a16:creationId xmlns:a16="http://schemas.microsoft.com/office/drawing/2014/main" id="{8EFC3390-E3CF-BD40-BBCB-9606D7F9929C}"/>
              </a:ext>
            </a:extLst>
          </p:cNvPr>
          <p:cNvSpPr/>
          <p:nvPr/>
        </p:nvSpPr>
        <p:spPr>
          <a:xfrm>
            <a:off x="786004" y="5253024"/>
            <a:ext cx="10591037" cy="1261504"/>
          </a:xfrm>
          <a:prstGeom prst="rect">
            <a:avLst/>
          </a:prstGeom>
          <a:solidFill>
            <a:srgbClr val="FFC3C4"/>
          </a:solidFill>
          <a:ln w="66675">
            <a:solidFill>
              <a:schemeClr val="tx1"/>
            </a:solidFill>
          </a:ln>
          <a:effectLst>
            <a:outerShdw blurRad="266700" dist="228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B90FE47-E37C-2D47-B68B-31ACC57776F5}"/>
              </a:ext>
            </a:extLst>
          </p:cNvPr>
          <p:cNvSpPr/>
          <p:nvPr/>
        </p:nvSpPr>
        <p:spPr>
          <a:xfrm>
            <a:off x="1167685" y="5436469"/>
            <a:ext cx="9655848" cy="830997"/>
          </a:xfrm>
          <a:prstGeom prst="rect">
            <a:avLst/>
          </a:prstGeom>
        </p:spPr>
        <p:txBody>
          <a:bodyPr wrap="square">
            <a:spAutoFit/>
          </a:bodyPr>
          <a:lstStyle/>
          <a:p>
            <a:pPr algn="ctr"/>
            <a:r>
              <a:rPr lang="en-US" sz="2400" dirty="0">
                <a:latin typeface="Avenir Book" panose="02000503020000020003" pitchFamily="2" charset="0"/>
              </a:rPr>
              <a:t>I want everyone to finish the course feeling confident and empowered to develop NLP solutions and embark on novel research</a:t>
            </a:r>
          </a:p>
        </p:txBody>
      </p:sp>
    </p:spTree>
    <p:extLst>
      <p:ext uri="{BB962C8B-B14F-4D97-AF65-F5344CB8AC3E}">
        <p14:creationId xmlns:p14="http://schemas.microsoft.com/office/powerpoint/2010/main" val="33667819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104" name="Content Placeholder 2">
            <a:extLst>
              <a:ext uri="{FF2B5EF4-FFF2-40B4-BE49-F238E27FC236}">
                <a16:creationId xmlns:a16="http://schemas.microsoft.com/office/drawing/2014/main" id="{349ECAF9-2DA5-EF40-B9F5-98754277AF2F}"/>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94A593E7-DDD8-8847-A61B-58099BC3E57C}"/>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94A593E7-DDD8-8847-A61B-58099BC3E57C}"/>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C114CBA4-8624-9240-B0A8-C073BC70E037}"/>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C114CBA4-8624-9240-B0A8-C073BC70E037}"/>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80" name="Content Placeholder 2">
            <a:extLst>
              <a:ext uri="{FF2B5EF4-FFF2-40B4-BE49-F238E27FC236}">
                <a16:creationId xmlns:a16="http://schemas.microsoft.com/office/drawing/2014/main" id="{2EE646E0-6B36-4843-82DF-8DE039399E6C}"/>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D52FF8D1-9CF0-8D44-81F1-D949FECAEF39}"/>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D52FF8D1-9CF0-8D44-81F1-D949FECAEF39}"/>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Content Placeholder 2">
                <a:extLst>
                  <a:ext uri="{FF2B5EF4-FFF2-40B4-BE49-F238E27FC236}">
                    <a16:creationId xmlns:a16="http://schemas.microsoft.com/office/drawing/2014/main" id="{D5968903-8C4E-EF4A-AA5F-14437F5CF148}"/>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86" name="Content Placeholder 2">
                <a:extLst>
                  <a:ext uri="{FF2B5EF4-FFF2-40B4-BE49-F238E27FC236}">
                    <a16:creationId xmlns:a16="http://schemas.microsoft.com/office/drawing/2014/main" id="{D5968903-8C4E-EF4A-AA5F-14437F5CF148}"/>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Content Placeholder 2">
                <a:extLst>
                  <a:ext uri="{FF2B5EF4-FFF2-40B4-BE49-F238E27FC236}">
                    <a16:creationId xmlns:a16="http://schemas.microsoft.com/office/drawing/2014/main" id="{F80CB349-C170-8140-A6DD-01A6D675B0A2}"/>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7" name="Content Placeholder 2">
                <a:extLst>
                  <a:ext uri="{FF2B5EF4-FFF2-40B4-BE49-F238E27FC236}">
                    <a16:creationId xmlns:a16="http://schemas.microsoft.com/office/drawing/2014/main" id="{F80CB349-C170-8140-A6DD-01A6D675B0A2}"/>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Content Placeholder 2">
                <a:extLst>
                  <a:ext uri="{FF2B5EF4-FFF2-40B4-BE49-F238E27FC236}">
                    <a16:creationId xmlns:a16="http://schemas.microsoft.com/office/drawing/2014/main" id="{128C4609-56D3-F241-893B-7D3E7F9FC282}"/>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88" name="Content Placeholder 2">
                <a:extLst>
                  <a:ext uri="{FF2B5EF4-FFF2-40B4-BE49-F238E27FC236}">
                    <a16:creationId xmlns:a16="http://schemas.microsoft.com/office/drawing/2014/main" id="{128C4609-56D3-F241-893B-7D3E7F9FC282}"/>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AF0EB426-0A97-EB4F-A3B5-E7A16CB4C388}"/>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05" name="Content Placeholder 2">
                <a:extLst>
                  <a:ext uri="{FF2B5EF4-FFF2-40B4-BE49-F238E27FC236}">
                    <a16:creationId xmlns:a16="http://schemas.microsoft.com/office/drawing/2014/main" id="{AF0EB426-0A97-EB4F-A3B5-E7A16CB4C388}"/>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Content Placeholder 2">
                <a:extLst>
                  <a:ext uri="{FF2B5EF4-FFF2-40B4-BE49-F238E27FC236}">
                    <a16:creationId xmlns:a16="http://schemas.microsoft.com/office/drawing/2014/main" id="{57772C1C-EAF9-FF49-A579-858950EDF09F}"/>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106" name="Content Placeholder 2">
                <a:extLst>
                  <a:ext uri="{FF2B5EF4-FFF2-40B4-BE49-F238E27FC236}">
                    <a16:creationId xmlns:a16="http://schemas.microsoft.com/office/drawing/2014/main" id="{57772C1C-EAF9-FF49-A579-858950EDF09F}"/>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1" name="Content Placeholder 2">
            <a:extLst>
              <a:ext uri="{FF2B5EF4-FFF2-40B4-BE49-F238E27FC236}">
                <a16:creationId xmlns:a16="http://schemas.microsoft.com/office/drawing/2014/main" id="{115752C5-13AF-294C-83F9-366894B64181}"/>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AA6D1372-070B-A045-887E-692ED0E4611A}"/>
                  </a:ext>
                </a:extLst>
              </p:cNvPr>
              <p:cNvSpPr txBox="1">
                <a:spLocks/>
              </p:cNvSpPr>
              <p:nvPr/>
            </p:nvSpPr>
            <p:spPr>
              <a:xfrm>
                <a:off x="8513987" y="5186419"/>
                <a:ext cx="3261418" cy="1037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r>
                                    <a:rPr lang="en-US" sz="2400" i="1">
                                      <a:latin typeface="Cambria Math" panose="02040503050406030204" pitchFamily="18" charset="0"/>
                                    </a:rPr>
                                    <m:t>𝑒</m:t>
                                  </m:r>
                                </m:e>
                                <m:sub>
                                  <m:r>
                                    <a:rPr lang="en-US" sz="2400" i="1">
                                      <a:latin typeface="Cambria Math" panose="02040503050406030204" pitchFamily="18" charset="0"/>
                                    </a:rPr>
                                    <m:t>1</m:t>
                                  </m:r>
                                </m:sub>
                              </m:sSub>
                              <m:r>
                                <a:rPr lang="en-US" sz="2400" b="0" i="1" smtClean="0">
                                  <a:latin typeface="Cambria Math" panose="02040503050406030204" pitchFamily="18" charset="0"/>
                                </a:rPr>
                                <m:t>)</m:t>
                              </m:r>
                            </m:e>
                          </m:nary>
                        </m:den>
                      </m:f>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2" name="Content Placeholder 2">
                <a:extLst>
                  <a:ext uri="{FF2B5EF4-FFF2-40B4-BE49-F238E27FC236}">
                    <a16:creationId xmlns:a16="http://schemas.microsoft.com/office/drawing/2014/main" id="{AA6D1372-070B-A045-887E-692ED0E4611A}"/>
                  </a:ext>
                </a:extLst>
              </p:cNvPr>
              <p:cNvSpPr txBox="1">
                <a:spLocks noRot="1" noChangeAspect="1" noMove="1" noResize="1" noEditPoints="1" noAdjustHandles="1" noChangeArrowheads="1" noChangeShapeType="1" noTextEdit="1"/>
              </p:cNvSpPr>
              <p:nvPr/>
            </p:nvSpPr>
            <p:spPr>
              <a:xfrm>
                <a:off x="8513987" y="5186419"/>
                <a:ext cx="3261418" cy="1037211"/>
              </a:xfrm>
              <a:prstGeom prst="rect">
                <a:avLst/>
              </a:prstGeom>
              <a:blipFill>
                <a:blip r:embed="rId16"/>
                <a:stretch>
                  <a:fillRect t="-2439" b="-86585"/>
                </a:stretch>
              </a:blipFill>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A3177206-4A9A-9F43-AAC9-3E43D4CFF790}"/>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74" name="Right Arrow 73">
            <a:extLst>
              <a:ext uri="{FF2B5EF4-FFF2-40B4-BE49-F238E27FC236}">
                <a16:creationId xmlns:a16="http://schemas.microsoft.com/office/drawing/2014/main" id="{662A5A74-F98F-CC4E-9023-720A2273A67D}"/>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ntent Placeholder 2">
            <a:extLst>
              <a:ext uri="{FF2B5EF4-FFF2-40B4-BE49-F238E27FC236}">
                <a16:creationId xmlns:a16="http://schemas.microsoft.com/office/drawing/2014/main" id="{AEC4F0D4-248C-3440-8181-DA201386C18E}"/>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7815405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104" name="Content Placeholder 2">
            <a:extLst>
              <a:ext uri="{FF2B5EF4-FFF2-40B4-BE49-F238E27FC236}">
                <a16:creationId xmlns:a16="http://schemas.microsoft.com/office/drawing/2014/main" id="{349ECAF9-2DA5-EF40-B9F5-98754277AF2F}"/>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94A593E7-DDD8-8847-A61B-58099BC3E57C}"/>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94A593E7-DDD8-8847-A61B-58099BC3E57C}"/>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C114CBA4-8624-9240-B0A8-C073BC70E037}"/>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C114CBA4-8624-9240-B0A8-C073BC70E037}"/>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80" name="Content Placeholder 2">
            <a:extLst>
              <a:ext uri="{FF2B5EF4-FFF2-40B4-BE49-F238E27FC236}">
                <a16:creationId xmlns:a16="http://schemas.microsoft.com/office/drawing/2014/main" id="{2EE646E0-6B36-4843-82DF-8DE039399E6C}"/>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D52FF8D1-9CF0-8D44-81F1-D949FECAEF39}"/>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D52FF8D1-9CF0-8D44-81F1-D949FECAEF39}"/>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Content Placeholder 2">
                <a:extLst>
                  <a:ext uri="{FF2B5EF4-FFF2-40B4-BE49-F238E27FC236}">
                    <a16:creationId xmlns:a16="http://schemas.microsoft.com/office/drawing/2014/main" id="{D5968903-8C4E-EF4A-AA5F-14437F5CF148}"/>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86" name="Content Placeholder 2">
                <a:extLst>
                  <a:ext uri="{FF2B5EF4-FFF2-40B4-BE49-F238E27FC236}">
                    <a16:creationId xmlns:a16="http://schemas.microsoft.com/office/drawing/2014/main" id="{D5968903-8C4E-EF4A-AA5F-14437F5CF148}"/>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Content Placeholder 2">
                <a:extLst>
                  <a:ext uri="{FF2B5EF4-FFF2-40B4-BE49-F238E27FC236}">
                    <a16:creationId xmlns:a16="http://schemas.microsoft.com/office/drawing/2014/main" id="{F80CB349-C170-8140-A6DD-01A6D675B0A2}"/>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7" name="Content Placeholder 2">
                <a:extLst>
                  <a:ext uri="{FF2B5EF4-FFF2-40B4-BE49-F238E27FC236}">
                    <a16:creationId xmlns:a16="http://schemas.microsoft.com/office/drawing/2014/main" id="{F80CB349-C170-8140-A6DD-01A6D675B0A2}"/>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Content Placeholder 2">
                <a:extLst>
                  <a:ext uri="{FF2B5EF4-FFF2-40B4-BE49-F238E27FC236}">
                    <a16:creationId xmlns:a16="http://schemas.microsoft.com/office/drawing/2014/main" id="{128C4609-56D3-F241-893B-7D3E7F9FC282}"/>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88" name="Content Placeholder 2">
                <a:extLst>
                  <a:ext uri="{FF2B5EF4-FFF2-40B4-BE49-F238E27FC236}">
                    <a16:creationId xmlns:a16="http://schemas.microsoft.com/office/drawing/2014/main" id="{128C4609-56D3-F241-893B-7D3E7F9FC282}"/>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AF0EB426-0A97-EB4F-A3B5-E7A16CB4C388}"/>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05" name="Content Placeholder 2">
                <a:extLst>
                  <a:ext uri="{FF2B5EF4-FFF2-40B4-BE49-F238E27FC236}">
                    <a16:creationId xmlns:a16="http://schemas.microsoft.com/office/drawing/2014/main" id="{AF0EB426-0A97-EB4F-A3B5-E7A16CB4C388}"/>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Content Placeholder 2">
                <a:extLst>
                  <a:ext uri="{FF2B5EF4-FFF2-40B4-BE49-F238E27FC236}">
                    <a16:creationId xmlns:a16="http://schemas.microsoft.com/office/drawing/2014/main" id="{57772C1C-EAF9-FF49-A579-858950EDF09F}"/>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106" name="Content Placeholder 2">
                <a:extLst>
                  <a:ext uri="{FF2B5EF4-FFF2-40B4-BE49-F238E27FC236}">
                    <a16:creationId xmlns:a16="http://schemas.microsoft.com/office/drawing/2014/main" id="{57772C1C-EAF9-FF49-A579-858950EDF09F}"/>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81E69368-FB5D-714B-A43E-1452080A91C6}"/>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3497EA6-3E9F-C848-953D-D6F28D6031B3}"/>
                  </a:ext>
                </a:extLst>
              </p:cNvPr>
              <p:cNvSpPr txBox="1">
                <a:spLocks/>
              </p:cNvSpPr>
              <p:nvPr/>
            </p:nvSpPr>
            <p:spPr>
              <a:xfrm>
                <a:off x="9179359" y="517913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=0.51</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3497EA6-3E9F-C848-953D-D6F28D6031B3}"/>
                  </a:ext>
                </a:extLst>
              </p:cNvPr>
              <p:cNvSpPr txBox="1">
                <a:spLocks noRot="1" noChangeAspect="1" noMove="1" noResize="1" noEditPoints="1" noAdjustHandles="1" noChangeArrowheads="1" noChangeShapeType="1" noTextEdit="1"/>
              </p:cNvSpPr>
              <p:nvPr/>
            </p:nvSpPr>
            <p:spPr>
              <a:xfrm>
                <a:off x="9179359" y="5179133"/>
                <a:ext cx="2178177" cy="46706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19D74368-D044-2948-9D39-A9C449778CB2}"/>
                  </a:ext>
                </a:extLst>
              </p:cNvPr>
              <p:cNvSpPr txBox="1">
                <a:spLocks/>
              </p:cNvSpPr>
              <p:nvPr/>
            </p:nvSpPr>
            <p:spPr>
              <a:xfrm>
                <a:off x="9179358" y="555648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=0.28</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19D74368-D044-2948-9D39-A9C449778CB2}"/>
                  </a:ext>
                </a:extLst>
              </p:cNvPr>
              <p:cNvSpPr txBox="1">
                <a:spLocks noRot="1" noChangeAspect="1" noMove="1" noResize="1" noEditPoints="1" noAdjustHandles="1" noChangeArrowheads="1" noChangeShapeType="1" noTextEdit="1"/>
              </p:cNvSpPr>
              <p:nvPr/>
            </p:nvSpPr>
            <p:spPr>
              <a:xfrm>
                <a:off x="9179358" y="5556488"/>
                <a:ext cx="2178177" cy="46706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45E76DAF-E599-0548-802F-78F728E95DAE}"/>
                  </a:ext>
                </a:extLst>
              </p:cNvPr>
              <p:cNvSpPr txBox="1">
                <a:spLocks/>
              </p:cNvSpPr>
              <p:nvPr/>
            </p:nvSpPr>
            <p:spPr>
              <a:xfrm>
                <a:off x="9170757" y="595479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=0.14</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45E76DAF-E599-0548-802F-78F728E95DAE}"/>
                  </a:ext>
                </a:extLst>
              </p:cNvPr>
              <p:cNvSpPr txBox="1">
                <a:spLocks noRot="1" noChangeAspect="1" noMove="1" noResize="1" noEditPoints="1" noAdjustHandles="1" noChangeArrowheads="1" noChangeShapeType="1" noTextEdit="1"/>
              </p:cNvSpPr>
              <p:nvPr/>
            </p:nvSpPr>
            <p:spPr>
              <a:xfrm>
                <a:off x="9170757" y="5954798"/>
                <a:ext cx="2178177" cy="46706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35D9D794-7CC3-8046-9021-16A1EF4416BE}"/>
                  </a:ext>
                </a:extLst>
              </p:cNvPr>
              <p:cNvSpPr txBox="1">
                <a:spLocks/>
              </p:cNvSpPr>
              <p:nvPr/>
            </p:nvSpPr>
            <p:spPr>
              <a:xfrm>
                <a:off x="9168732" y="633215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=0.07</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35D9D794-7CC3-8046-9021-16A1EF4416BE}"/>
                  </a:ext>
                </a:extLst>
              </p:cNvPr>
              <p:cNvSpPr txBox="1">
                <a:spLocks noRot="1" noChangeAspect="1" noMove="1" noResize="1" noEditPoints="1" noAdjustHandles="1" noChangeArrowheads="1" noChangeShapeType="1" noTextEdit="1"/>
              </p:cNvSpPr>
              <p:nvPr/>
            </p:nvSpPr>
            <p:spPr>
              <a:xfrm>
                <a:off x="9168732" y="6332153"/>
                <a:ext cx="2178177" cy="467062"/>
              </a:xfrm>
              <a:prstGeom prst="rect">
                <a:avLst/>
              </a:prstGeom>
              <a:blipFill>
                <a:blip r:embed="rId19"/>
                <a:stretch>
                  <a:fillRect/>
                </a:stretch>
              </a:blipFill>
            </p:spPr>
            <p:txBody>
              <a:bodyPr/>
              <a:lstStyle/>
              <a:p>
                <a:r>
                  <a:rPr lang="en-US">
                    <a:noFill/>
                  </a:rPr>
                  <a:t> </a:t>
                </a:r>
              </a:p>
            </p:txBody>
          </p:sp>
        </mc:Fallback>
      </mc:AlternateContent>
      <p:sp>
        <p:nvSpPr>
          <p:cNvPr id="90" name="Content Placeholder 2">
            <a:extLst>
              <a:ext uri="{FF2B5EF4-FFF2-40B4-BE49-F238E27FC236}">
                <a16:creationId xmlns:a16="http://schemas.microsoft.com/office/drawing/2014/main" id="{F2486288-57A0-F146-9515-C44979752AB1}"/>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91" name="Right Arrow 90">
            <a:extLst>
              <a:ext uri="{FF2B5EF4-FFF2-40B4-BE49-F238E27FC236}">
                <a16:creationId xmlns:a16="http://schemas.microsoft.com/office/drawing/2014/main" id="{04CC4056-A7E1-D247-9D22-DEE078FDD81B}"/>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ontent Placeholder 2">
            <a:extLst>
              <a:ext uri="{FF2B5EF4-FFF2-40B4-BE49-F238E27FC236}">
                <a16:creationId xmlns:a16="http://schemas.microsoft.com/office/drawing/2014/main" id="{597D1424-B0AD-B84E-B41E-4FC1769931F1}"/>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775488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81E69368-FB5D-714B-A43E-1452080A91C6}"/>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3497EA6-3E9F-C848-953D-D6F28D6031B3}"/>
                  </a:ext>
                </a:extLst>
              </p:cNvPr>
              <p:cNvSpPr txBox="1">
                <a:spLocks/>
              </p:cNvSpPr>
              <p:nvPr/>
            </p:nvSpPr>
            <p:spPr>
              <a:xfrm>
                <a:off x="9179359" y="517913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=0.51</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3497EA6-3E9F-C848-953D-D6F28D6031B3}"/>
                  </a:ext>
                </a:extLst>
              </p:cNvPr>
              <p:cNvSpPr txBox="1">
                <a:spLocks noRot="1" noChangeAspect="1" noMove="1" noResize="1" noEditPoints="1" noAdjustHandles="1" noChangeArrowheads="1" noChangeShapeType="1" noTextEdit="1"/>
              </p:cNvSpPr>
              <p:nvPr/>
            </p:nvSpPr>
            <p:spPr>
              <a:xfrm>
                <a:off x="9179359" y="5179133"/>
                <a:ext cx="2178177" cy="4670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19D74368-D044-2948-9D39-A9C449778CB2}"/>
                  </a:ext>
                </a:extLst>
              </p:cNvPr>
              <p:cNvSpPr txBox="1">
                <a:spLocks/>
              </p:cNvSpPr>
              <p:nvPr/>
            </p:nvSpPr>
            <p:spPr>
              <a:xfrm>
                <a:off x="9179358" y="555648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=0.28</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19D74368-D044-2948-9D39-A9C449778CB2}"/>
                  </a:ext>
                </a:extLst>
              </p:cNvPr>
              <p:cNvSpPr txBox="1">
                <a:spLocks noRot="1" noChangeAspect="1" noMove="1" noResize="1" noEditPoints="1" noAdjustHandles="1" noChangeArrowheads="1" noChangeShapeType="1" noTextEdit="1"/>
              </p:cNvSpPr>
              <p:nvPr/>
            </p:nvSpPr>
            <p:spPr>
              <a:xfrm>
                <a:off x="9179358" y="5556488"/>
                <a:ext cx="2178177" cy="4670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45E76DAF-E599-0548-802F-78F728E95DAE}"/>
                  </a:ext>
                </a:extLst>
              </p:cNvPr>
              <p:cNvSpPr txBox="1">
                <a:spLocks/>
              </p:cNvSpPr>
              <p:nvPr/>
            </p:nvSpPr>
            <p:spPr>
              <a:xfrm>
                <a:off x="9170757" y="595479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=0.14</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45E76DAF-E599-0548-802F-78F728E95DAE}"/>
                  </a:ext>
                </a:extLst>
              </p:cNvPr>
              <p:cNvSpPr txBox="1">
                <a:spLocks noRot="1" noChangeAspect="1" noMove="1" noResize="1" noEditPoints="1" noAdjustHandles="1" noChangeArrowheads="1" noChangeShapeType="1" noTextEdit="1"/>
              </p:cNvSpPr>
              <p:nvPr/>
            </p:nvSpPr>
            <p:spPr>
              <a:xfrm>
                <a:off x="9170757" y="5954798"/>
                <a:ext cx="2178177" cy="4670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35D9D794-7CC3-8046-9021-16A1EF4416BE}"/>
                  </a:ext>
                </a:extLst>
              </p:cNvPr>
              <p:cNvSpPr txBox="1">
                <a:spLocks/>
              </p:cNvSpPr>
              <p:nvPr/>
            </p:nvSpPr>
            <p:spPr>
              <a:xfrm>
                <a:off x="9168732" y="633215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=0.07</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35D9D794-7CC3-8046-9021-16A1EF4416BE}"/>
                  </a:ext>
                </a:extLst>
              </p:cNvPr>
              <p:cNvSpPr txBox="1">
                <a:spLocks noRot="1" noChangeAspect="1" noMove="1" noResize="1" noEditPoints="1" noAdjustHandles="1" noChangeArrowheads="1" noChangeShapeType="1" noTextEdit="1"/>
              </p:cNvSpPr>
              <p:nvPr/>
            </p:nvSpPr>
            <p:spPr>
              <a:xfrm>
                <a:off x="9168732" y="6332153"/>
                <a:ext cx="2178177" cy="467062"/>
              </a:xfrm>
              <a:prstGeom prst="rect">
                <a:avLst/>
              </a:prstGeom>
              <a:blipFill>
                <a:blip r:embed="rId11"/>
                <a:stretch>
                  <a:fillRect/>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8CEA64FA-1B9D-6949-90FF-32B1F496B5F0}"/>
              </a:ext>
            </a:extLst>
          </p:cNvPr>
          <p:cNvSpPr/>
          <p:nvPr/>
        </p:nvSpPr>
        <p:spPr>
          <a:xfrm rot="12116029">
            <a:off x="3248228" y="25362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512B9E68-930E-B249-A7EA-3C82D362A3A4}"/>
              </a:ext>
            </a:extLst>
          </p:cNvPr>
          <p:cNvSpPr/>
          <p:nvPr/>
        </p:nvSpPr>
        <p:spPr>
          <a:xfrm rot="17919751">
            <a:off x="2180001"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C03F2F6E-B307-5B48-8223-C5DC9847C7DE}"/>
              </a:ext>
            </a:extLst>
          </p:cNvPr>
          <p:cNvSpPr/>
          <p:nvPr/>
        </p:nvSpPr>
        <p:spPr>
          <a:xfrm rot="14738398">
            <a:off x="2897065" y="25508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19304C6-32EB-1442-9FAE-B0E0E5DC3879}"/>
              </a:ext>
            </a:extLst>
          </p:cNvPr>
          <p:cNvSpPr/>
          <p:nvPr/>
        </p:nvSpPr>
        <p:spPr>
          <a:xfrm rot="12608806">
            <a:off x="3194376" y="25146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DD6C7D13-5081-CC47-826B-E048F61E043C}"/>
                  </a:ext>
                </a:extLst>
              </p:cNvPr>
              <p:cNvSpPr txBox="1">
                <a:spLocks/>
              </p:cNvSpPr>
              <p:nvPr/>
            </p:nvSpPr>
            <p:spPr>
              <a:xfrm>
                <a:off x="2315302" y="22425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DD6C7D13-5081-CC47-826B-E048F61E043C}"/>
                  </a:ext>
                </a:extLst>
              </p:cNvPr>
              <p:cNvSpPr txBox="1">
                <a:spLocks noRot="1" noChangeAspect="1" noMove="1" noResize="1" noEditPoints="1" noAdjustHandles="1" noChangeArrowheads="1" noChangeShapeType="1" noTextEdit="1"/>
              </p:cNvSpPr>
              <p:nvPr/>
            </p:nvSpPr>
            <p:spPr>
              <a:xfrm>
                <a:off x="2315302" y="2242536"/>
                <a:ext cx="466367" cy="503588"/>
              </a:xfrm>
              <a:prstGeom prst="rect">
                <a:avLst/>
              </a:prstGeom>
              <a:blipFill>
                <a:blip r:embed="rId12"/>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C74307C9-BA12-DC45-90C2-9E82411F3766}"/>
                  </a:ext>
                </a:extLst>
              </p:cNvPr>
              <p:cNvSpPr txBox="1">
                <a:spLocks/>
              </p:cNvSpPr>
              <p:nvPr/>
            </p:nvSpPr>
            <p:spPr>
              <a:xfrm>
                <a:off x="2952317" y="23928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C74307C9-BA12-DC45-90C2-9E82411F3766}"/>
                  </a:ext>
                </a:extLst>
              </p:cNvPr>
              <p:cNvSpPr txBox="1">
                <a:spLocks noRot="1" noChangeAspect="1" noMove="1" noResize="1" noEditPoints="1" noAdjustHandles="1" noChangeArrowheads="1" noChangeShapeType="1" noTextEdit="1"/>
              </p:cNvSpPr>
              <p:nvPr/>
            </p:nvSpPr>
            <p:spPr>
              <a:xfrm>
                <a:off x="2952317" y="2392877"/>
                <a:ext cx="466367" cy="503588"/>
              </a:xfrm>
              <a:prstGeom prst="rect">
                <a:avLst/>
              </a:prstGeom>
              <a:blipFill>
                <a:blip r:embed="rId13"/>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F394299B-491F-024D-8E62-07AD3289E3BF}"/>
                  </a:ext>
                </a:extLst>
              </p:cNvPr>
              <p:cNvSpPr txBox="1">
                <a:spLocks/>
              </p:cNvSpPr>
              <p:nvPr/>
            </p:nvSpPr>
            <p:spPr>
              <a:xfrm>
                <a:off x="3614555" y="23148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F394299B-491F-024D-8E62-07AD3289E3BF}"/>
                  </a:ext>
                </a:extLst>
              </p:cNvPr>
              <p:cNvSpPr txBox="1">
                <a:spLocks noRot="1" noChangeAspect="1" noMove="1" noResize="1" noEditPoints="1" noAdjustHandles="1" noChangeArrowheads="1" noChangeShapeType="1" noTextEdit="1"/>
              </p:cNvSpPr>
              <p:nvPr/>
            </p:nvSpPr>
            <p:spPr>
              <a:xfrm>
                <a:off x="3614555" y="2314837"/>
                <a:ext cx="466367" cy="503588"/>
              </a:xfrm>
              <a:prstGeom prst="rect">
                <a:avLst/>
              </a:prstGeom>
              <a:blipFill>
                <a:blip r:embed="rId14"/>
                <a:stretch>
                  <a:fillRect l="-8108"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D577611F-CBFA-F149-B756-7D807BFE7956}"/>
                  </a:ext>
                </a:extLst>
              </p:cNvPr>
              <p:cNvSpPr txBox="1">
                <a:spLocks/>
              </p:cNvSpPr>
              <p:nvPr/>
            </p:nvSpPr>
            <p:spPr>
              <a:xfrm>
                <a:off x="4463518" y="22064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D577611F-CBFA-F149-B756-7D807BFE7956}"/>
                  </a:ext>
                </a:extLst>
              </p:cNvPr>
              <p:cNvSpPr txBox="1">
                <a:spLocks noRot="1" noChangeAspect="1" noMove="1" noResize="1" noEditPoints="1" noAdjustHandles="1" noChangeArrowheads="1" noChangeShapeType="1" noTextEdit="1"/>
              </p:cNvSpPr>
              <p:nvPr/>
            </p:nvSpPr>
            <p:spPr>
              <a:xfrm>
                <a:off x="4463518" y="2206456"/>
                <a:ext cx="466367" cy="503588"/>
              </a:xfrm>
              <a:prstGeom prst="rect">
                <a:avLst/>
              </a:prstGeom>
              <a:blipFill>
                <a:blip r:embed="rId15"/>
                <a:stretch>
                  <a:fillRect l="-5263" b="-25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8116640-0040-0344-9FF8-3338666B0931}"/>
              </a:ext>
            </a:extLst>
          </p:cNvPr>
          <p:cNvGrpSpPr/>
          <p:nvPr/>
        </p:nvGrpSpPr>
        <p:grpSpPr>
          <a:xfrm>
            <a:off x="2552250" y="1809404"/>
            <a:ext cx="1364224" cy="311369"/>
            <a:chOff x="2297660" y="4140835"/>
            <a:chExt cx="1364224" cy="311369"/>
          </a:xfrm>
        </p:grpSpPr>
        <p:sp>
          <p:nvSpPr>
            <p:cNvPr id="100" name="Rounded Rectangle 99">
              <a:extLst>
                <a:ext uri="{FF2B5EF4-FFF2-40B4-BE49-F238E27FC236}">
                  <a16:creationId xmlns:a16="http://schemas.microsoft.com/office/drawing/2014/main" id="{646BC252-57B8-9943-B462-B46CBC33F82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EAC6CBE-024D-FB4E-8345-5129FA4EEA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A5E85BC-44A2-F14D-A15A-F41BBE0CCF52}"/>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ECEEC5A-0DE6-E64E-B713-EEE6261113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9C7AFE-40FF-EA4B-B54C-7B44705B48BB}"/>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AEDCBE0-29FA-5E4B-9FE0-C04EF51557C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9" name="Content Placeholder 2">
                <a:extLst>
                  <a:ext uri="{FF2B5EF4-FFF2-40B4-BE49-F238E27FC236}">
                    <a16:creationId xmlns:a16="http://schemas.microsoft.com/office/drawing/2014/main" id="{3BC678A6-4390-1546-B644-F1846BBD345A}"/>
                  </a:ext>
                </a:extLst>
              </p:cNvPr>
              <p:cNvSpPr txBox="1">
                <a:spLocks/>
              </p:cNvSpPr>
              <p:nvPr/>
            </p:nvSpPr>
            <p:spPr>
              <a:xfrm>
                <a:off x="6677056" y="1358103"/>
                <a:ext cx="5004603" cy="1429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We multiply each </a:t>
                </a:r>
                <a:r>
                  <a:rPr lang="en-US" sz="2000" b="1" dirty="0">
                    <a:solidFill>
                      <a:srgbClr val="7030A0"/>
                    </a:solidFill>
                    <a:latin typeface="Avenir Light" panose="020B0402020203020204" pitchFamily="34" charset="77"/>
                  </a:rPr>
                  <a:t>encoder’s</a:t>
                </a:r>
                <a:r>
                  <a:rPr lang="en-US" sz="2000" b="1" dirty="0">
                    <a:solidFill>
                      <a:srgbClr val="C00000"/>
                    </a:solidFill>
                    <a:latin typeface="Avenir Light" panose="020B0402020203020204" pitchFamily="34" charset="77"/>
                  </a:rPr>
                  <a:t> hidden layer by its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𝑖</m:t>
                        </m:r>
                      </m:sub>
                      <m:sup>
                        <m:r>
                          <a:rPr lang="en-US" sz="2000" i="1">
                            <a:latin typeface="Cambria Math" panose="02040503050406030204" pitchFamily="18" charset="0"/>
                          </a:rPr>
                          <m:t>1</m:t>
                        </m:r>
                      </m:sup>
                    </m:sSubSup>
                    <m:r>
                      <a:rPr lang="en-US" sz="2000" b="0" i="1" smtClean="0">
                        <a:latin typeface="Cambria Math" panose="02040503050406030204" pitchFamily="18" charset="0"/>
                      </a:rPr>
                      <m:t> </m:t>
                    </m:r>
                  </m:oMath>
                </a14:m>
                <a:r>
                  <a:rPr lang="en-US" sz="2000" b="1" dirty="0">
                    <a:solidFill>
                      <a:srgbClr val="C00000"/>
                    </a:solidFill>
                    <a:latin typeface="Avenir Light" panose="020B0402020203020204" pitchFamily="34" charset="77"/>
                  </a:rPr>
                  <a:t>attention weights to create a </a:t>
                </a:r>
                <a:r>
                  <a:rPr lang="en-US" sz="2000" b="1" dirty="0">
                    <a:solidFill>
                      <a:schemeClr val="accent4">
                        <a:lumMod val="50000"/>
                      </a:schemeClr>
                    </a:solidFill>
                    <a:latin typeface="Avenir Light" panose="020B0402020203020204" pitchFamily="34" charset="77"/>
                  </a:rPr>
                  <a:t>context vector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𝑐</m:t>
                        </m:r>
                      </m:e>
                      <m:sub>
                        <m:r>
                          <a:rPr lang="en-US" sz="2000" i="1" dirty="0">
                            <a:latin typeface="Cambria Math" panose="02040503050406030204" pitchFamily="18" charset="0"/>
                          </a:rPr>
                          <m:t>1</m:t>
                        </m:r>
                      </m:sub>
                      <m:sup>
                        <m:r>
                          <a:rPr lang="en-US" sz="2000" i="1" dirty="0">
                            <a:latin typeface="Cambria Math" panose="02040503050406030204" pitchFamily="18" charset="0"/>
                          </a:rPr>
                          <m:t>𝐷</m:t>
                        </m:r>
                      </m:sup>
                    </m:sSubSup>
                  </m:oMath>
                </a14:m>
                <a:endParaRPr lang="en-US" sz="2000" b="1" dirty="0">
                  <a:latin typeface="Avenir Light" panose="020B0402020203020204" pitchFamily="34" charset="77"/>
                </a:endParaRPr>
              </a:p>
            </p:txBody>
          </p:sp>
        </mc:Choice>
        <mc:Fallback xmlns="">
          <p:sp>
            <p:nvSpPr>
              <p:cNvPr id="109" name="Content Placeholder 2">
                <a:extLst>
                  <a:ext uri="{FF2B5EF4-FFF2-40B4-BE49-F238E27FC236}">
                    <a16:creationId xmlns:a16="http://schemas.microsoft.com/office/drawing/2014/main" id="{3BC678A6-4390-1546-B644-F1846BBD345A}"/>
                  </a:ext>
                </a:extLst>
              </p:cNvPr>
              <p:cNvSpPr txBox="1">
                <a:spLocks noRot="1" noChangeAspect="1" noMove="1" noResize="1" noEditPoints="1" noAdjustHandles="1" noChangeArrowheads="1" noChangeShapeType="1" noTextEdit="1"/>
              </p:cNvSpPr>
              <p:nvPr/>
            </p:nvSpPr>
            <p:spPr>
              <a:xfrm>
                <a:off x="6677056" y="1358103"/>
                <a:ext cx="5004603" cy="1429838"/>
              </a:xfrm>
              <a:prstGeom prst="rect">
                <a:avLst/>
              </a:prstGeom>
              <a:blipFill>
                <a:blip r:embed="rId16"/>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71E46AA6-4E24-D946-8D2C-38B405D155E5}"/>
                  </a:ext>
                </a:extLst>
              </p:cNvPr>
              <p:cNvSpPr txBox="1">
                <a:spLocks/>
              </p:cNvSpPr>
              <p:nvPr/>
            </p:nvSpPr>
            <p:spPr>
              <a:xfrm>
                <a:off x="3123555" y="12781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1</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xmlns="">
          <p:sp>
            <p:nvSpPr>
              <p:cNvPr id="110" name="Content Placeholder 2">
                <a:extLst>
                  <a:ext uri="{FF2B5EF4-FFF2-40B4-BE49-F238E27FC236}">
                    <a16:creationId xmlns:a16="http://schemas.microsoft.com/office/drawing/2014/main" id="{71E46AA6-4E24-D946-8D2C-38B405D155E5}"/>
                  </a:ext>
                </a:extLst>
              </p:cNvPr>
              <p:cNvSpPr txBox="1">
                <a:spLocks noRot="1" noChangeAspect="1" noMove="1" noResize="1" noEditPoints="1" noAdjustHandles="1" noChangeArrowheads="1" noChangeShapeType="1" noTextEdit="1"/>
              </p:cNvSpPr>
              <p:nvPr/>
            </p:nvSpPr>
            <p:spPr>
              <a:xfrm>
                <a:off x="3123555" y="1278162"/>
                <a:ext cx="466367" cy="503588"/>
              </a:xfrm>
              <a:prstGeom prst="rect">
                <a:avLst/>
              </a:prstGeom>
              <a:blipFill>
                <a:blip r:embed="rId17"/>
                <a:stretch>
                  <a:fillRect l="-7895" b="-2500"/>
                </a:stretch>
              </a:blipFill>
            </p:spPr>
            <p:txBody>
              <a:bodyPr/>
              <a:lstStyle/>
              <a:p>
                <a:r>
                  <a:rPr lang="en-US">
                    <a:noFill/>
                  </a:rPr>
                  <a:t> </a:t>
                </a:r>
              </a:p>
            </p:txBody>
          </p:sp>
        </mc:Fallback>
      </mc:AlternateContent>
      <p:sp>
        <p:nvSpPr>
          <p:cNvPr id="111" name="Content Placeholder 2">
            <a:extLst>
              <a:ext uri="{FF2B5EF4-FFF2-40B4-BE49-F238E27FC236}">
                <a16:creationId xmlns:a16="http://schemas.microsoft.com/office/drawing/2014/main" id="{51FE699D-4C19-2A49-8082-793EC7C3FE2A}"/>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112" name="Right Arrow 111">
            <a:extLst>
              <a:ext uri="{FF2B5EF4-FFF2-40B4-BE49-F238E27FC236}">
                <a16:creationId xmlns:a16="http://schemas.microsoft.com/office/drawing/2014/main" id="{E2092B28-FE05-3740-9D05-4B51AC1ADAD6}"/>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Content Placeholder 2">
            <a:extLst>
              <a:ext uri="{FF2B5EF4-FFF2-40B4-BE49-F238E27FC236}">
                <a16:creationId xmlns:a16="http://schemas.microsoft.com/office/drawing/2014/main" id="{74085D7D-3251-CA46-A52A-CEC6E70609AA}"/>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12467822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D19C9573-F3EA-7E41-A88C-2BAAA5600223}"/>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390819" y="29578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i="1" dirty="0">
                            <a:solidFill>
                              <a:schemeClr val="accent4">
                                <a:lumMod val="50000"/>
                              </a:schemeClr>
                            </a:solidFill>
                            <a:latin typeface="Cambria Math" panose="02040503050406030204" pitchFamily="18" charset="0"/>
                          </a:rPr>
                          <m:t>1</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390819" y="2957833"/>
                <a:ext cx="1240142" cy="503588"/>
              </a:xfrm>
              <a:prstGeom prst="rect">
                <a:avLst/>
              </a:prstGeom>
              <a:blipFill>
                <a:blip r:embed="rId7"/>
                <a:stretch>
                  <a:fillRect r="-4040" b="-2682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8CEA64FA-1B9D-6949-90FF-32B1F496B5F0}"/>
              </a:ext>
            </a:extLst>
          </p:cNvPr>
          <p:cNvSpPr/>
          <p:nvPr/>
        </p:nvSpPr>
        <p:spPr>
          <a:xfrm rot="12116029">
            <a:off x="3248228" y="25362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CED2570C-50C5-AA4C-AF01-BC66646DA957}"/>
                  </a:ext>
                </a:extLst>
              </p:cNvPr>
              <p:cNvSpPr txBox="1">
                <a:spLocks/>
              </p:cNvSpPr>
              <p:nvPr/>
            </p:nvSpPr>
            <p:spPr>
              <a:xfrm>
                <a:off x="3123555" y="12781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5</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CED2570C-50C5-AA4C-AF01-BC66646DA957}"/>
                  </a:ext>
                </a:extLst>
              </p:cNvPr>
              <p:cNvSpPr txBox="1">
                <a:spLocks noRot="1" noChangeAspect="1" noMove="1" noResize="1" noEditPoints="1" noAdjustHandles="1" noChangeArrowheads="1" noChangeShapeType="1" noTextEdit="1"/>
              </p:cNvSpPr>
              <p:nvPr/>
            </p:nvSpPr>
            <p:spPr>
              <a:xfrm>
                <a:off x="3123555" y="1278162"/>
                <a:ext cx="466367" cy="503588"/>
              </a:xfrm>
              <a:prstGeom prst="rect">
                <a:avLst/>
              </a:prstGeom>
              <a:blipFill>
                <a:blip r:embed="rId8"/>
                <a:stretch>
                  <a:fillRect l="-7895" b="-10000"/>
                </a:stretch>
              </a:blipFill>
            </p:spPr>
            <p:txBody>
              <a:bodyPr/>
              <a:lstStyle/>
              <a:p>
                <a:r>
                  <a:rPr lang="en-US">
                    <a:noFill/>
                  </a:rPr>
                  <a:t> </a:t>
                </a:r>
              </a:p>
            </p:txBody>
          </p:sp>
        </mc:Fallback>
      </mc:AlternateContent>
      <p:sp>
        <p:nvSpPr>
          <p:cNvPr id="92" name="Right Arrow 91">
            <a:extLst>
              <a:ext uri="{FF2B5EF4-FFF2-40B4-BE49-F238E27FC236}">
                <a16:creationId xmlns:a16="http://schemas.microsoft.com/office/drawing/2014/main" id="{512B9E68-930E-B249-A7EA-3C82D362A3A4}"/>
              </a:ext>
            </a:extLst>
          </p:cNvPr>
          <p:cNvSpPr/>
          <p:nvPr/>
        </p:nvSpPr>
        <p:spPr>
          <a:xfrm rot="17919751">
            <a:off x="2180001"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C03F2F6E-B307-5B48-8223-C5DC9847C7DE}"/>
              </a:ext>
            </a:extLst>
          </p:cNvPr>
          <p:cNvSpPr/>
          <p:nvPr/>
        </p:nvSpPr>
        <p:spPr>
          <a:xfrm rot="14738398">
            <a:off x="2897065" y="25508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19304C6-32EB-1442-9FAE-B0E0E5DC3879}"/>
              </a:ext>
            </a:extLst>
          </p:cNvPr>
          <p:cNvSpPr/>
          <p:nvPr/>
        </p:nvSpPr>
        <p:spPr>
          <a:xfrm rot="12608806">
            <a:off x="3194376" y="25146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DD6C7D13-5081-CC47-826B-E048F61E043C}"/>
                  </a:ext>
                </a:extLst>
              </p:cNvPr>
              <p:cNvSpPr txBox="1">
                <a:spLocks/>
              </p:cNvSpPr>
              <p:nvPr/>
            </p:nvSpPr>
            <p:spPr>
              <a:xfrm>
                <a:off x="2315302" y="22425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DD6C7D13-5081-CC47-826B-E048F61E043C}"/>
                  </a:ext>
                </a:extLst>
              </p:cNvPr>
              <p:cNvSpPr txBox="1">
                <a:spLocks noRot="1" noChangeAspect="1" noMove="1" noResize="1" noEditPoints="1" noAdjustHandles="1" noChangeArrowheads="1" noChangeShapeType="1" noTextEdit="1"/>
              </p:cNvSpPr>
              <p:nvPr/>
            </p:nvSpPr>
            <p:spPr>
              <a:xfrm>
                <a:off x="2315302" y="2242536"/>
                <a:ext cx="466367" cy="503588"/>
              </a:xfrm>
              <a:prstGeom prst="rect">
                <a:avLst/>
              </a:prstGeom>
              <a:blipFill>
                <a:blip r:embed="rId9"/>
                <a:stretch>
                  <a:fillRect l="-526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C74307C9-BA12-DC45-90C2-9E82411F3766}"/>
                  </a:ext>
                </a:extLst>
              </p:cNvPr>
              <p:cNvSpPr txBox="1">
                <a:spLocks/>
              </p:cNvSpPr>
              <p:nvPr/>
            </p:nvSpPr>
            <p:spPr>
              <a:xfrm>
                <a:off x="2952317" y="23928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C74307C9-BA12-DC45-90C2-9E82411F3766}"/>
                  </a:ext>
                </a:extLst>
              </p:cNvPr>
              <p:cNvSpPr txBox="1">
                <a:spLocks noRot="1" noChangeAspect="1" noMove="1" noResize="1" noEditPoints="1" noAdjustHandles="1" noChangeArrowheads="1" noChangeShapeType="1" noTextEdit="1"/>
              </p:cNvSpPr>
              <p:nvPr/>
            </p:nvSpPr>
            <p:spPr>
              <a:xfrm>
                <a:off x="2952317" y="2392877"/>
                <a:ext cx="466367" cy="503588"/>
              </a:xfrm>
              <a:prstGeom prst="rect">
                <a:avLst/>
              </a:prstGeom>
              <a:blipFill>
                <a:blip r:embed="rId10"/>
                <a:stretch>
                  <a:fillRect l="-5263"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F394299B-491F-024D-8E62-07AD3289E3BF}"/>
                  </a:ext>
                </a:extLst>
              </p:cNvPr>
              <p:cNvSpPr txBox="1">
                <a:spLocks/>
              </p:cNvSpPr>
              <p:nvPr/>
            </p:nvSpPr>
            <p:spPr>
              <a:xfrm>
                <a:off x="3614555" y="23148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F394299B-491F-024D-8E62-07AD3289E3BF}"/>
                  </a:ext>
                </a:extLst>
              </p:cNvPr>
              <p:cNvSpPr txBox="1">
                <a:spLocks noRot="1" noChangeAspect="1" noMove="1" noResize="1" noEditPoints="1" noAdjustHandles="1" noChangeArrowheads="1" noChangeShapeType="1" noTextEdit="1"/>
              </p:cNvSpPr>
              <p:nvPr/>
            </p:nvSpPr>
            <p:spPr>
              <a:xfrm>
                <a:off x="3614555" y="2314837"/>
                <a:ext cx="466367" cy="503588"/>
              </a:xfrm>
              <a:prstGeom prst="rect">
                <a:avLst/>
              </a:prstGeom>
              <a:blipFill>
                <a:blip r:embed="rId11"/>
                <a:stretch>
                  <a:fillRect l="-8108"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D577611F-CBFA-F149-B756-7D807BFE7956}"/>
                  </a:ext>
                </a:extLst>
              </p:cNvPr>
              <p:cNvSpPr txBox="1">
                <a:spLocks/>
              </p:cNvSpPr>
              <p:nvPr/>
            </p:nvSpPr>
            <p:spPr>
              <a:xfrm>
                <a:off x="4463518" y="22064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D577611F-CBFA-F149-B756-7D807BFE7956}"/>
                  </a:ext>
                </a:extLst>
              </p:cNvPr>
              <p:cNvSpPr txBox="1">
                <a:spLocks noRot="1" noChangeAspect="1" noMove="1" noResize="1" noEditPoints="1" noAdjustHandles="1" noChangeArrowheads="1" noChangeShapeType="1" noTextEdit="1"/>
              </p:cNvSpPr>
              <p:nvPr/>
            </p:nvSpPr>
            <p:spPr>
              <a:xfrm>
                <a:off x="4463518" y="2206456"/>
                <a:ext cx="466367" cy="503588"/>
              </a:xfrm>
              <a:prstGeom prst="rect">
                <a:avLst/>
              </a:prstGeom>
              <a:blipFill>
                <a:blip r:embed="rId12"/>
                <a:stretch>
                  <a:fillRect l="-5263" b="-50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8116640-0040-0344-9FF8-3338666B0931}"/>
              </a:ext>
            </a:extLst>
          </p:cNvPr>
          <p:cNvGrpSpPr/>
          <p:nvPr/>
        </p:nvGrpSpPr>
        <p:grpSpPr>
          <a:xfrm>
            <a:off x="2552250" y="1809404"/>
            <a:ext cx="1364224" cy="311369"/>
            <a:chOff x="2297660" y="4140835"/>
            <a:chExt cx="1364224" cy="311369"/>
          </a:xfrm>
        </p:grpSpPr>
        <p:sp>
          <p:nvSpPr>
            <p:cNvPr id="100" name="Rounded Rectangle 99">
              <a:extLst>
                <a:ext uri="{FF2B5EF4-FFF2-40B4-BE49-F238E27FC236}">
                  <a16:creationId xmlns:a16="http://schemas.microsoft.com/office/drawing/2014/main" id="{646BC252-57B8-9943-B462-B46CBC33F82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EAC6CBE-024D-FB4E-8345-5129FA4EEA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A5E85BC-44A2-F14D-A15A-F41BBE0CCF52}"/>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ECEEC5A-0DE6-E64E-B713-EEE6261113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9C7AFE-40FF-EA4B-B54C-7B44705B48BB}"/>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AEDCBE0-29FA-5E4B-9FE0-C04EF51557C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933C633F-7F4D-F240-AEF9-1967C675CB30}"/>
                  </a:ext>
                </a:extLst>
              </p:cNvPr>
              <p:cNvSpPr txBox="1">
                <a:spLocks/>
              </p:cNvSpPr>
              <p:nvPr/>
            </p:nvSpPr>
            <p:spPr>
              <a:xfrm>
                <a:off x="748146" y="881334"/>
                <a:ext cx="10579646"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REMEMBER: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a:t>
                </a:r>
                <a:r>
                  <a:rPr lang="en-US" sz="2000" b="1" dirty="0">
                    <a:solidFill>
                      <a:srgbClr val="C00000"/>
                    </a:solidFill>
                    <a:latin typeface="Avenir Light" panose="020B0402020203020204" pitchFamily="34" charset="77"/>
                  </a:rPr>
                  <a:t>decoder’s</a:t>
                </a:r>
                <a:r>
                  <a:rPr lang="en-US" sz="2000" b="1" dirty="0">
                    <a:solidFill>
                      <a:schemeClr val="tx1"/>
                    </a:solidFill>
                    <a:latin typeface="Avenir Light" panose="020B0402020203020204" pitchFamily="34" charset="77"/>
                  </a:rPr>
                  <a:t> current hidden state, too. </a:t>
                </a:r>
                <a:endParaRPr lang="en-US" sz="20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933C633F-7F4D-F240-AEF9-1967C675CB30}"/>
                  </a:ext>
                </a:extLst>
              </p:cNvPr>
              <p:cNvSpPr txBox="1">
                <a:spLocks noRot="1" noChangeAspect="1" noMove="1" noResize="1" noEditPoints="1" noAdjustHandles="1" noChangeArrowheads="1" noChangeShapeType="1" noTextEdit="1"/>
              </p:cNvSpPr>
              <p:nvPr/>
            </p:nvSpPr>
            <p:spPr>
              <a:xfrm>
                <a:off x="748146" y="881334"/>
                <a:ext cx="10579646" cy="471462"/>
              </a:xfrm>
              <a:prstGeom prst="rect">
                <a:avLst/>
              </a:prstGeom>
              <a:blipFill>
                <a:blip r:embed="rId13"/>
                <a:stretch>
                  <a:fillRect l="-600" b="-28205"/>
                </a:stretch>
              </a:blipFill>
            </p:spPr>
            <p:txBody>
              <a:bodyPr/>
              <a:lstStyle/>
              <a:p>
                <a:r>
                  <a:rPr lang="en-US">
                    <a:noFill/>
                  </a:rPr>
                  <a:t> </a:t>
                </a:r>
              </a:p>
            </p:txBody>
          </p:sp>
        </mc:Fallback>
      </mc:AlternateContent>
      <p:sp>
        <p:nvSpPr>
          <p:cNvPr id="88" name="Right Arrow 87">
            <a:extLst>
              <a:ext uri="{FF2B5EF4-FFF2-40B4-BE49-F238E27FC236}">
                <a16:creationId xmlns:a16="http://schemas.microsoft.com/office/drawing/2014/main" id="{714CF3EF-521C-9B48-AAEB-EB197B755305}"/>
              </a:ext>
            </a:extLst>
          </p:cNvPr>
          <p:cNvSpPr/>
          <p:nvPr/>
        </p:nvSpPr>
        <p:spPr>
          <a:xfrm rot="16200000">
            <a:off x="6752445" y="25282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EE4A92D7-E600-4F4E-A249-34C08BA6425D}"/>
                  </a:ext>
                </a:extLst>
              </p:cNvPr>
              <p:cNvSpPr txBox="1">
                <a:spLocks/>
              </p:cNvSpPr>
              <p:nvPr/>
            </p:nvSpPr>
            <p:spPr>
              <a:xfrm>
                <a:off x="6740592" y="1882126"/>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xmlns="">
          <p:sp>
            <p:nvSpPr>
              <p:cNvPr id="104" name="Content Placeholder 2">
                <a:extLst>
                  <a:ext uri="{FF2B5EF4-FFF2-40B4-BE49-F238E27FC236}">
                    <a16:creationId xmlns:a16="http://schemas.microsoft.com/office/drawing/2014/main" id="{EE4A92D7-E600-4F4E-A249-34C08BA6425D}"/>
                  </a:ext>
                </a:extLst>
              </p:cNvPr>
              <p:cNvSpPr txBox="1">
                <a:spLocks noRot="1" noChangeAspect="1" noMove="1" noResize="1" noEditPoints="1" noAdjustHandles="1" noChangeArrowheads="1" noChangeShapeType="1" noTextEdit="1"/>
              </p:cNvSpPr>
              <p:nvPr/>
            </p:nvSpPr>
            <p:spPr>
              <a:xfrm>
                <a:off x="6740592" y="1882126"/>
                <a:ext cx="750397" cy="503588"/>
              </a:xfrm>
              <a:prstGeom prst="rect">
                <a:avLst/>
              </a:prstGeom>
              <a:blipFill>
                <a:blip r:embed="rId14"/>
                <a:stretch>
                  <a:fillRect b="-7317"/>
                </a:stretch>
              </a:blipFill>
            </p:spPr>
            <p:txBody>
              <a:bodyPr/>
              <a:lstStyle/>
              <a:p>
                <a:r>
                  <a:rPr lang="en-US">
                    <a:noFill/>
                  </a:rPr>
                  <a:t> </a:t>
                </a:r>
              </a:p>
            </p:txBody>
          </p:sp>
        </mc:Fallback>
      </mc:AlternateContent>
      <p:sp>
        <p:nvSpPr>
          <p:cNvPr id="105" name="Content Placeholder 2">
            <a:extLst>
              <a:ext uri="{FF2B5EF4-FFF2-40B4-BE49-F238E27FC236}">
                <a16:creationId xmlns:a16="http://schemas.microsoft.com/office/drawing/2014/main" id="{B1548CAF-6C5C-074F-A6FF-9C217F408596}"/>
              </a:ext>
            </a:extLst>
          </p:cNvPr>
          <p:cNvSpPr txBox="1">
            <a:spLocks/>
          </p:cNvSpPr>
          <p:nvPr/>
        </p:nvSpPr>
        <p:spPr>
          <a:xfrm>
            <a:off x="6604530" y="152208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79" name="Right Arrow 78">
            <a:extLst>
              <a:ext uri="{FF2B5EF4-FFF2-40B4-BE49-F238E27FC236}">
                <a16:creationId xmlns:a16="http://schemas.microsoft.com/office/drawing/2014/main" id="{D46EAB3D-8A52-454D-84A6-41F4060DA81F}"/>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DE2D8EC-BAF7-FD40-9F24-0D1C81460D70}"/>
              </a:ext>
            </a:extLst>
          </p:cNvPr>
          <p:cNvGrpSpPr/>
          <p:nvPr/>
        </p:nvGrpSpPr>
        <p:grpSpPr>
          <a:xfrm rot="16200000">
            <a:off x="7502453" y="4096093"/>
            <a:ext cx="1364224" cy="311369"/>
            <a:chOff x="2297660" y="4140835"/>
            <a:chExt cx="1364224" cy="311369"/>
          </a:xfrm>
        </p:grpSpPr>
        <p:sp>
          <p:nvSpPr>
            <p:cNvPr id="86" name="Rounded Rectangle 85">
              <a:extLst>
                <a:ext uri="{FF2B5EF4-FFF2-40B4-BE49-F238E27FC236}">
                  <a16:creationId xmlns:a16="http://schemas.microsoft.com/office/drawing/2014/main" id="{55E56AB8-C141-604C-B57A-5ED66B7AE9A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7" name="Oval 86">
              <a:extLst>
                <a:ext uri="{FF2B5EF4-FFF2-40B4-BE49-F238E27FC236}">
                  <a16:creationId xmlns:a16="http://schemas.microsoft.com/office/drawing/2014/main" id="{D93ED199-BE73-5240-84A1-2E08600C5020}"/>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9" name="Oval 88">
              <a:extLst>
                <a:ext uri="{FF2B5EF4-FFF2-40B4-BE49-F238E27FC236}">
                  <a16:creationId xmlns:a16="http://schemas.microsoft.com/office/drawing/2014/main" id="{3992F0A5-23EB-DB4E-B973-D6BE8214839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758E0FFF-59F5-2D46-A104-17710D1A2AD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C46577CE-E0FD-1E48-ABAF-65E79381F1A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2F658B19-9141-C841-B357-BB01C196817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11" name="Content Placeholder 2">
            <a:extLst>
              <a:ext uri="{FF2B5EF4-FFF2-40B4-BE49-F238E27FC236}">
                <a16:creationId xmlns:a16="http://schemas.microsoft.com/office/drawing/2014/main" id="{271E872E-2AE4-2E49-A9F9-4A0AD9D72C97}"/>
              </a:ext>
            </a:extLst>
          </p:cNvPr>
          <p:cNvSpPr txBox="1">
            <a:spLocks/>
          </p:cNvSpPr>
          <p:nvPr/>
        </p:nvSpPr>
        <p:spPr>
          <a:xfrm>
            <a:off x="7795570" y="5633625"/>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a:t>
            </a:r>
          </a:p>
        </p:txBody>
      </p:sp>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5AC48D60-FA24-B94F-88A4-E51155170CD8}"/>
                  </a:ext>
                </a:extLst>
              </p:cNvPr>
              <p:cNvSpPr txBox="1">
                <a:spLocks/>
              </p:cNvSpPr>
              <p:nvPr/>
            </p:nvSpPr>
            <p:spPr>
              <a:xfrm>
                <a:off x="7563677" y="2957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2</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2</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xmlns="">
          <p:sp>
            <p:nvSpPr>
              <p:cNvPr id="112" name="Content Placeholder 2">
                <a:extLst>
                  <a:ext uri="{FF2B5EF4-FFF2-40B4-BE49-F238E27FC236}">
                    <a16:creationId xmlns:a16="http://schemas.microsoft.com/office/drawing/2014/main" id="{5AC48D60-FA24-B94F-88A4-E51155170CD8}"/>
                  </a:ext>
                </a:extLst>
              </p:cNvPr>
              <p:cNvSpPr txBox="1">
                <a:spLocks noRot="1" noChangeAspect="1" noMove="1" noResize="1" noEditPoints="1" noAdjustHandles="1" noChangeArrowheads="1" noChangeShapeType="1" noTextEdit="1"/>
              </p:cNvSpPr>
              <p:nvPr/>
            </p:nvSpPr>
            <p:spPr>
              <a:xfrm>
                <a:off x="7563677" y="2957834"/>
                <a:ext cx="1240142" cy="503588"/>
              </a:xfrm>
              <a:prstGeom prst="rect">
                <a:avLst/>
              </a:prstGeom>
              <a:blipFill>
                <a:blip r:embed="rId15"/>
                <a:stretch>
                  <a:fillRect l="-1020" r="-4082" b="-26829"/>
                </a:stretch>
              </a:blipFill>
            </p:spPr>
            <p:txBody>
              <a:bodyPr/>
              <a:lstStyle/>
              <a:p>
                <a:r>
                  <a:rPr lang="en-US">
                    <a:noFill/>
                  </a:rPr>
                  <a:t> </a:t>
                </a:r>
              </a:p>
            </p:txBody>
          </p:sp>
        </mc:Fallback>
      </mc:AlternateContent>
      <p:sp>
        <p:nvSpPr>
          <p:cNvPr id="113" name="Right Arrow 112">
            <a:extLst>
              <a:ext uri="{FF2B5EF4-FFF2-40B4-BE49-F238E27FC236}">
                <a16:creationId xmlns:a16="http://schemas.microsoft.com/office/drawing/2014/main" id="{24EF5331-30CB-3647-94A3-86917834D10C}"/>
              </a:ext>
            </a:extLst>
          </p:cNvPr>
          <p:cNvSpPr/>
          <p:nvPr/>
        </p:nvSpPr>
        <p:spPr>
          <a:xfrm rot="16200000">
            <a:off x="7925303" y="25282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ECE1C869-8C44-3B46-881E-AAFC5608CCA1}"/>
                  </a:ext>
                </a:extLst>
              </p:cNvPr>
              <p:cNvSpPr txBox="1">
                <a:spLocks/>
              </p:cNvSpPr>
              <p:nvPr/>
            </p:nvSpPr>
            <p:spPr>
              <a:xfrm>
                <a:off x="7913450" y="1882127"/>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id="{ECE1C869-8C44-3B46-881E-AAFC5608CCA1}"/>
                  </a:ext>
                </a:extLst>
              </p:cNvPr>
              <p:cNvSpPr txBox="1">
                <a:spLocks noRot="1" noChangeAspect="1" noMove="1" noResize="1" noEditPoints="1" noAdjustHandles="1" noChangeArrowheads="1" noChangeShapeType="1" noTextEdit="1"/>
              </p:cNvSpPr>
              <p:nvPr/>
            </p:nvSpPr>
            <p:spPr>
              <a:xfrm>
                <a:off x="7913450" y="1882127"/>
                <a:ext cx="750397" cy="503588"/>
              </a:xfrm>
              <a:prstGeom prst="rect">
                <a:avLst/>
              </a:prstGeom>
              <a:blipFill>
                <a:blip r:embed="rId16"/>
                <a:stretch>
                  <a:fillRect b="-7317"/>
                </a:stretch>
              </a:blipFill>
            </p:spPr>
            <p:txBody>
              <a:bodyPr/>
              <a:lstStyle/>
              <a:p>
                <a:r>
                  <a:rPr lang="en-US">
                    <a:noFill/>
                  </a:rPr>
                  <a:t> </a:t>
                </a:r>
              </a:p>
            </p:txBody>
          </p:sp>
        </mc:Fallback>
      </mc:AlternateContent>
      <p:sp>
        <p:nvSpPr>
          <p:cNvPr id="115" name="Content Placeholder 2">
            <a:extLst>
              <a:ext uri="{FF2B5EF4-FFF2-40B4-BE49-F238E27FC236}">
                <a16:creationId xmlns:a16="http://schemas.microsoft.com/office/drawing/2014/main" id="{5B8DF6CB-89B6-2044-9BD2-5F3127A0FF16}"/>
              </a:ext>
            </a:extLst>
          </p:cNvPr>
          <p:cNvSpPr txBox="1">
            <a:spLocks/>
          </p:cNvSpPr>
          <p:nvPr/>
        </p:nvSpPr>
        <p:spPr>
          <a:xfrm>
            <a:off x="7695805" y="1522089"/>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chien</a:t>
            </a:r>
            <a:endParaRPr lang="en-US" sz="2400" dirty="0">
              <a:solidFill>
                <a:srgbClr val="C00000"/>
              </a:solidFill>
              <a:latin typeface="Avenir Light" panose="020B0402020203020204" pitchFamily="34" charset="77"/>
            </a:endParaRPr>
          </a:p>
        </p:txBody>
      </p:sp>
      <p:sp>
        <p:nvSpPr>
          <p:cNvPr id="116" name="Right Arrow 115">
            <a:extLst>
              <a:ext uri="{FF2B5EF4-FFF2-40B4-BE49-F238E27FC236}">
                <a16:creationId xmlns:a16="http://schemas.microsoft.com/office/drawing/2014/main" id="{256ADC24-0E1F-0747-A17F-A6653F07A44F}"/>
              </a:ext>
            </a:extLst>
          </p:cNvPr>
          <p:cNvSpPr/>
          <p:nvPr/>
        </p:nvSpPr>
        <p:spPr>
          <a:xfrm rot="16200000">
            <a:off x="7900029" y="51715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183DABB7-91F4-D945-AA92-A7CCB627FACB}"/>
              </a:ext>
            </a:extLst>
          </p:cNvPr>
          <p:cNvSpPr/>
          <p:nvPr/>
        </p:nvSpPr>
        <p:spPr>
          <a:xfrm>
            <a:off x="7344382" y="409227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66406FB1-DAEE-C14D-A979-B5981821AE94}"/>
              </a:ext>
            </a:extLst>
          </p:cNvPr>
          <p:cNvGrpSpPr/>
          <p:nvPr/>
        </p:nvGrpSpPr>
        <p:grpSpPr>
          <a:xfrm rot="16200000">
            <a:off x="8655782" y="4096091"/>
            <a:ext cx="1364224" cy="311369"/>
            <a:chOff x="2297660" y="4140835"/>
            <a:chExt cx="1364224" cy="311369"/>
          </a:xfrm>
        </p:grpSpPr>
        <p:sp>
          <p:nvSpPr>
            <p:cNvPr id="119" name="Rounded Rectangle 118">
              <a:extLst>
                <a:ext uri="{FF2B5EF4-FFF2-40B4-BE49-F238E27FC236}">
                  <a16:creationId xmlns:a16="http://schemas.microsoft.com/office/drawing/2014/main" id="{37E3136C-1D9F-DF43-A763-457CA4D8328D}"/>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0" name="Oval 119">
              <a:extLst>
                <a:ext uri="{FF2B5EF4-FFF2-40B4-BE49-F238E27FC236}">
                  <a16:creationId xmlns:a16="http://schemas.microsoft.com/office/drawing/2014/main" id="{3FF34B2D-FAC9-FD40-9131-28E576C1246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2" name="Oval 121">
              <a:extLst>
                <a:ext uri="{FF2B5EF4-FFF2-40B4-BE49-F238E27FC236}">
                  <a16:creationId xmlns:a16="http://schemas.microsoft.com/office/drawing/2014/main" id="{682E43F5-AD5E-5E45-B491-353A10841CEB}"/>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3" name="Oval 122">
              <a:extLst>
                <a:ext uri="{FF2B5EF4-FFF2-40B4-BE49-F238E27FC236}">
                  <a16:creationId xmlns:a16="http://schemas.microsoft.com/office/drawing/2014/main" id="{CAF57984-4362-BE4D-8F5C-F35A994EE03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CE42A92-0F13-474D-A99A-E597F53EE1A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D4BAA489-6DD7-5346-B4A2-8D4C7F4F28A0}"/>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126" name="Content Placeholder 2">
                <a:extLst>
                  <a:ext uri="{FF2B5EF4-FFF2-40B4-BE49-F238E27FC236}">
                    <a16:creationId xmlns:a16="http://schemas.microsoft.com/office/drawing/2014/main" id="{5F5B24E0-3A0F-F244-8395-0DD910C4066D}"/>
                  </a:ext>
                </a:extLst>
              </p:cNvPr>
              <p:cNvSpPr txBox="1">
                <a:spLocks/>
              </p:cNvSpPr>
              <p:nvPr/>
            </p:nvSpPr>
            <p:spPr>
              <a:xfrm>
                <a:off x="8717006" y="295783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3</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3</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xmlns="">
          <p:sp>
            <p:nvSpPr>
              <p:cNvPr id="126" name="Content Placeholder 2">
                <a:extLst>
                  <a:ext uri="{FF2B5EF4-FFF2-40B4-BE49-F238E27FC236}">
                    <a16:creationId xmlns:a16="http://schemas.microsoft.com/office/drawing/2014/main" id="{5F5B24E0-3A0F-F244-8395-0DD910C4066D}"/>
                  </a:ext>
                </a:extLst>
              </p:cNvPr>
              <p:cNvSpPr txBox="1">
                <a:spLocks noRot="1" noChangeAspect="1" noMove="1" noResize="1" noEditPoints="1" noAdjustHandles="1" noChangeArrowheads="1" noChangeShapeType="1" noTextEdit="1"/>
              </p:cNvSpPr>
              <p:nvPr/>
            </p:nvSpPr>
            <p:spPr>
              <a:xfrm>
                <a:off x="8717006" y="2957832"/>
                <a:ext cx="1240142" cy="503588"/>
              </a:xfrm>
              <a:prstGeom prst="rect">
                <a:avLst/>
              </a:prstGeom>
              <a:blipFill>
                <a:blip r:embed="rId17"/>
                <a:stretch>
                  <a:fillRect r="-4040" b="-26829"/>
                </a:stretch>
              </a:blipFill>
            </p:spPr>
            <p:txBody>
              <a:bodyPr/>
              <a:lstStyle/>
              <a:p>
                <a:r>
                  <a:rPr lang="en-US">
                    <a:noFill/>
                  </a:rPr>
                  <a:t> </a:t>
                </a:r>
              </a:p>
            </p:txBody>
          </p:sp>
        </mc:Fallback>
      </mc:AlternateContent>
      <p:sp>
        <p:nvSpPr>
          <p:cNvPr id="127" name="Right Arrow 126">
            <a:extLst>
              <a:ext uri="{FF2B5EF4-FFF2-40B4-BE49-F238E27FC236}">
                <a16:creationId xmlns:a16="http://schemas.microsoft.com/office/drawing/2014/main" id="{5B6FAF4A-8F46-2F45-B9B1-D0E83E12798B}"/>
              </a:ext>
            </a:extLst>
          </p:cNvPr>
          <p:cNvSpPr/>
          <p:nvPr/>
        </p:nvSpPr>
        <p:spPr>
          <a:xfrm rot="16200000">
            <a:off x="9078632" y="25282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9C6006D6-136E-C948-BB3E-FBFB0CA509DB}"/>
                  </a:ext>
                </a:extLst>
              </p:cNvPr>
              <p:cNvSpPr txBox="1">
                <a:spLocks/>
              </p:cNvSpPr>
              <p:nvPr/>
            </p:nvSpPr>
            <p:spPr>
              <a:xfrm>
                <a:off x="9066779" y="18821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xmlns="">
          <p:sp>
            <p:nvSpPr>
              <p:cNvPr id="128" name="Content Placeholder 2">
                <a:extLst>
                  <a:ext uri="{FF2B5EF4-FFF2-40B4-BE49-F238E27FC236}">
                    <a16:creationId xmlns:a16="http://schemas.microsoft.com/office/drawing/2014/main" id="{9C6006D6-136E-C948-BB3E-FBFB0CA509DB}"/>
                  </a:ext>
                </a:extLst>
              </p:cNvPr>
              <p:cNvSpPr txBox="1">
                <a:spLocks noRot="1" noChangeAspect="1" noMove="1" noResize="1" noEditPoints="1" noAdjustHandles="1" noChangeArrowheads="1" noChangeShapeType="1" noTextEdit="1"/>
              </p:cNvSpPr>
              <p:nvPr/>
            </p:nvSpPr>
            <p:spPr>
              <a:xfrm>
                <a:off x="9066779" y="1882125"/>
                <a:ext cx="750397" cy="503588"/>
              </a:xfrm>
              <a:prstGeom prst="rect">
                <a:avLst/>
              </a:prstGeom>
              <a:blipFill>
                <a:blip r:embed="rId18"/>
                <a:stretch>
                  <a:fillRect b="-7317"/>
                </a:stretch>
              </a:blipFill>
            </p:spPr>
            <p:txBody>
              <a:bodyPr/>
              <a:lstStyle/>
              <a:p>
                <a:r>
                  <a:rPr lang="en-US">
                    <a:noFill/>
                  </a:rPr>
                  <a:t> </a:t>
                </a:r>
              </a:p>
            </p:txBody>
          </p:sp>
        </mc:Fallback>
      </mc:AlternateContent>
      <p:sp>
        <p:nvSpPr>
          <p:cNvPr id="129" name="Content Placeholder 2">
            <a:extLst>
              <a:ext uri="{FF2B5EF4-FFF2-40B4-BE49-F238E27FC236}">
                <a16:creationId xmlns:a16="http://schemas.microsoft.com/office/drawing/2014/main" id="{AC5A6D6E-ADA8-2A40-A298-9B5389CE04A7}"/>
              </a:ext>
            </a:extLst>
          </p:cNvPr>
          <p:cNvSpPr txBox="1">
            <a:spLocks/>
          </p:cNvSpPr>
          <p:nvPr/>
        </p:nvSpPr>
        <p:spPr>
          <a:xfrm>
            <a:off x="8849134" y="1522087"/>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130" name="Right Arrow 129">
            <a:extLst>
              <a:ext uri="{FF2B5EF4-FFF2-40B4-BE49-F238E27FC236}">
                <a16:creationId xmlns:a16="http://schemas.microsoft.com/office/drawing/2014/main" id="{3AD5D227-0391-E742-B545-F41EDB7AA868}"/>
              </a:ext>
            </a:extLst>
          </p:cNvPr>
          <p:cNvSpPr/>
          <p:nvPr/>
        </p:nvSpPr>
        <p:spPr>
          <a:xfrm rot="16200000">
            <a:off x="9053358" y="517159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Arrow 130">
            <a:extLst>
              <a:ext uri="{FF2B5EF4-FFF2-40B4-BE49-F238E27FC236}">
                <a16:creationId xmlns:a16="http://schemas.microsoft.com/office/drawing/2014/main" id="{B286ECE6-C3D5-6344-8DEB-4BDC1A3D61E1}"/>
              </a:ext>
            </a:extLst>
          </p:cNvPr>
          <p:cNvSpPr/>
          <p:nvPr/>
        </p:nvSpPr>
        <p:spPr>
          <a:xfrm>
            <a:off x="8497711" y="40922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C48942CC-FF29-0C44-9F78-2988DABB39DA}"/>
              </a:ext>
            </a:extLst>
          </p:cNvPr>
          <p:cNvSpPr txBox="1">
            <a:spLocks/>
          </p:cNvSpPr>
          <p:nvPr/>
        </p:nvSpPr>
        <p:spPr>
          <a:xfrm>
            <a:off x="8699603" y="5636662"/>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chien</a:t>
            </a:r>
            <a:endParaRPr lang="en-US" sz="2400" dirty="0">
              <a:latin typeface="Avenir Light" panose="020B0402020203020204" pitchFamily="34" charset="77"/>
            </a:endParaRPr>
          </a:p>
        </p:txBody>
      </p:sp>
      <p:grpSp>
        <p:nvGrpSpPr>
          <p:cNvPr id="133" name="Group 132">
            <a:extLst>
              <a:ext uri="{FF2B5EF4-FFF2-40B4-BE49-F238E27FC236}">
                <a16:creationId xmlns:a16="http://schemas.microsoft.com/office/drawing/2014/main" id="{2DE77E64-C13A-8347-A412-E275E7424C0C}"/>
              </a:ext>
            </a:extLst>
          </p:cNvPr>
          <p:cNvGrpSpPr/>
          <p:nvPr/>
        </p:nvGrpSpPr>
        <p:grpSpPr>
          <a:xfrm rot="16200000">
            <a:off x="9722936" y="4096090"/>
            <a:ext cx="1364224" cy="311369"/>
            <a:chOff x="2297660" y="4140835"/>
            <a:chExt cx="1364224" cy="311369"/>
          </a:xfrm>
        </p:grpSpPr>
        <p:sp>
          <p:nvSpPr>
            <p:cNvPr id="134" name="Rounded Rectangle 133">
              <a:extLst>
                <a:ext uri="{FF2B5EF4-FFF2-40B4-BE49-F238E27FC236}">
                  <a16:creationId xmlns:a16="http://schemas.microsoft.com/office/drawing/2014/main" id="{BE05EC0A-8FBA-3D40-BD5C-2BC860577ED5}"/>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4D5854AA-F7B1-D345-BFF0-BFA56157EED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1AC385B3-B877-1549-A8FE-D48F666D43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497D0E09-CCBD-4443-AB20-FA2CAA36A06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8544E5EF-58ED-8341-A9E1-E4F872293A9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9" name="Oval 138">
              <a:extLst>
                <a:ext uri="{FF2B5EF4-FFF2-40B4-BE49-F238E27FC236}">
                  <a16:creationId xmlns:a16="http://schemas.microsoft.com/office/drawing/2014/main" id="{9C07F22A-7C5C-3746-A4BD-257786FDBE8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DFA379A0-3ED0-BA4E-87DB-436D4B75DB98}"/>
                  </a:ext>
                </a:extLst>
              </p:cNvPr>
              <p:cNvSpPr txBox="1">
                <a:spLocks/>
              </p:cNvSpPr>
              <p:nvPr/>
            </p:nvSpPr>
            <p:spPr>
              <a:xfrm>
                <a:off x="9784160" y="295783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4</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4</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DFA379A0-3ED0-BA4E-87DB-436D4B75DB98}"/>
                  </a:ext>
                </a:extLst>
              </p:cNvPr>
              <p:cNvSpPr txBox="1">
                <a:spLocks noRot="1" noChangeAspect="1" noMove="1" noResize="1" noEditPoints="1" noAdjustHandles="1" noChangeArrowheads="1" noChangeShapeType="1" noTextEdit="1"/>
              </p:cNvSpPr>
              <p:nvPr/>
            </p:nvSpPr>
            <p:spPr>
              <a:xfrm>
                <a:off x="9784160" y="2957831"/>
                <a:ext cx="1240142" cy="503588"/>
              </a:xfrm>
              <a:prstGeom prst="rect">
                <a:avLst/>
              </a:prstGeom>
              <a:blipFill>
                <a:blip r:embed="rId19"/>
                <a:stretch>
                  <a:fillRect r="-4040" b="-2682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FB14C776-5451-0246-9873-4AC662025985}"/>
              </a:ext>
            </a:extLst>
          </p:cNvPr>
          <p:cNvSpPr/>
          <p:nvPr/>
        </p:nvSpPr>
        <p:spPr>
          <a:xfrm rot="16200000">
            <a:off x="10145786" y="25282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2" name="Content Placeholder 2">
                <a:extLst>
                  <a:ext uri="{FF2B5EF4-FFF2-40B4-BE49-F238E27FC236}">
                    <a16:creationId xmlns:a16="http://schemas.microsoft.com/office/drawing/2014/main" id="{AADA5A7D-6800-8741-BD6C-3B0AD5ADEA37}"/>
                  </a:ext>
                </a:extLst>
              </p:cNvPr>
              <p:cNvSpPr txBox="1">
                <a:spLocks/>
              </p:cNvSpPr>
              <p:nvPr/>
            </p:nvSpPr>
            <p:spPr>
              <a:xfrm>
                <a:off x="10133933" y="188212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xmlns="">
          <p:sp>
            <p:nvSpPr>
              <p:cNvPr id="142" name="Content Placeholder 2">
                <a:extLst>
                  <a:ext uri="{FF2B5EF4-FFF2-40B4-BE49-F238E27FC236}">
                    <a16:creationId xmlns:a16="http://schemas.microsoft.com/office/drawing/2014/main" id="{AADA5A7D-6800-8741-BD6C-3B0AD5ADEA37}"/>
                  </a:ext>
                </a:extLst>
              </p:cNvPr>
              <p:cNvSpPr txBox="1">
                <a:spLocks noRot="1" noChangeAspect="1" noMove="1" noResize="1" noEditPoints="1" noAdjustHandles="1" noChangeArrowheads="1" noChangeShapeType="1" noTextEdit="1"/>
              </p:cNvSpPr>
              <p:nvPr/>
            </p:nvSpPr>
            <p:spPr>
              <a:xfrm>
                <a:off x="10133933" y="1882124"/>
                <a:ext cx="750397" cy="503588"/>
              </a:xfrm>
              <a:prstGeom prst="rect">
                <a:avLst/>
              </a:prstGeom>
              <a:blipFill>
                <a:blip r:embed="rId20"/>
                <a:stretch>
                  <a:fillRect b="-7317"/>
                </a:stretch>
              </a:blipFill>
            </p:spPr>
            <p:txBody>
              <a:bodyPr/>
              <a:lstStyle/>
              <a:p>
                <a:r>
                  <a:rPr lang="en-US">
                    <a:noFill/>
                  </a:rPr>
                  <a:t> </a:t>
                </a:r>
              </a:p>
            </p:txBody>
          </p:sp>
        </mc:Fallback>
      </mc:AlternateContent>
      <p:sp>
        <p:nvSpPr>
          <p:cNvPr id="143" name="Content Placeholder 2">
            <a:extLst>
              <a:ext uri="{FF2B5EF4-FFF2-40B4-BE49-F238E27FC236}">
                <a16:creationId xmlns:a16="http://schemas.microsoft.com/office/drawing/2014/main" id="{8AEF674E-1819-E642-A0D2-266C17155472}"/>
              </a:ext>
            </a:extLst>
          </p:cNvPr>
          <p:cNvSpPr txBox="1">
            <a:spLocks/>
          </p:cNvSpPr>
          <p:nvPr/>
        </p:nvSpPr>
        <p:spPr>
          <a:xfrm>
            <a:off x="9916288" y="1522086"/>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144" name="Right Arrow 143">
            <a:extLst>
              <a:ext uri="{FF2B5EF4-FFF2-40B4-BE49-F238E27FC236}">
                <a16:creationId xmlns:a16="http://schemas.microsoft.com/office/drawing/2014/main" id="{28DE8C56-D121-0B4B-A514-0F753E30D2C7}"/>
              </a:ext>
            </a:extLst>
          </p:cNvPr>
          <p:cNvSpPr/>
          <p:nvPr/>
        </p:nvSpPr>
        <p:spPr>
          <a:xfrm rot="16200000">
            <a:off x="10120512" y="517158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ight Arrow 144">
            <a:extLst>
              <a:ext uri="{FF2B5EF4-FFF2-40B4-BE49-F238E27FC236}">
                <a16:creationId xmlns:a16="http://schemas.microsoft.com/office/drawing/2014/main" id="{D526AA1B-9F5F-984C-90F6-D7EFC526543A}"/>
              </a:ext>
            </a:extLst>
          </p:cNvPr>
          <p:cNvSpPr/>
          <p:nvPr/>
        </p:nvSpPr>
        <p:spPr>
          <a:xfrm>
            <a:off x="9564865" y="409227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Content Placeholder 2">
            <a:extLst>
              <a:ext uri="{FF2B5EF4-FFF2-40B4-BE49-F238E27FC236}">
                <a16:creationId xmlns:a16="http://schemas.microsoft.com/office/drawing/2014/main" id="{C2ECEE3F-CC0A-534F-89D6-5168FF386993}"/>
              </a:ext>
            </a:extLst>
          </p:cNvPr>
          <p:cNvSpPr txBox="1">
            <a:spLocks/>
          </p:cNvSpPr>
          <p:nvPr/>
        </p:nvSpPr>
        <p:spPr>
          <a:xfrm>
            <a:off x="9766757" y="5636661"/>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brun</a:t>
            </a:r>
            <a:endParaRPr lang="en-US" sz="2400" dirty="0">
              <a:latin typeface="Avenir Light" panose="020B0402020203020204" pitchFamily="34" charset="77"/>
            </a:endParaRPr>
          </a:p>
        </p:txBody>
      </p:sp>
      <p:grpSp>
        <p:nvGrpSpPr>
          <p:cNvPr id="147" name="Group 146">
            <a:extLst>
              <a:ext uri="{FF2B5EF4-FFF2-40B4-BE49-F238E27FC236}">
                <a16:creationId xmlns:a16="http://schemas.microsoft.com/office/drawing/2014/main" id="{EDCB0684-869D-8242-A2BC-1B62E2F84AC5}"/>
              </a:ext>
            </a:extLst>
          </p:cNvPr>
          <p:cNvGrpSpPr/>
          <p:nvPr/>
        </p:nvGrpSpPr>
        <p:grpSpPr>
          <a:xfrm rot="16200000">
            <a:off x="10812837" y="4096089"/>
            <a:ext cx="1364224" cy="311369"/>
            <a:chOff x="2297660" y="4140835"/>
            <a:chExt cx="1364224" cy="311369"/>
          </a:xfrm>
        </p:grpSpPr>
        <p:sp>
          <p:nvSpPr>
            <p:cNvPr id="148" name="Rounded Rectangle 147">
              <a:extLst>
                <a:ext uri="{FF2B5EF4-FFF2-40B4-BE49-F238E27FC236}">
                  <a16:creationId xmlns:a16="http://schemas.microsoft.com/office/drawing/2014/main" id="{0E369FA7-0A08-8648-A635-EDB14FDE63CD}"/>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CC9406D1-5EFF-0B4C-90E3-C84E54736DB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6E71AFB2-6BAE-8743-A181-148912D158E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630A6B5F-BEA8-054C-8D52-7D427607F3D0}"/>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2" name="Oval 151">
              <a:extLst>
                <a:ext uri="{FF2B5EF4-FFF2-40B4-BE49-F238E27FC236}">
                  <a16:creationId xmlns:a16="http://schemas.microsoft.com/office/drawing/2014/main" id="{4F7A92EE-6EFE-5D45-BAC6-37579980EBF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3" name="Oval 152">
              <a:extLst>
                <a:ext uri="{FF2B5EF4-FFF2-40B4-BE49-F238E27FC236}">
                  <a16:creationId xmlns:a16="http://schemas.microsoft.com/office/drawing/2014/main" id="{EA6C9928-F97A-214C-BBE2-AEEC8A8845E1}"/>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154" name="Content Placeholder 2">
                <a:extLst>
                  <a:ext uri="{FF2B5EF4-FFF2-40B4-BE49-F238E27FC236}">
                    <a16:creationId xmlns:a16="http://schemas.microsoft.com/office/drawing/2014/main" id="{1A0E8248-F246-434B-98E8-110CFFE6E78C}"/>
                  </a:ext>
                </a:extLst>
              </p:cNvPr>
              <p:cNvSpPr txBox="1">
                <a:spLocks/>
              </p:cNvSpPr>
              <p:nvPr/>
            </p:nvSpPr>
            <p:spPr>
              <a:xfrm>
                <a:off x="10874061" y="29578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5</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5</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xmlns="">
          <p:sp>
            <p:nvSpPr>
              <p:cNvPr id="154" name="Content Placeholder 2">
                <a:extLst>
                  <a:ext uri="{FF2B5EF4-FFF2-40B4-BE49-F238E27FC236}">
                    <a16:creationId xmlns:a16="http://schemas.microsoft.com/office/drawing/2014/main" id="{1A0E8248-F246-434B-98E8-110CFFE6E78C}"/>
                  </a:ext>
                </a:extLst>
              </p:cNvPr>
              <p:cNvSpPr txBox="1">
                <a:spLocks noRot="1" noChangeAspect="1" noMove="1" noResize="1" noEditPoints="1" noAdjustHandles="1" noChangeArrowheads="1" noChangeShapeType="1" noTextEdit="1"/>
              </p:cNvSpPr>
              <p:nvPr/>
            </p:nvSpPr>
            <p:spPr>
              <a:xfrm>
                <a:off x="10874061" y="2957830"/>
                <a:ext cx="1240142" cy="503588"/>
              </a:xfrm>
              <a:prstGeom prst="rect">
                <a:avLst/>
              </a:prstGeom>
              <a:blipFill>
                <a:blip r:embed="rId21"/>
                <a:stretch>
                  <a:fillRect r="-4040" b="-29268"/>
                </a:stretch>
              </a:blipFill>
            </p:spPr>
            <p:txBody>
              <a:bodyPr/>
              <a:lstStyle/>
              <a:p>
                <a:r>
                  <a:rPr lang="en-US">
                    <a:noFill/>
                  </a:rPr>
                  <a:t> </a:t>
                </a:r>
              </a:p>
            </p:txBody>
          </p:sp>
        </mc:Fallback>
      </mc:AlternateContent>
      <p:sp>
        <p:nvSpPr>
          <p:cNvPr id="155" name="Right Arrow 154">
            <a:extLst>
              <a:ext uri="{FF2B5EF4-FFF2-40B4-BE49-F238E27FC236}">
                <a16:creationId xmlns:a16="http://schemas.microsoft.com/office/drawing/2014/main" id="{341D1E8C-D842-1A4E-8F5E-5B8E13A21FFC}"/>
              </a:ext>
            </a:extLst>
          </p:cNvPr>
          <p:cNvSpPr/>
          <p:nvPr/>
        </p:nvSpPr>
        <p:spPr>
          <a:xfrm rot="16200000">
            <a:off x="11235687" y="25282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6" name="Content Placeholder 2">
                <a:extLst>
                  <a:ext uri="{FF2B5EF4-FFF2-40B4-BE49-F238E27FC236}">
                    <a16:creationId xmlns:a16="http://schemas.microsoft.com/office/drawing/2014/main" id="{6EE72653-222F-C547-9CCA-45C08E97CB13}"/>
                  </a:ext>
                </a:extLst>
              </p:cNvPr>
              <p:cNvSpPr txBox="1">
                <a:spLocks/>
              </p:cNvSpPr>
              <p:nvPr/>
            </p:nvSpPr>
            <p:spPr>
              <a:xfrm>
                <a:off x="11223834" y="1882123"/>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xmlns="">
          <p:sp>
            <p:nvSpPr>
              <p:cNvPr id="156" name="Content Placeholder 2">
                <a:extLst>
                  <a:ext uri="{FF2B5EF4-FFF2-40B4-BE49-F238E27FC236}">
                    <a16:creationId xmlns:a16="http://schemas.microsoft.com/office/drawing/2014/main" id="{6EE72653-222F-C547-9CCA-45C08E97CB13}"/>
                  </a:ext>
                </a:extLst>
              </p:cNvPr>
              <p:cNvSpPr txBox="1">
                <a:spLocks noRot="1" noChangeAspect="1" noMove="1" noResize="1" noEditPoints="1" noAdjustHandles="1" noChangeArrowheads="1" noChangeShapeType="1" noTextEdit="1"/>
              </p:cNvSpPr>
              <p:nvPr/>
            </p:nvSpPr>
            <p:spPr>
              <a:xfrm>
                <a:off x="11223834" y="1882123"/>
                <a:ext cx="750397" cy="503588"/>
              </a:xfrm>
              <a:prstGeom prst="rect">
                <a:avLst/>
              </a:prstGeom>
              <a:blipFill>
                <a:blip r:embed="rId22"/>
                <a:stretch>
                  <a:fillRect b="-7317"/>
                </a:stretch>
              </a:blipFill>
            </p:spPr>
            <p:txBody>
              <a:bodyPr/>
              <a:lstStyle/>
              <a:p>
                <a:r>
                  <a:rPr lang="en-US">
                    <a:noFill/>
                  </a:rPr>
                  <a:t> </a:t>
                </a:r>
              </a:p>
            </p:txBody>
          </p:sp>
        </mc:Fallback>
      </mc:AlternateContent>
      <p:sp>
        <p:nvSpPr>
          <p:cNvPr id="157" name="Content Placeholder 2">
            <a:extLst>
              <a:ext uri="{FF2B5EF4-FFF2-40B4-BE49-F238E27FC236}">
                <a16:creationId xmlns:a16="http://schemas.microsoft.com/office/drawing/2014/main" id="{C3F4CC63-EA7D-7846-BED1-29EE29D9E6E4}"/>
              </a:ext>
            </a:extLst>
          </p:cNvPr>
          <p:cNvSpPr txBox="1">
            <a:spLocks/>
          </p:cNvSpPr>
          <p:nvPr/>
        </p:nvSpPr>
        <p:spPr>
          <a:xfrm>
            <a:off x="11006189" y="1522085"/>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58" name="Right Arrow 157">
            <a:extLst>
              <a:ext uri="{FF2B5EF4-FFF2-40B4-BE49-F238E27FC236}">
                <a16:creationId xmlns:a16="http://schemas.microsoft.com/office/drawing/2014/main" id="{F4F8D420-FBDE-8449-A6A5-146A130B0E01}"/>
              </a:ext>
            </a:extLst>
          </p:cNvPr>
          <p:cNvSpPr/>
          <p:nvPr/>
        </p:nvSpPr>
        <p:spPr>
          <a:xfrm rot="16200000">
            <a:off x="11210413" y="517158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ight Arrow 158">
            <a:extLst>
              <a:ext uri="{FF2B5EF4-FFF2-40B4-BE49-F238E27FC236}">
                <a16:creationId xmlns:a16="http://schemas.microsoft.com/office/drawing/2014/main" id="{DDB49701-9D97-E443-81BD-F5BF523FD9E1}"/>
              </a:ext>
            </a:extLst>
          </p:cNvPr>
          <p:cNvSpPr/>
          <p:nvPr/>
        </p:nvSpPr>
        <p:spPr>
          <a:xfrm>
            <a:off x="10654766" y="409227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Content Placeholder 2">
            <a:extLst>
              <a:ext uri="{FF2B5EF4-FFF2-40B4-BE49-F238E27FC236}">
                <a16:creationId xmlns:a16="http://schemas.microsoft.com/office/drawing/2014/main" id="{EE3C5804-5908-2F44-B079-A177ACB86D3D}"/>
              </a:ext>
            </a:extLst>
          </p:cNvPr>
          <p:cNvSpPr txBox="1">
            <a:spLocks/>
          </p:cNvSpPr>
          <p:nvPr/>
        </p:nvSpPr>
        <p:spPr>
          <a:xfrm>
            <a:off x="10856658" y="5636660"/>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a</a:t>
            </a:r>
          </a:p>
        </p:txBody>
      </p:sp>
      <p:sp>
        <p:nvSpPr>
          <p:cNvPr id="161" name="Content Placeholder 2">
            <a:extLst>
              <a:ext uri="{FF2B5EF4-FFF2-40B4-BE49-F238E27FC236}">
                <a16:creationId xmlns:a16="http://schemas.microsoft.com/office/drawing/2014/main" id="{E002A67B-757A-EC42-81DC-C257177F2E34}"/>
              </a:ext>
            </a:extLst>
          </p:cNvPr>
          <p:cNvSpPr txBox="1">
            <a:spLocks/>
          </p:cNvSpPr>
          <p:nvPr/>
        </p:nvSpPr>
        <p:spPr>
          <a:xfrm>
            <a:off x="7914710" y="619427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5670701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A34710-147C-5E41-A84B-D7FBD947761E}"/>
              </a:ext>
            </a:extLst>
          </p:cNvPr>
          <p:cNvSpPr>
            <a:spLocks noGrp="1"/>
          </p:cNvSpPr>
          <p:nvPr>
            <p:ph type="sldNum" sz="quarter" idx="12"/>
          </p:nvPr>
        </p:nvSpPr>
        <p:spPr/>
        <p:txBody>
          <a:bodyPr/>
          <a:lstStyle/>
          <a:p>
            <a:fld id="{6BCA73C5-4051-2D45-AC51-FD5A1C1C157A}" type="slidenum">
              <a:rPr lang="en-US" smtClean="0"/>
              <a:t>214</a:t>
            </a:fld>
            <a:endParaRPr lang="en-US"/>
          </a:p>
        </p:txBody>
      </p:sp>
      <p:sp>
        <p:nvSpPr>
          <p:cNvPr id="7" name="Rectangle 6">
            <a:extLst>
              <a:ext uri="{FF2B5EF4-FFF2-40B4-BE49-F238E27FC236}">
                <a16:creationId xmlns:a16="http://schemas.microsoft.com/office/drawing/2014/main" id="{C35B69C0-91CE-D64B-953F-9DD0D1F4D216}"/>
              </a:ext>
            </a:extLst>
          </p:cNvPr>
          <p:cNvSpPr/>
          <p:nvPr/>
        </p:nvSpPr>
        <p:spPr>
          <a:xfrm>
            <a:off x="88900" y="6444475"/>
            <a:ext cx="5359400" cy="276999"/>
          </a:xfrm>
          <a:prstGeom prst="rect">
            <a:avLst/>
          </a:prstGeom>
        </p:spPr>
        <p:txBody>
          <a:bodyPr wrap="square">
            <a:spAutoFit/>
          </a:bodyPr>
          <a:lstStyle/>
          <a:p>
            <a:r>
              <a:rPr lang="en-US" sz="1200" b="1" dirty="0">
                <a:solidFill>
                  <a:srgbClr val="FF0000"/>
                </a:solidFill>
                <a:highlight>
                  <a:srgbClr val="FFFF00"/>
                </a:highlight>
              </a:rPr>
              <a:t>Photo credit</a:t>
            </a:r>
            <a:r>
              <a:rPr lang="en-US" sz="1200" dirty="0">
                <a:solidFill>
                  <a:srgbClr val="FF0000"/>
                </a:solidFill>
              </a:rPr>
              <a:t>: https://</a:t>
            </a:r>
            <a:r>
              <a:rPr lang="en-US" sz="1200" dirty="0" err="1">
                <a:solidFill>
                  <a:srgbClr val="FF0000"/>
                </a:solidFill>
              </a:rPr>
              <a:t>lena-voita.github.io</a:t>
            </a:r>
            <a:r>
              <a:rPr lang="en-US" sz="1200" dirty="0">
                <a:solidFill>
                  <a:srgbClr val="FF0000"/>
                </a:solidFill>
              </a:rPr>
              <a:t>/</a:t>
            </a:r>
            <a:r>
              <a:rPr lang="en-US" sz="1200" dirty="0" err="1">
                <a:solidFill>
                  <a:srgbClr val="FF0000"/>
                </a:solidFill>
              </a:rPr>
              <a:t>nlp_course</a:t>
            </a:r>
            <a:r>
              <a:rPr lang="en-US" sz="1200" dirty="0">
                <a:solidFill>
                  <a:srgbClr val="FF0000"/>
                </a:solidFill>
              </a:rPr>
              <a:t>/seq2seq_and_attention.html</a:t>
            </a:r>
          </a:p>
        </p:txBody>
      </p:sp>
      <p:grpSp>
        <p:nvGrpSpPr>
          <p:cNvPr id="15" name="Group 14">
            <a:extLst>
              <a:ext uri="{FF2B5EF4-FFF2-40B4-BE49-F238E27FC236}">
                <a16:creationId xmlns:a16="http://schemas.microsoft.com/office/drawing/2014/main" id="{0EFB7149-AAC6-A24B-9C66-288AC6918675}"/>
              </a:ext>
            </a:extLst>
          </p:cNvPr>
          <p:cNvGrpSpPr/>
          <p:nvPr/>
        </p:nvGrpSpPr>
        <p:grpSpPr>
          <a:xfrm>
            <a:off x="2528149" y="136526"/>
            <a:ext cx="2387600" cy="2540000"/>
            <a:chOff x="5092700" y="413526"/>
            <a:chExt cx="2387600" cy="2540000"/>
          </a:xfrm>
        </p:grpSpPr>
        <p:pic>
          <p:nvPicPr>
            <p:cNvPr id="13" name="Picture 12">
              <a:extLst>
                <a:ext uri="{FF2B5EF4-FFF2-40B4-BE49-F238E27FC236}">
                  <a16:creationId xmlns:a16="http://schemas.microsoft.com/office/drawing/2014/main" id="{4B7DD9C7-6641-D54D-8C50-D1040DC16521}"/>
                </a:ext>
              </a:extLst>
            </p:cNvPr>
            <p:cNvPicPr>
              <a:picLocks noChangeAspect="1"/>
            </p:cNvPicPr>
            <p:nvPr/>
          </p:nvPicPr>
          <p:blipFill>
            <a:blip r:embed="rId2"/>
            <a:stretch>
              <a:fillRect/>
            </a:stretch>
          </p:blipFill>
          <p:spPr>
            <a:xfrm>
              <a:off x="5092700" y="413526"/>
              <a:ext cx="2006600" cy="2540000"/>
            </a:xfrm>
            <a:prstGeom prst="rect">
              <a:avLst/>
            </a:prstGeom>
          </p:spPr>
        </p:pic>
        <p:sp>
          <p:nvSpPr>
            <p:cNvPr id="14" name="Rectangle 13">
              <a:extLst>
                <a:ext uri="{FF2B5EF4-FFF2-40B4-BE49-F238E27FC236}">
                  <a16:creationId xmlns:a16="http://schemas.microsoft.com/office/drawing/2014/main" id="{119BB830-28C0-6147-B267-37611E929F17}"/>
                </a:ext>
              </a:extLst>
            </p:cNvPr>
            <p:cNvSpPr/>
            <p:nvPr/>
          </p:nvSpPr>
          <p:spPr>
            <a:xfrm>
              <a:off x="6756400" y="1651000"/>
              <a:ext cx="723900" cy="342900"/>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6" name="Title 1">
            <a:extLst>
              <a:ext uri="{FF2B5EF4-FFF2-40B4-BE49-F238E27FC236}">
                <a16:creationId xmlns:a16="http://schemas.microsoft.com/office/drawing/2014/main" id="{4A53AA7F-3DAD-C444-947B-6F8C6D82C8EA}"/>
              </a:ext>
            </a:extLst>
          </p:cNvPr>
          <p:cNvSpPr>
            <a:spLocks noGrp="1"/>
          </p:cNvSpPr>
          <p:nvPr>
            <p:ph type="title"/>
          </p:nvPr>
        </p:nvSpPr>
        <p:spPr>
          <a:xfrm>
            <a:off x="4553798" y="1203684"/>
            <a:ext cx="6952401" cy="683531"/>
          </a:xfrm>
        </p:spPr>
        <p:txBody>
          <a:bodyPr>
            <a:noAutofit/>
          </a:bodyPr>
          <a:lstStyle/>
          <a:p>
            <a:r>
              <a:rPr lang="en-US" sz="3200" dirty="0"/>
              <a:t>Popular Attention Scoring functions:</a:t>
            </a:r>
            <a:endParaRPr lang="en-US" sz="3200" dirty="0">
              <a:solidFill>
                <a:srgbClr val="7030A0"/>
              </a:solidFill>
            </a:endParaRPr>
          </a:p>
        </p:txBody>
      </p:sp>
      <p:cxnSp>
        <p:nvCxnSpPr>
          <p:cNvPr id="17" name="Straight Connector 16">
            <a:extLst>
              <a:ext uri="{FF2B5EF4-FFF2-40B4-BE49-F238E27FC236}">
                <a16:creationId xmlns:a16="http://schemas.microsoft.com/office/drawing/2014/main" id="{8D65D518-D9BB-6745-A21C-8897FA551BEB}"/>
              </a:ext>
            </a:extLst>
          </p:cNvPr>
          <p:cNvCxnSpPr>
            <a:cxnSpLocks/>
          </p:cNvCxnSpPr>
          <p:nvPr/>
        </p:nvCxnSpPr>
        <p:spPr>
          <a:xfrm flipH="1">
            <a:off x="185931" y="2833623"/>
            <a:ext cx="11820137" cy="0"/>
          </a:xfrm>
          <a:prstGeom prst="line">
            <a:avLst/>
          </a:prstGeom>
          <a:ln w="508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6AFEE2D-7DB1-5A4B-B99B-1E26BF43DEEB}"/>
              </a:ext>
            </a:extLst>
          </p:cNvPr>
          <p:cNvPicPr>
            <a:picLocks noChangeAspect="1"/>
          </p:cNvPicPr>
          <p:nvPr/>
        </p:nvPicPr>
        <p:blipFill>
          <a:blip r:embed="rId3"/>
          <a:stretch>
            <a:fillRect/>
          </a:stretch>
        </p:blipFill>
        <p:spPr>
          <a:xfrm>
            <a:off x="584199" y="3244088"/>
            <a:ext cx="11023600" cy="2387600"/>
          </a:xfrm>
          <a:prstGeom prst="rect">
            <a:avLst/>
          </a:prstGeom>
        </p:spPr>
      </p:pic>
    </p:spTree>
    <p:extLst>
      <p:ext uri="{BB962C8B-B14F-4D97-AF65-F5344CB8AC3E}">
        <p14:creationId xmlns:p14="http://schemas.microsoft.com/office/powerpoint/2010/main" val="39380001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seq2seq + Attention</a:t>
            </a:r>
            <a:endParaRPr lang="en-US" dirty="0">
              <a:solidFill>
                <a:srgbClr val="7030A0"/>
              </a:solidFill>
            </a:endParaRPr>
          </a:p>
        </p:txBody>
      </p:sp>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903804" y="1250088"/>
            <a:ext cx="5225928" cy="31568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0"/>
              </a:spcBef>
              <a:buNone/>
            </a:pPr>
            <a:r>
              <a:rPr lang="en-US" sz="2400" b="1" dirty="0">
                <a:latin typeface="Avenir Light" panose="020B0402020203020204" pitchFamily="34" charset="77"/>
              </a:rPr>
              <a:t>Attention:</a:t>
            </a:r>
          </a:p>
          <a:p>
            <a:pPr>
              <a:lnSpc>
                <a:spcPct val="150000"/>
              </a:lnSpc>
              <a:spcBef>
                <a:spcPts val="3000"/>
              </a:spcBef>
            </a:pPr>
            <a:r>
              <a:rPr lang="en-US" sz="2400" dirty="0">
                <a:latin typeface="Avenir Light" panose="020B0402020203020204" pitchFamily="34" charset="77"/>
              </a:rPr>
              <a:t>greatly improves seq2seq results</a:t>
            </a:r>
          </a:p>
          <a:p>
            <a:pPr>
              <a:lnSpc>
                <a:spcPct val="150000"/>
              </a:lnSpc>
              <a:spcBef>
                <a:spcPts val="1500"/>
              </a:spcBef>
            </a:pPr>
            <a:r>
              <a:rPr lang="en-US" sz="2400" dirty="0">
                <a:latin typeface="Avenir Light" panose="020B0402020203020204" pitchFamily="34" charset="77"/>
              </a:rPr>
              <a:t>allows us to visualize the contribution each </a:t>
            </a:r>
            <a:r>
              <a:rPr lang="en-US" sz="2400" dirty="0">
                <a:solidFill>
                  <a:srgbClr val="7030A0"/>
                </a:solidFill>
                <a:latin typeface="Avenir Light" panose="020B0402020203020204" pitchFamily="34" charset="77"/>
              </a:rPr>
              <a:t>encoding</a:t>
            </a:r>
            <a:r>
              <a:rPr lang="en-US" sz="2400" dirty="0">
                <a:latin typeface="Avenir Light" panose="020B0402020203020204" pitchFamily="34" charset="77"/>
              </a:rPr>
              <a:t> word gave for each </a:t>
            </a:r>
            <a:r>
              <a:rPr lang="en-US" sz="2400" dirty="0">
                <a:solidFill>
                  <a:srgbClr val="7030A0"/>
                </a:solidFill>
                <a:latin typeface="Avenir Light" panose="020B0402020203020204" pitchFamily="34" charset="77"/>
              </a:rPr>
              <a:t>decoder’s </a:t>
            </a:r>
            <a:r>
              <a:rPr lang="en-US" sz="2400" dirty="0">
                <a:latin typeface="Avenir Light" panose="020B0402020203020204" pitchFamily="34" charset="77"/>
              </a:rPr>
              <a:t>word</a:t>
            </a:r>
            <a:endParaRPr lang="en-US" sz="2400" dirty="0">
              <a:solidFill>
                <a:srgbClr val="7030A0"/>
              </a:solidFill>
              <a:latin typeface="Avenir Light" panose="020B0402020203020204" pitchFamily="34" charset="77"/>
            </a:endParaRPr>
          </a:p>
        </p:txBody>
      </p:sp>
      <p:pic>
        <p:nvPicPr>
          <p:cNvPr id="2" name="Picture 1">
            <a:extLst>
              <a:ext uri="{FF2B5EF4-FFF2-40B4-BE49-F238E27FC236}">
                <a16:creationId xmlns:a16="http://schemas.microsoft.com/office/drawing/2014/main" id="{8E2B39D6-7CA2-8D4E-AAC0-E6EDAD741E99}"/>
              </a:ext>
            </a:extLst>
          </p:cNvPr>
          <p:cNvPicPr>
            <a:picLocks noChangeAspect="1"/>
          </p:cNvPicPr>
          <p:nvPr/>
        </p:nvPicPr>
        <p:blipFill>
          <a:blip r:embed="rId3"/>
          <a:stretch>
            <a:fillRect/>
          </a:stretch>
        </p:blipFill>
        <p:spPr>
          <a:xfrm>
            <a:off x="6248400" y="1422401"/>
            <a:ext cx="5342013" cy="5041900"/>
          </a:xfrm>
          <a:prstGeom prst="rect">
            <a:avLst/>
          </a:prstGeom>
        </p:spPr>
      </p:pic>
      <p:sp>
        <p:nvSpPr>
          <p:cNvPr id="3" name="Rectangle 2">
            <a:extLst>
              <a:ext uri="{FF2B5EF4-FFF2-40B4-BE49-F238E27FC236}">
                <a16:creationId xmlns:a16="http://schemas.microsoft.com/office/drawing/2014/main" id="{40B4A5D9-131B-4D4E-8D3D-3E71AE9B3E08}"/>
              </a:ext>
            </a:extLst>
          </p:cNvPr>
          <p:cNvSpPr/>
          <p:nvPr/>
        </p:nvSpPr>
        <p:spPr>
          <a:xfrm>
            <a:off x="424726" y="6279635"/>
            <a:ext cx="4332148" cy="369332"/>
          </a:xfrm>
          <a:prstGeom prst="rect">
            <a:avLst/>
          </a:prstGeom>
        </p:spPr>
        <p:txBody>
          <a:bodyPr wrap="none">
            <a:spAutoFit/>
          </a:bodyPr>
          <a:lstStyle/>
          <a:p>
            <a:r>
              <a:rPr lang="en-US" i="1" dirty="0">
                <a:solidFill>
                  <a:srgbClr val="111111"/>
                </a:solidFill>
                <a:latin typeface="Noto Sans"/>
              </a:rPr>
              <a:t>Image source: Fig 3 in </a:t>
            </a:r>
            <a:r>
              <a:rPr lang="en-US" i="1" dirty="0">
                <a:solidFill>
                  <a:srgbClr val="F9493F"/>
                </a:solidFill>
                <a:latin typeface="Noto Sans"/>
                <a:hlinkClick r:id="rId4"/>
              </a:rPr>
              <a:t>Bahdanau et al., 2015</a:t>
            </a:r>
            <a:endParaRPr lang="en-US" dirty="0"/>
          </a:p>
        </p:txBody>
      </p:sp>
    </p:spTree>
    <p:extLst>
      <p:ext uri="{BB962C8B-B14F-4D97-AF65-F5344CB8AC3E}">
        <p14:creationId xmlns:p14="http://schemas.microsoft.com/office/powerpoint/2010/main" val="289167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2893496" cy="921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026399" cy="914400"/>
          </a:xfrm>
        </p:spPr>
        <p:txBody>
          <a:bodyPr>
            <a:normAutofit/>
          </a:bodyPr>
          <a:lstStyle/>
          <a:p>
            <a:r>
              <a:rPr lang="en-US" sz="2400" dirty="0">
                <a:latin typeface="Avenir Book" panose="02000503020000020003" pitchFamily="2" charset="0"/>
              </a:rPr>
              <a:t>Image Captioning</a:t>
            </a:r>
            <a:endParaRPr lang="en-US" sz="2400" dirty="0">
              <a:solidFill>
                <a:srgbClr val="7030A0"/>
              </a:solidFill>
              <a:latin typeface="Avenir Book" panose="02000503020000020003" pitchFamily="2" charset="0"/>
            </a:endParaRPr>
          </a:p>
        </p:txBody>
      </p:sp>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5107504" y="276262"/>
            <a:ext cx="3655496" cy="731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0"/>
              </a:spcBef>
              <a:buNone/>
            </a:pPr>
            <a:endParaRPr lang="en-US" sz="2400" dirty="0">
              <a:solidFill>
                <a:srgbClr val="7030A0"/>
              </a:solidFill>
              <a:latin typeface="Avenir Light" panose="020B0402020203020204" pitchFamily="34" charset="77"/>
            </a:endParaRPr>
          </a:p>
        </p:txBody>
      </p:sp>
      <p:sp>
        <p:nvSpPr>
          <p:cNvPr id="11" name="Content Placeholder 2">
            <a:extLst>
              <a:ext uri="{FF2B5EF4-FFF2-40B4-BE49-F238E27FC236}">
                <a16:creationId xmlns:a16="http://schemas.microsoft.com/office/drawing/2014/main" id="{A7B1255C-0BFA-FE48-8601-90D62BB96463}"/>
              </a:ext>
            </a:extLst>
          </p:cNvPr>
          <p:cNvSpPr txBox="1">
            <a:spLocks/>
          </p:cNvSpPr>
          <p:nvPr/>
        </p:nvSpPr>
        <p:spPr>
          <a:xfrm>
            <a:off x="1013876" y="1037321"/>
            <a:ext cx="3427948" cy="731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0"/>
              </a:spcBef>
              <a:buNone/>
            </a:pPr>
            <a:r>
              <a:rPr lang="en-US" sz="2400" b="1" dirty="0">
                <a:solidFill>
                  <a:srgbClr val="C00000"/>
                </a:solidFill>
                <a:latin typeface="Avenir Light" panose="020B0402020203020204" pitchFamily="34" charset="77"/>
              </a:rPr>
              <a:t>Input</a:t>
            </a:r>
            <a:r>
              <a:rPr lang="en-US" sz="2400" b="1" dirty="0">
                <a:latin typeface="Avenir Light" panose="020B0402020203020204" pitchFamily="34" charset="77"/>
              </a:rPr>
              <a:t>: image</a:t>
            </a:r>
            <a:endParaRPr lang="en-US" sz="2400" dirty="0">
              <a:solidFill>
                <a:srgbClr val="7030A0"/>
              </a:solidFill>
              <a:latin typeface="Avenir Light" panose="020B0402020203020204" pitchFamily="34" charset="77"/>
            </a:endParaRPr>
          </a:p>
        </p:txBody>
      </p:sp>
      <p:sp>
        <p:nvSpPr>
          <p:cNvPr id="12" name="Content Placeholder 2">
            <a:extLst>
              <a:ext uri="{FF2B5EF4-FFF2-40B4-BE49-F238E27FC236}">
                <a16:creationId xmlns:a16="http://schemas.microsoft.com/office/drawing/2014/main" id="{F22D46A6-AB0A-D24F-9433-D62BC96263CE}"/>
              </a:ext>
            </a:extLst>
          </p:cNvPr>
          <p:cNvSpPr txBox="1">
            <a:spLocks/>
          </p:cNvSpPr>
          <p:nvPr/>
        </p:nvSpPr>
        <p:spPr>
          <a:xfrm>
            <a:off x="1013876" y="1585884"/>
            <a:ext cx="3583523" cy="731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0"/>
              </a:spcBef>
              <a:buNone/>
            </a:pPr>
            <a:r>
              <a:rPr lang="en-US" sz="2400" b="1" dirty="0">
                <a:solidFill>
                  <a:srgbClr val="C00000"/>
                </a:solidFill>
                <a:latin typeface="Avenir Light" panose="020B0402020203020204" pitchFamily="34" charset="77"/>
              </a:rPr>
              <a:t>Output</a:t>
            </a:r>
            <a:r>
              <a:rPr lang="en-US" sz="2400" b="1" dirty="0">
                <a:latin typeface="Avenir Light" panose="020B0402020203020204" pitchFamily="34" charset="77"/>
              </a:rPr>
              <a:t>: generated text</a:t>
            </a:r>
            <a:endParaRPr lang="en-US" sz="2400" dirty="0">
              <a:solidFill>
                <a:srgbClr val="7030A0"/>
              </a:solidFill>
              <a:latin typeface="Avenir Light" panose="020B0402020203020204" pitchFamily="34" charset="77"/>
            </a:endParaRPr>
          </a:p>
        </p:txBody>
      </p:sp>
      <p:sp>
        <p:nvSpPr>
          <p:cNvPr id="2" name="Rectangle 1">
            <a:extLst>
              <a:ext uri="{FF2B5EF4-FFF2-40B4-BE49-F238E27FC236}">
                <a16:creationId xmlns:a16="http://schemas.microsoft.com/office/drawing/2014/main" id="{2E1DC7DA-3EBB-F443-840A-BF28E20EF989}"/>
              </a:ext>
            </a:extLst>
          </p:cNvPr>
          <p:cNvSpPr/>
          <p:nvPr/>
        </p:nvSpPr>
        <p:spPr>
          <a:xfrm>
            <a:off x="234950" y="6471586"/>
            <a:ext cx="6597650" cy="276999"/>
          </a:xfrm>
          <a:prstGeom prst="rect">
            <a:avLst/>
          </a:prstGeom>
        </p:spPr>
        <p:txBody>
          <a:bodyPr wrap="square">
            <a:spAutoFit/>
          </a:bodyPr>
          <a:lstStyle/>
          <a:p>
            <a:r>
              <a:rPr lang="en-US" sz="1200" dirty="0">
                <a:solidFill>
                  <a:srgbClr val="FF0000"/>
                </a:solidFill>
              </a:rPr>
              <a:t>Show, Attend and Tell: Neural Image Caption Generation with Visual Attention. Xu et al. CVPR (2016)</a:t>
            </a:r>
          </a:p>
        </p:txBody>
      </p:sp>
      <p:pic>
        <p:nvPicPr>
          <p:cNvPr id="4" name="Picture 3">
            <a:extLst>
              <a:ext uri="{FF2B5EF4-FFF2-40B4-BE49-F238E27FC236}">
                <a16:creationId xmlns:a16="http://schemas.microsoft.com/office/drawing/2014/main" id="{9951D9A6-E229-8141-933C-C281DBDC7249}"/>
              </a:ext>
            </a:extLst>
          </p:cNvPr>
          <p:cNvPicPr>
            <a:picLocks noChangeAspect="1"/>
          </p:cNvPicPr>
          <p:nvPr/>
        </p:nvPicPr>
        <p:blipFill>
          <a:blip r:embed="rId3"/>
          <a:stretch>
            <a:fillRect/>
          </a:stretch>
        </p:blipFill>
        <p:spPr>
          <a:xfrm>
            <a:off x="234950" y="5991182"/>
            <a:ext cx="11798300" cy="306683"/>
          </a:xfrm>
          <a:prstGeom prst="rect">
            <a:avLst/>
          </a:prstGeom>
        </p:spPr>
      </p:pic>
      <p:pic>
        <p:nvPicPr>
          <p:cNvPr id="3" name="Picture 2">
            <a:extLst>
              <a:ext uri="{FF2B5EF4-FFF2-40B4-BE49-F238E27FC236}">
                <a16:creationId xmlns:a16="http://schemas.microsoft.com/office/drawing/2014/main" id="{F8B603DD-4DF4-014E-A24C-320FB29DA6DA}"/>
              </a:ext>
            </a:extLst>
          </p:cNvPr>
          <p:cNvPicPr>
            <a:picLocks noChangeAspect="1"/>
          </p:cNvPicPr>
          <p:nvPr/>
        </p:nvPicPr>
        <p:blipFill>
          <a:blip r:embed="rId4"/>
          <a:stretch>
            <a:fillRect/>
          </a:stretch>
        </p:blipFill>
        <p:spPr>
          <a:xfrm>
            <a:off x="546100" y="2316996"/>
            <a:ext cx="5664200" cy="3384119"/>
          </a:xfrm>
          <a:prstGeom prst="rect">
            <a:avLst/>
          </a:prstGeom>
        </p:spPr>
      </p:pic>
      <p:pic>
        <p:nvPicPr>
          <p:cNvPr id="5" name="Picture 4">
            <a:extLst>
              <a:ext uri="{FF2B5EF4-FFF2-40B4-BE49-F238E27FC236}">
                <a16:creationId xmlns:a16="http://schemas.microsoft.com/office/drawing/2014/main" id="{E4E2DE56-41E7-0543-81F4-719EBCD225EB}"/>
              </a:ext>
            </a:extLst>
          </p:cNvPr>
          <p:cNvPicPr>
            <a:picLocks noChangeAspect="1"/>
          </p:cNvPicPr>
          <p:nvPr/>
        </p:nvPicPr>
        <p:blipFill>
          <a:blip r:embed="rId5"/>
          <a:stretch>
            <a:fillRect/>
          </a:stretch>
        </p:blipFill>
        <p:spPr>
          <a:xfrm>
            <a:off x="6426200" y="2316996"/>
            <a:ext cx="5219700" cy="3281914"/>
          </a:xfrm>
          <a:prstGeom prst="rect">
            <a:avLst/>
          </a:prstGeom>
        </p:spPr>
      </p:pic>
    </p:spTree>
    <p:extLst>
      <p:ext uri="{BB962C8B-B14F-4D97-AF65-F5344CB8AC3E}">
        <p14:creationId xmlns:p14="http://schemas.microsoft.com/office/powerpoint/2010/main" val="154693387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217</a:t>
            </a:fld>
            <a:endParaRPr lang="en-US"/>
          </a:p>
        </p:txBody>
      </p:sp>
      <p:sp>
        <p:nvSpPr>
          <p:cNvPr id="112" name="Content Placeholder 2">
            <a:extLst>
              <a:ext uri="{FF2B5EF4-FFF2-40B4-BE49-F238E27FC236}">
                <a16:creationId xmlns:a16="http://schemas.microsoft.com/office/drawing/2014/main" id="{5F8695C7-8B28-774C-8458-8FF26A820E4B}"/>
              </a:ext>
            </a:extLst>
          </p:cNvPr>
          <p:cNvSpPr txBox="1">
            <a:spLocks/>
          </p:cNvSpPr>
          <p:nvPr/>
        </p:nvSpPr>
        <p:spPr>
          <a:xfrm>
            <a:off x="1323360" y="1621986"/>
            <a:ext cx="10119340" cy="4245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0"/>
              </a:spcBef>
            </a:pPr>
            <a:r>
              <a:rPr lang="en-US" sz="2400" b="1" dirty="0">
                <a:solidFill>
                  <a:schemeClr val="accent5">
                    <a:lumMod val="75000"/>
                  </a:schemeClr>
                </a:solidFill>
                <a:latin typeface="Avenir Book" panose="02000503020000020003" pitchFamily="2" charset="0"/>
              </a:rPr>
              <a:t>LSTMs </a:t>
            </a:r>
            <a:r>
              <a:rPr lang="en-US" sz="2400" dirty="0">
                <a:latin typeface="Avenir Book" panose="02000503020000020003" pitchFamily="2" charset="0"/>
              </a:rPr>
              <a:t>yielded state-of-the-art results on most NLP tasks (2014-2018)</a:t>
            </a:r>
          </a:p>
          <a:p>
            <a:pPr>
              <a:lnSpc>
                <a:spcPct val="100000"/>
              </a:lnSpc>
              <a:spcBef>
                <a:spcPts val="3000"/>
              </a:spcBef>
            </a:pPr>
            <a:r>
              <a:rPr lang="en-US" sz="2400" b="1" dirty="0">
                <a:solidFill>
                  <a:schemeClr val="accent5">
                    <a:lumMod val="75000"/>
                  </a:schemeClr>
                </a:solidFill>
                <a:latin typeface="Avenir Book" panose="02000503020000020003" pitchFamily="2" charset="0"/>
              </a:rPr>
              <a:t>seq2seq+Attention </a:t>
            </a:r>
            <a:r>
              <a:rPr lang="en-US" sz="2400" dirty="0">
                <a:latin typeface="Avenir Book" panose="02000503020000020003" pitchFamily="2" charset="0"/>
              </a:rPr>
              <a:t>was an even more revolutionary idea (Google Translate used it)</a:t>
            </a:r>
          </a:p>
          <a:p>
            <a:pPr>
              <a:lnSpc>
                <a:spcPct val="100000"/>
              </a:lnSpc>
              <a:spcBef>
                <a:spcPts val="3000"/>
              </a:spcBef>
            </a:pPr>
            <a:r>
              <a:rPr lang="en-US" sz="2400" b="1" dirty="0">
                <a:solidFill>
                  <a:schemeClr val="accent5">
                    <a:lumMod val="75000"/>
                  </a:schemeClr>
                </a:solidFill>
                <a:latin typeface="Avenir Book" panose="02000503020000020003" pitchFamily="2" charset="0"/>
              </a:rPr>
              <a:t>Attention</a:t>
            </a:r>
            <a:r>
              <a:rPr lang="en-US" sz="2400" dirty="0">
                <a:latin typeface="Avenir Book" panose="02000503020000020003" pitchFamily="2" charset="0"/>
              </a:rPr>
              <a:t> allows us to place appropriate weight to the encoder’s hidden states</a:t>
            </a:r>
          </a:p>
          <a:p>
            <a:pPr>
              <a:lnSpc>
                <a:spcPct val="100000"/>
              </a:lnSpc>
              <a:spcBef>
                <a:spcPts val="3000"/>
              </a:spcBef>
            </a:pPr>
            <a:r>
              <a:rPr lang="en-US" sz="2400" dirty="0">
                <a:latin typeface="Avenir Book" panose="02000503020000020003" pitchFamily="2" charset="0"/>
              </a:rPr>
              <a:t>But, </a:t>
            </a:r>
            <a:r>
              <a:rPr lang="en-US" sz="2400" b="1" dirty="0">
                <a:latin typeface="Avenir Book" panose="02000503020000020003" pitchFamily="2" charset="0"/>
              </a:rPr>
              <a:t>LSTMs</a:t>
            </a:r>
            <a:r>
              <a:rPr lang="en-US" sz="2400" dirty="0">
                <a:latin typeface="Avenir Book" panose="02000503020000020003" pitchFamily="2" charset="0"/>
              </a:rPr>
              <a:t> require us to iteratively scan each word and wait until we’re at the end before we can do anything</a:t>
            </a:r>
          </a:p>
        </p:txBody>
      </p:sp>
      <p:sp>
        <p:nvSpPr>
          <p:cNvPr id="4" name="Rectangle 3">
            <a:extLst>
              <a:ext uri="{FF2B5EF4-FFF2-40B4-BE49-F238E27FC236}">
                <a16:creationId xmlns:a16="http://schemas.microsoft.com/office/drawing/2014/main" id="{15B32157-90DF-834F-95EB-FE99F7F77C58}"/>
              </a:ext>
            </a:extLst>
          </p:cNvPr>
          <p:cNvSpPr/>
          <p:nvPr/>
        </p:nvSpPr>
        <p:spPr>
          <a:xfrm>
            <a:off x="1094760" y="667434"/>
            <a:ext cx="3502640" cy="646331"/>
          </a:xfrm>
          <a:prstGeom prst="rect">
            <a:avLst/>
          </a:prstGeom>
          <a:solidFill>
            <a:srgbClr val="C00000"/>
          </a:solidFill>
        </p:spPr>
        <p:txBody>
          <a:bodyPr wrap="square">
            <a:spAutoFit/>
          </a:bodyPr>
          <a:lstStyle/>
          <a:p>
            <a:pPr algn="ctr">
              <a:spcBef>
                <a:spcPts val="1500"/>
              </a:spcBef>
            </a:pPr>
            <a:r>
              <a:rPr lang="en-US" sz="3600" dirty="0">
                <a:solidFill>
                  <a:schemeClr val="bg1"/>
                </a:solidFill>
                <a:latin typeface="Avenir Black" panose="02000503020000020003" pitchFamily="2" charset="0"/>
              </a:rPr>
              <a:t>SUMMARY</a:t>
            </a:r>
            <a:endParaRPr lang="en-US" sz="36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29406617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And the power of Attention</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8: Machine Translation</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24339616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pPr/>
              <a:t>219</a:t>
            </a:fld>
            <a:endParaRPr lang="en-US" dirty="0"/>
          </a:p>
        </p:txBody>
      </p:sp>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2440102" y="552329"/>
            <a:ext cx="8037398" cy="15050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solidFill>
                  <a:srgbClr val="C00000"/>
                </a:solidFill>
                <a:latin typeface="Avenir Book" panose="02000503020000020003" pitchFamily="2" charset="0"/>
              </a:rPr>
              <a:t>Machine Translation (MT) </a:t>
            </a:r>
            <a:r>
              <a:rPr lang="en-US" dirty="0">
                <a:latin typeface="Avenir Book" panose="02000503020000020003" pitchFamily="2" charset="0"/>
              </a:rPr>
              <a:t>is an NLP task that aims to convert text from one language to another.</a:t>
            </a:r>
          </a:p>
        </p:txBody>
      </p:sp>
      <p:sp>
        <p:nvSpPr>
          <p:cNvPr id="3" name="Rectangle 2">
            <a:extLst>
              <a:ext uri="{FF2B5EF4-FFF2-40B4-BE49-F238E27FC236}">
                <a16:creationId xmlns:a16="http://schemas.microsoft.com/office/drawing/2014/main" id="{8B120D9E-D39C-BA4C-9A38-DBF7C6507D7D}"/>
              </a:ext>
            </a:extLst>
          </p:cNvPr>
          <p:cNvSpPr/>
          <p:nvPr/>
        </p:nvSpPr>
        <p:spPr>
          <a:xfrm>
            <a:off x="1464989" y="3198167"/>
            <a:ext cx="3512128" cy="461665"/>
          </a:xfrm>
          <a:prstGeom prst="rect">
            <a:avLst/>
          </a:prstGeom>
        </p:spPr>
        <p:txBody>
          <a:bodyPr wrap="square">
            <a:spAutoFit/>
          </a:bodyPr>
          <a:lstStyle/>
          <a:p>
            <a:r>
              <a:rPr lang="en-US" sz="2400" dirty="0">
                <a:latin typeface="Avenir Book" panose="02000503020000020003" pitchFamily="2" charset="0"/>
              </a:rPr>
              <a:t>Thank you for visiting!</a:t>
            </a:r>
          </a:p>
        </p:txBody>
      </p:sp>
      <p:sp>
        <p:nvSpPr>
          <p:cNvPr id="7" name="Rectangle 6">
            <a:extLst>
              <a:ext uri="{FF2B5EF4-FFF2-40B4-BE49-F238E27FC236}">
                <a16:creationId xmlns:a16="http://schemas.microsoft.com/office/drawing/2014/main" id="{46872365-D851-6843-9393-F89AD1F6335C}"/>
              </a:ext>
            </a:extLst>
          </p:cNvPr>
          <p:cNvSpPr/>
          <p:nvPr/>
        </p:nvSpPr>
        <p:spPr>
          <a:xfrm>
            <a:off x="6470072" y="3239301"/>
            <a:ext cx="3512128" cy="461665"/>
          </a:xfrm>
          <a:prstGeom prst="rect">
            <a:avLst/>
          </a:prstGeom>
        </p:spPr>
        <p:txBody>
          <a:bodyPr wrap="square">
            <a:spAutoFit/>
          </a:bodyPr>
          <a:lstStyle/>
          <a:p>
            <a:r>
              <a:rPr lang="cs-CZ" sz="2400" dirty="0">
                <a:latin typeface="Avenir Book" panose="02000503020000020003" pitchFamily="2" charset="0"/>
              </a:rPr>
              <a:t>Děkujeme za návštěvu!</a:t>
            </a:r>
            <a:endParaRPr lang="en-US" sz="2400" dirty="0">
              <a:latin typeface="Avenir Book" panose="02000503020000020003" pitchFamily="2" charset="0"/>
            </a:endParaRPr>
          </a:p>
        </p:txBody>
      </p:sp>
      <p:sp>
        <p:nvSpPr>
          <p:cNvPr id="58" name="Right Arrow 57">
            <a:extLst>
              <a:ext uri="{FF2B5EF4-FFF2-40B4-BE49-F238E27FC236}">
                <a16:creationId xmlns:a16="http://schemas.microsoft.com/office/drawing/2014/main" id="{03ED84F4-E72D-7545-B331-7E2B1F0A4288}"/>
              </a:ext>
            </a:extLst>
          </p:cNvPr>
          <p:cNvSpPr/>
          <p:nvPr/>
        </p:nvSpPr>
        <p:spPr>
          <a:xfrm>
            <a:off x="5130997" y="3129779"/>
            <a:ext cx="965003" cy="598440"/>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0F539FD9-BC75-7B4A-9BCD-748B53B52EF9}"/>
                  </a:ext>
                </a:extLst>
              </p:cNvPr>
              <p:cNvSpPr/>
              <p:nvPr/>
            </p:nvSpPr>
            <p:spPr>
              <a:xfrm>
                <a:off x="2649271" y="3769354"/>
                <a:ext cx="449529"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0070C0"/>
                          </a:solidFill>
                          <a:latin typeface="Cambria Math" panose="02040503050406030204" pitchFamily="18" charset="0"/>
                        </a:rPr>
                        <m:t>𝒙</m:t>
                      </m:r>
                    </m:oMath>
                  </m:oMathPara>
                </a14:m>
                <a:endParaRPr lang="en-US" sz="3200" b="1" dirty="0">
                  <a:solidFill>
                    <a:srgbClr val="0070C0"/>
                  </a:solidFill>
                  <a:latin typeface="Avenir Book" panose="02000503020000020003" pitchFamily="2" charset="0"/>
                </a:endParaRPr>
              </a:p>
            </p:txBody>
          </p:sp>
        </mc:Choice>
        <mc:Fallback xmlns="">
          <p:sp>
            <p:nvSpPr>
              <p:cNvPr id="59" name="Rectangle 58">
                <a:extLst>
                  <a:ext uri="{FF2B5EF4-FFF2-40B4-BE49-F238E27FC236}">
                    <a16:creationId xmlns:a16="http://schemas.microsoft.com/office/drawing/2014/main" id="{0F539FD9-BC75-7B4A-9BCD-748B53B52EF9}"/>
                  </a:ext>
                </a:extLst>
              </p:cNvPr>
              <p:cNvSpPr>
                <a:spLocks noRot="1" noChangeAspect="1" noMove="1" noResize="1" noEditPoints="1" noAdjustHandles="1" noChangeArrowheads="1" noChangeShapeType="1" noTextEdit="1"/>
              </p:cNvSpPr>
              <p:nvPr/>
            </p:nvSpPr>
            <p:spPr>
              <a:xfrm>
                <a:off x="2649271" y="3769354"/>
                <a:ext cx="449529"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D07FD543-ADC1-0542-84E1-441C9150B3A5}"/>
                  </a:ext>
                </a:extLst>
              </p:cNvPr>
              <p:cNvSpPr/>
              <p:nvPr/>
            </p:nvSpPr>
            <p:spPr>
              <a:xfrm>
                <a:off x="8226136" y="3769354"/>
                <a:ext cx="449529"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0070C0"/>
                          </a:solidFill>
                          <a:latin typeface="Cambria Math" panose="02040503050406030204" pitchFamily="18" charset="0"/>
                        </a:rPr>
                        <m:t>𝒚</m:t>
                      </m:r>
                    </m:oMath>
                  </m:oMathPara>
                </a14:m>
                <a:endParaRPr lang="en-US" sz="3200" b="1" dirty="0">
                  <a:solidFill>
                    <a:srgbClr val="0070C0"/>
                  </a:solidFill>
                  <a:latin typeface="Avenir Book" panose="02000503020000020003" pitchFamily="2" charset="0"/>
                </a:endParaRPr>
              </a:p>
            </p:txBody>
          </p:sp>
        </mc:Choice>
        <mc:Fallback xmlns="">
          <p:sp>
            <p:nvSpPr>
              <p:cNvPr id="60" name="Rectangle 59">
                <a:extLst>
                  <a:ext uri="{FF2B5EF4-FFF2-40B4-BE49-F238E27FC236}">
                    <a16:creationId xmlns:a16="http://schemas.microsoft.com/office/drawing/2014/main" id="{D07FD543-ADC1-0542-84E1-441C9150B3A5}"/>
                  </a:ext>
                </a:extLst>
              </p:cNvPr>
              <p:cNvSpPr>
                <a:spLocks noRot="1" noChangeAspect="1" noMove="1" noResize="1" noEditPoints="1" noAdjustHandles="1" noChangeArrowheads="1" noChangeShapeType="1" noTextEdit="1"/>
              </p:cNvSpPr>
              <p:nvPr/>
            </p:nvSpPr>
            <p:spPr>
              <a:xfrm>
                <a:off x="8226136" y="3769354"/>
                <a:ext cx="449529" cy="584775"/>
              </a:xfrm>
              <a:prstGeom prst="rect">
                <a:avLst/>
              </a:prstGeom>
              <a:blipFill>
                <a:blip r:embed="rId3"/>
                <a:stretch>
                  <a:fillRect l="-8108" r="-8108" b="-10638"/>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A2A2D923-C1D2-4A4F-9837-905BC8FE2387}"/>
              </a:ext>
            </a:extLst>
          </p:cNvPr>
          <p:cNvSpPr/>
          <p:nvPr/>
        </p:nvSpPr>
        <p:spPr>
          <a:xfrm>
            <a:off x="1020489" y="4338934"/>
            <a:ext cx="3512128" cy="461665"/>
          </a:xfrm>
          <a:prstGeom prst="rect">
            <a:avLst/>
          </a:prstGeom>
        </p:spPr>
        <p:txBody>
          <a:bodyPr wrap="square">
            <a:spAutoFit/>
          </a:bodyPr>
          <a:lstStyle/>
          <a:p>
            <a:pPr algn="ctr"/>
            <a:r>
              <a:rPr lang="en-US" sz="2400" dirty="0">
                <a:latin typeface="Avenir Book" panose="02000503020000020003" pitchFamily="2" charset="0"/>
              </a:rPr>
              <a:t>(</a:t>
            </a:r>
            <a:r>
              <a:rPr lang="en-US" sz="2400" dirty="0">
                <a:solidFill>
                  <a:srgbClr val="C00000"/>
                </a:solidFill>
                <a:latin typeface="Avenir Book" panose="02000503020000020003" pitchFamily="2" charset="0"/>
              </a:rPr>
              <a:t>source language</a:t>
            </a:r>
            <a:r>
              <a:rPr lang="en-US" sz="2400" dirty="0">
                <a:latin typeface="Avenir Book" panose="02000503020000020003" pitchFamily="2" charset="0"/>
              </a:rPr>
              <a:t>)</a:t>
            </a:r>
          </a:p>
        </p:txBody>
      </p:sp>
      <p:sp>
        <p:nvSpPr>
          <p:cNvPr id="62" name="Rectangle 61">
            <a:extLst>
              <a:ext uri="{FF2B5EF4-FFF2-40B4-BE49-F238E27FC236}">
                <a16:creationId xmlns:a16="http://schemas.microsoft.com/office/drawing/2014/main" id="{378D4C91-EB7E-BE48-9FBF-31B9CCD4AD8C}"/>
              </a:ext>
            </a:extLst>
          </p:cNvPr>
          <p:cNvSpPr/>
          <p:nvPr/>
        </p:nvSpPr>
        <p:spPr>
          <a:xfrm>
            <a:off x="6470072" y="4319485"/>
            <a:ext cx="3512128" cy="461665"/>
          </a:xfrm>
          <a:prstGeom prst="rect">
            <a:avLst/>
          </a:prstGeom>
        </p:spPr>
        <p:txBody>
          <a:bodyPr wrap="square">
            <a:spAutoFit/>
          </a:bodyPr>
          <a:lstStyle/>
          <a:p>
            <a:pPr algn="ctr"/>
            <a:r>
              <a:rPr lang="en-US" sz="2400" dirty="0">
                <a:latin typeface="Avenir Book" panose="02000503020000020003" pitchFamily="2" charset="0"/>
              </a:rPr>
              <a:t>(</a:t>
            </a:r>
            <a:r>
              <a:rPr lang="en-US" sz="2400" dirty="0">
                <a:solidFill>
                  <a:srgbClr val="C00000"/>
                </a:solidFill>
                <a:latin typeface="Avenir Book" panose="02000503020000020003" pitchFamily="2" charset="0"/>
              </a:rPr>
              <a:t>target language</a:t>
            </a:r>
            <a:r>
              <a:rPr lang="en-US" sz="2400" dirty="0">
                <a:latin typeface="Avenir Book" panose="02000503020000020003" pitchFamily="2" charset="0"/>
              </a:rPr>
              <a:t>)</a:t>
            </a:r>
          </a:p>
        </p:txBody>
      </p:sp>
      <p:sp>
        <p:nvSpPr>
          <p:cNvPr id="11" name="Rectangle 10">
            <a:extLst>
              <a:ext uri="{FF2B5EF4-FFF2-40B4-BE49-F238E27FC236}">
                <a16:creationId xmlns:a16="http://schemas.microsoft.com/office/drawing/2014/main" id="{542D45BE-215D-254D-86AA-28A59F641DEF}"/>
              </a:ext>
            </a:extLst>
          </p:cNvPr>
          <p:cNvSpPr/>
          <p:nvPr/>
        </p:nvSpPr>
        <p:spPr>
          <a:xfrm>
            <a:off x="209331" y="6400412"/>
            <a:ext cx="9285323" cy="276999"/>
          </a:xfrm>
          <a:prstGeom prst="rect">
            <a:avLst/>
          </a:prstGeom>
        </p:spPr>
        <p:txBody>
          <a:bodyPr wrap="square">
            <a:spAutoFit/>
          </a:bodyPr>
          <a:lstStyle/>
          <a:p>
            <a:r>
              <a:rPr lang="en-US" sz="1200" dirty="0">
                <a:solidFill>
                  <a:srgbClr val="C00000"/>
                </a:solidFill>
              </a:rPr>
              <a:t>Many slides in the MT section were inspired by or adapted from </a:t>
            </a:r>
            <a:r>
              <a:rPr lang="en-US" sz="1200" dirty="0">
                <a:solidFill>
                  <a:srgbClr val="C00000"/>
                </a:solidFill>
                <a:hlinkClick r:id="rId4"/>
              </a:rPr>
              <a:t>Abigail See’s Stanford CS224N lecture</a:t>
            </a:r>
            <a:endParaRPr lang="en-US" sz="1200" dirty="0">
              <a:solidFill>
                <a:srgbClr val="C00000"/>
              </a:solidFill>
            </a:endParaRPr>
          </a:p>
        </p:txBody>
      </p:sp>
    </p:spTree>
    <p:extLst>
      <p:ext uri="{BB962C8B-B14F-4D97-AF65-F5344CB8AC3E}">
        <p14:creationId xmlns:p14="http://schemas.microsoft.com/office/powerpoint/2010/main" val="1844761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AB77F5-B141-644A-BB5E-4A9B2BE17C39}"/>
              </a:ext>
            </a:extLst>
          </p:cNvPr>
          <p:cNvSpPr/>
          <p:nvPr/>
        </p:nvSpPr>
        <p:spPr>
          <a:xfrm>
            <a:off x="345017" y="1023213"/>
            <a:ext cx="10420308" cy="4811574"/>
          </a:xfrm>
          <a:prstGeom prst="rect">
            <a:avLst/>
          </a:prstGeom>
        </p:spPr>
        <p:txBody>
          <a:bodyPr wrap="square">
            <a:spAutoFit/>
          </a:bodyPr>
          <a:lstStyle/>
          <a:p>
            <a:pPr>
              <a:spcBef>
                <a:spcPts val="1000"/>
              </a:spcBef>
            </a:pPr>
            <a:r>
              <a:rPr lang="en-US" sz="2400" dirty="0">
                <a:solidFill>
                  <a:srgbClr val="C00000"/>
                </a:solidFill>
                <a:latin typeface="Avenir Book" panose="02000503020000020003" pitchFamily="2" charset="0"/>
              </a:rPr>
              <a:t>Researcher:</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What is possible to build?</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How can we use existing blocks in new ways?</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What are the limitations of current blocks?</a:t>
            </a:r>
          </a:p>
          <a:p>
            <a:pPr>
              <a:spcBef>
                <a:spcPts val="1000"/>
              </a:spcBef>
            </a:pPr>
            <a:r>
              <a:rPr lang="en-US" sz="2400" dirty="0">
                <a:solidFill>
                  <a:srgbClr val="C00000"/>
                </a:solidFill>
                <a:latin typeface="Avenir Book" panose="02000503020000020003" pitchFamily="2" charset="0"/>
              </a:rPr>
              <a:t>Software Developer:</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The Builders. Creators.</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Interested in tools to build better, quicker, organized, useful structures</a:t>
            </a:r>
            <a:endParaRPr lang="en-US" sz="2400" dirty="0">
              <a:solidFill>
                <a:srgbClr val="C00000"/>
              </a:solidFill>
              <a:latin typeface="Avenir Book" panose="02000503020000020003" pitchFamily="2" charset="0"/>
            </a:endParaRPr>
          </a:p>
          <a:p>
            <a:pPr>
              <a:spcBef>
                <a:spcPts val="1000"/>
              </a:spcBef>
            </a:pPr>
            <a:r>
              <a:rPr lang="en-US" sz="2400" dirty="0">
                <a:solidFill>
                  <a:srgbClr val="C00000"/>
                </a:solidFill>
                <a:latin typeface="Avenir Book" panose="02000503020000020003" pitchFamily="2" charset="0"/>
              </a:rPr>
              <a:t>Manager:</a:t>
            </a:r>
          </a:p>
          <a:p>
            <a:pPr marL="914400" lvl="1" indent="-457200">
              <a:spcBef>
                <a:spcPts val="1000"/>
              </a:spcBef>
              <a:buFont typeface="Arial" panose="020B0604020202020204" pitchFamily="34" charset="0"/>
              <a:buChar char="•"/>
            </a:pPr>
            <a:r>
              <a:rPr lang="en-US" sz="2400" dirty="0">
                <a:latin typeface="Avenir Book" panose="02000503020000020003" pitchFamily="2" charset="0"/>
              </a:rPr>
              <a:t>Bridges everyone’s skills to make great things actually happen</a:t>
            </a:r>
          </a:p>
        </p:txBody>
      </p:sp>
      <p:pic>
        <p:nvPicPr>
          <p:cNvPr id="2" name="Picture 1">
            <a:extLst>
              <a:ext uri="{FF2B5EF4-FFF2-40B4-BE49-F238E27FC236}">
                <a16:creationId xmlns:a16="http://schemas.microsoft.com/office/drawing/2014/main" id="{57EE6743-0FE3-D543-B0EB-D6102EEE2216}"/>
              </a:ext>
            </a:extLst>
          </p:cNvPr>
          <p:cNvPicPr>
            <a:picLocks noChangeAspect="1"/>
          </p:cNvPicPr>
          <p:nvPr/>
        </p:nvPicPr>
        <p:blipFill>
          <a:blip r:embed="rId3"/>
          <a:stretch>
            <a:fillRect/>
          </a:stretch>
        </p:blipFill>
        <p:spPr>
          <a:xfrm>
            <a:off x="7759700" y="297523"/>
            <a:ext cx="4087283" cy="3065462"/>
          </a:xfrm>
          <a:prstGeom prst="rect">
            <a:avLst/>
          </a:prstGeom>
        </p:spPr>
      </p:pic>
      <p:sp>
        <p:nvSpPr>
          <p:cNvPr id="7" name="Title 1">
            <a:extLst>
              <a:ext uri="{FF2B5EF4-FFF2-40B4-BE49-F238E27FC236}">
                <a16:creationId xmlns:a16="http://schemas.microsoft.com/office/drawing/2014/main" id="{F7586CA0-F1A6-7D43-9AC9-FBE369095D74}"/>
              </a:ext>
            </a:extLst>
          </p:cNvPr>
          <p:cNvSpPr txBox="1">
            <a:spLocks/>
          </p:cNvSpPr>
          <p:nvPr/>
        </p:nvSpPr>
        <p:spPr>
          <a:xfrm>
            <a:off x="9005249" y="3362985"/>
            <a:ext cx="2051008" cy="334665"/>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464646"/>
                </a:solidFill>
                <a:latin typeface="Avenir Next" panose="020B0503020202020204" pitchFamily="34" charset="0"/>
                <a:ea typeface="+mj-ea"/>
                <a:cs typeface="+mj-cs"/>
              </a:defRPr>
            </a:lvl1pPr>
          </a:lstStyle>
          <a:p>
            <a:r>
              <a:rPr lang="en-US" sz="1200" dirty="0">
                <a:solidFill>
                  <a:schemeClr val="tx1">
                    <a:lumMod val="85000"/>
                    <a:lumOff val="15000"/>
                  </a:schemeClr>
                </a:solidFill>
                <a:latin typeface="Avenir" panose="02000503020000020003" pitchFamily="2" charset="0"/>
              </a:rPr>
              <a:t>Image source: </a:t>
            </a:r>
            <a:r>
              <a:rPr lang="en-US" sz="1200" dirty="0" err="1">
                <a:solidFill>
                  <a:schemeClr val="tx1">
                    <a:lumMod val="85000"/>
                    <a:lumOff val="15000"/>
                  </a:schemeClr>
                </a:solidFill>
                <a:latin typeface="Avenir" panose="02000503020000020003" pitchFamily="2" charset="0"/>
              </a:rPr>
              <a:t>lego.com</a:t>
            </a:r>
            <a:endParaRPr lang="en-US" sz="1200" dirty="0">
              <a:solidFill>
                <a:schemeClr val="tx1">
                  <a:lumMod val="85000"/>
                  <a:lumOff val="15000"/>
                </a:schemeClr>
              </a:solidFill>
              <a:latin typeface="Avenir" panose="02000503020000020003" pitchFamily="2" charset="0"/>
            </a:endParaRPr>
          </a:p>
        </p:txBody>
      </p:sp>
      <p:sp>
        <p:nvSpPr>
          <p:cNvPr id="10" name="Title 1">
            <a:extLst>
              <a:ext uri="{FF2B5EF4-FFF2-40B4-BE49-F238E27FC236}">
                <a16:creationId xmlns:a16="http://schemas.microsoft.com/office/drawing/2014/main" id="{B762DB3D-AEBA-9047-8611-42D81AB77624}"/>
              </a:ext>
            </a:extLst>
          </p:cNvPr>
          <p:cNvSpPr>
            <a:spLocks noGrp="1"/>
          </p:cNvSpPr>
          <p:nvPr>
            <p:ph type="title"/>
          </p:nvPr>
        </p:nvSpPr>
        <p:spPr>
          <a:xfrm>
            <a:off x="838201" y="276262"/>
            <a:ext cx="4623816" cy="612738"/>
          </a:xfrm>
        </p:spPr>
        <p:txBody>
          <a:bodyPr/>
          <a:lstStyle/>
          <a:p>
            <a:r>
              <a:rPr lang="en-US" dirty="0"/>
              <a:t>Why so research-heavy?</a:t>
            </a:r>
          </a:p>
        </p:txBody>
      </p:sp>
      <p:sp>
        <p:nvSpPr>
          <p:cNvPr id="11" name="Rectangle 10">
            <a:extLst>
              <a:ext uri="{FF2B5EF4-FFF2-40B4-BE49-F238E27FC236}">
                <a16:creationId xmlns:a16="http://schemas.microsoft.com/office/drawing/2014/main" id="{0DF09275-E01F-3C44-957A-E979A9FA9640}"/>
              </a:ext>
            </a:extLst>
          </p:cNvPr>
          <p:cNvSpPr/>
          <p:nvPr/>
        </p:nvSpPr>
        <p:spPr>
          <a:xfrm>
            <a:off x="903804" y="771482"/>
            <a:ext cx="391203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9">
            <a:extLst>
              <a:ext uri="{FF2B5EF4-FFF2-40B4-BE49-F238E27FC236}">
                <a16:creationId xmlns:a16="http://schemas.microsoft.com/office/drawing/2014/main" id="{F7D4B7D6-30B1-FA49-858A-F54EF21419AB}"/>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22</a:t>
            </a:fld>
            <a:endParaRPr lang="en-US" dirty="0"/>
          </a:p>
        </p:txBody>
      </p:sp>
    </p:spTree>
    <p:extLst>
      <p:ext uri="{BB962C8B-B14F-4D97-AF65-F5344CB8AC3E}">
        <p14:creationId xmlns:p14="http://schemas.microsoft.com/office/powerpoint/2010/main" val="1331567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pPr/>
              <a:t>220</a:t>
            </a:fld>
            <a:endParaRPr lang="en-US" dirty="0"/>
          </a:p>
        </p:txBody>
      </p:sp>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2440102" y="552329"/>
            <a:ext cx="8037398" cy="15050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solidFill>
                  <a:srgbClr val="C00000"/>
                </a:solidFill>
                <a:latin typeface="Avenir Book" panose="02000503020000020003" pitchFamily="2" charset="0"/>
              </a:rPr>
              <a:t>Machine Translation (MT) </a:t>
            </a:r>
            <a:r>
              <a:rPr lang="en-US" dirty="0">
                <a:latin typeface="Avenir Book" panose="02000503020000020003" pitchFamily="2" charset="0"/>
              </a:rPr>
              <a:t>is an NLP task that aims to convert text from one language to another.</a:t>
            </a:r>
          </a:p>
        </p:txBody>
      </p:sp>
      <p:sp>
        <p:nvSpPr>
          <p:cNvPr id="3" name="Rectangle 2">
            <a:extLst>
              <a:ext uri="{FF2B5EF4-FFF2-40B4-BE49-F238E27FC236}">
                <a16:creationId xmlns:a16="http://schemas.microsoft.com/office/drawing/2014/main" id="{8B120D9E-D39C-BA4C-9A38-DBF7C6507D7D}"/>
              </a:ext>
            </a:extLst>
          </p:cNvPr>
          <p:cNvSpPr/>
          <p:nvPr/>
        </p:nvSpPr>
        <p:spPr>
          <a:xfrm>
            <a:off x="702989" y="2159000"/>
            <a:ext cx="11273111" cy="3368423"/>
          </a:xfrm>
          <a:prstGeom prst="rect">
            <a:avLst/>
          </a:prstGeom>
        </p:spPr>
        <p:txBody>
          <a:bodyPr wrap="square">
            <a:spAutoFit/>
          </a:bodyPr>
          <a:lstStyle/>
          <a:p>
            <a:pPr>
              <a:lnSpc>
                <a:spcPct val="150000"/>
              </a:lnSpc>
            </a:pPr>
            <a:r>
              <a:rPr lang="en-US" sz="2400" dirty="0">
                <a:solidFill>
                  <a:srgbClr val="C00000"/>
                </a:solidFill>
                <a:latin typeface="Avenir Book" panose="02000503020000020003" pitchFamily="2" charset="0"/>
              </a:rPr>
              <a:t>9</a:t>
            </a:r>
            <a:r>
              <a:rPr lang="en-US" sz="2400" baseline="30000" dirty="0">
                <a:solidFill>
                  <a:srgbClr val="C00000"/>
                </a:solidFill>
                <a:latin typeface="Avenir Book" panose="02000503020000020003" pitchFamily="2" charset="0"/>
              </a:rPr>
              <a:t>th</a:t>
            </a:r>
            <a:r>
              <a:rPr lang="en-US" sz="2400" dirty="0">
                <a:solidFill>
                  <a:srgbClr val="C00000"/>
                </a:solidFill>
                <a:latin typeface="Avenir Book" panose="02000503020000020003" pitchFamily="2" charset="0"/>
              </a:rPr>
              <a:t> century</a:t>
            </a:r>
            <a:r>
              <a:rPr lang="en-US" sz="2400" dirty="0">
                <a:latin typeface="Avenir Book" panose="02000503020000020003" pitchFamily="2" charset="0"/>
              </a:rPr>
              <a:t>: </a:t>
            </a:r>
            <a:r>
              <a:rPr lang="en-US" sz="2400" b="1" dirty="0">
                <a:latin typeface="Avenir Book" panose="02000503020000020003" pitchFamily="2" charset="0"/>
              </a:rPr>
              <a:t>Al-</a:t>
            </a:r>
            <a:r>
              <a:rPr lang="en-US" sz="2400" b="1" dirty="0" err="1">
                <a:latin typeface="Avenir Book" panose="02000503020000020003" pitchFamily="2" charset="0"/>
              </a:rPr>
              <a:t>Kindi</a:t>
            </a:r>
            <a:r>
              <a:rPr lang="en-US" sz="2400">
                <a:latin typeface="Avenir Book" panose="02000503020000020003" pitchFamily="2" charset="0"/>
              </a:rPr>
              <a:t> (cryptographer)</a:t>
            </a:r>
          </a:p>
          <a:p>
            <a:pPr>
              <a:lnSpc>
                <a:spcPct val="150000"/>
              </a:lnSpc>
            </a:pPr>
            <a:r>
              <a:rPr lang="en-US" sz="2400">
                <a:solidFill>
                  <a:srgbClr val="C00000"/>
                </a:solidFill>
                <a:latin typeface="Avenir Book" panose="02000503020000020003" pitchFamily="2" charset="0"/>
              </a:rPr>
              <a:t>17</a:t>
            </a:r>
            <a:r>
              <a:rPr lang="en-US" sz="2400" baseline="30000">
                <a:solidFill>
                  <a:srgbClr val="C00000"/>
                </a:solidFill>
                <a:latin typeface="Avenir Book" panose="02000503020000020003" pitchFamily="2" charset="0"/>
              </a:rPr>
              <a:t>th</a:t>
            </a:r>
            <a:r>
              <a:rPr lang="en-US" sz="2400">
                <a:solidFill>
                  <a:srgbClr val="C00000"/>
                </a:solidFill>
                <a:latin typeface="Avenir Book" panose="02000503020000020003" pitchFamily="2" charset="0"/>
              </a:rPr>
              <a:t> century</a:t>
            </a:r>
            <a:r>
              <a:rPr lang="en-US" sz="2400">
                <a:latin typeface="Avenir Book" panose="02000503020000020003" pitchFamily="2" charset="0"/>
              </a:rPr>
              <a:t>: </a:t>
            </a:r>
            <a:r>
              <a:rPr lang="en-US" sz="2400" b="1">
                <a:latin typeface="Avenir Book" panose="02000503020000020003" pitchFamily="2" charset="0"/>
              </a:rPr>
              <a:t>René Descartes </a:t>
            </a:r>
            <a:r>
              <a:rPr lang="en-US" sz="2400">
                <a:latin typeface="Avenir Book" panose="02000503020000020003" pitchFamily="2" charset="0"/>
              </a:rPr>
              <a:t>theorized about a universal, symbolic language </a:t>
            </a:r>
            <a:r>
              <a:rPr lang="en-US" sz="2400">
                <a:solidFill>
                  <a:srgbClr val="C00000"/>
                </a:solidFill>
                <a:latin typeface="Avenir Book" panose="02000503020000020003" pitchFamily="2" charset="0"/>
              </a:rPr>
              <a:t>1946</a:t>
            </a:r>
            <a:r>
              <a:rPr lang="en-US" sz="2400">
                <a:latin typeface="Avenir Book" panose="02000503020000020003" pitchFamily="2" charset="0"/>
              </a:rPr>
              <a:t>: </a:t>
            </a:r>
            <a:r>
              <a:rPr lang="en-US" sz="2400" b="1">
                <a:latin typeface="Avenir Book" panose="02000503020000020003" pitchFamily="2" charset="0"/>
              </a:rPr>
              <a:t>Warren Weaver </a:t>
            </a:r>
            <a:r>
              <a:rPr lang="en-US" sz="2400">
                <a:latin typeface="Avenir Book" panose="02000503020000020003" pitchFamily="2" charset="0"/>
              </a:rPr>
              <a:t>had a seminal publication</a:t>
            </a:r>
          </a:p>
          <a:p>
            <a:pPr>
              <a:lnSpc>
                <a:spcPct val="150000"/>
              </a:lnSpc>
            </a:pPr>
            <a:r>
              <a:rPr lang="en-US" sz="2400">
                <a:solidFill>
                  <a:srgbClr val="C00000"/>
                </a:solidFill>
                <a:latin typeface="Avenir Book" panose="02000503020000020003" pitchFamily="2" charset="0"/>
              </a:rPr>
              <a:t>1950s</a:t>
            </a:r>
            <a:r>
              <a:rPr lang="en-US" sz="2400">
                <a:latin typeface="Avenir Book" panose="02000503020000020003" pitchFamily="2" charset="0"/>
              </a:rPr>
              <a:t>: First huge efforts; MIT, IBM, US Government. Motivated by the Cold War.</a:t>
            </a:r>
          </a:p>
          <a:p>
            <a:pPr>
              <a:lnSpc>
                <a:spcPct val="150000"/>
              </a:lnSpc>
            </a:pPr>
            <a:r>
              <a:rPr lang="en-US" sz="2400">
                <a:solidFill>
                  <a:srgbClr val="C00000"/>
                </a:solidFill>
                <a:latin typeface="Avenir Book" panose="02000503020000020003" pitchFamily="2" charset="0"/>
              </a:rPr>
              <a:t>1990s – 2014</a:t>
            </a:r>
            <a:r>
              <a:rPr lang="en-US" sz="2400">
                <a:latin typeface="Avenir Book" panose="02000503020000020003" pitchFamily="2" charset="0"/>
              </a:rPr>
              <a:t>: Statistical MT.</a:t>
            </a:r>
          </a:p>
          <a:p>
            <a:pPr>
              <a:lnSpc>
                <a:spcPct val="150000"/>
              </a:lnSpc>
            </a:pPr>
            <a:r>
              <a:rPr lang="en-US" sz="2400">
                <a:solidFill>
                  <a:srgbClr val="C00000"/>
                </a:solidFill>
                <a:latin typeface="Avenir Book" panose="02000503020000020003" pitchFamily="2" charset="0"/>
              </a:rPr>
              <a:t>2014 – present</a:t>
            </a:r>
            <a:r>
              <a:rPr lang="en-US" sz="2400">
                <a:latin typeface="Avenir Book" panose="02000503020000020003" pitchFamily="2" charset="0"/>
              </a:rPr>
              <a:t>: Neural MT (Deep Learning)</a:t>
            </a:r>
          </a:p>
        </p:txBody>
      </p:sp>
    </p:spTree>
    <p:extLst>
      <p:ext uri="{BB962C8B-B14F-4D97-AF65-F5344CB8AC3E}">
        <p14:creationId xmlns:p14="http://schemas.microsoft.com/office/powerpoint/2010/main" val="54465468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pPr/>
              <a:t>221</a:t>
            </a:fld>
            <a:endParaRPr lang="en-US"/>
          </a:p>
        </p:txBody>
      </p:sp>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2440102" y="552329"/>
            <a:ext cx="7518400" cy="1371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atin typeface="Avenir Book" panose="02000503020000020003" pitchFamily="2" charset="0"/>
              </a:rPr>
              <a:t>We want to produce a </a:t>
            </a:r>
            <a:r>
              <a:rPr lang="en-US" b="1">
                <a:latin typeface="Avenir Book" panose="02000503020000020003" pitchFamily="2" charset="0"/>
              </a:rPr>
              <a:t>variable-length</a:t>
            </a:r>
            <a:r>
              <a:rPr lang="en-US">
                <a:latin typeface="Avenir Book" panose="02000503020000020003" pitchFamily="2" charset="0"/>
              </a:rPr>
              <a:t> output</a:t>
            </a:r>
            <a:br>
              <a:rPr lang="en-US">
                <a:latin typeface="Avenir Book" panose="02000503020000020003" pitchFamily="2" charset="0"/>
              </a:rPr>
            </a:br>
            <a:r>
              <a:rPr lang="en-US">
                <a:latin typeface="Avenir Book" panose="02000503020000020003" pitchFamily="2" charset="0"/>
              </a:rPr>
              <a:t>(e.g., </a:t>
            </a:r>
            <a:r>
              <a:rPr lang="en-US" b="1">
                <a:solidFill>
                  <a:srgbClr val="C00000"/>
                </a:solidFill>
                <a:latin typeface="Avenir Book" panose="02000503020000020003" pitchFamily="2" charset="0"/>
              </a:rPr>
              <a:t>n</a:t>
            </a:r>
            <a:r>
              <a:rPr lang="en-US">
                <a:solidFill>
                  <a:srgbClr val="FF0000"/>
                </a:solidFill>
                <a:latin typeface="Avenir Book" panose="02000503020000020003" pitchFamily="2" charset="0"/>
              </a:rPr>
              <a:t> </a:t>
            </a:r>
            <a:r>
              <a:rPr lang="en-US">
                <a:latin typeface="Avenir Book" panose="02000503020000020003" pitchFamily="2" charset="0"/>
                <a:sym typeface="Wingdings" pitchFamily="2" charset="2"/>
              </a:rPr>
              <a:t></a:t>
            </a:r>
            <a:r>
              <a:rPr lang="en-US">
                <a:solidFill>
                  <a:srgbClr val="FF0000"/>
                </a:solidFill>
                <a:latin typeface="Avenir Book" panose="02000503020000020003" pitchFamily="2" charset="0"/>
                <a:sym typeface="Wingdings" pitchFamily="2" charset="2"/>
              </a:rPr>
              <a:t> </a:t>
            </a:r>
            <a:r>
              <a:rPr lang="en-US" b="1">
                <a:solidFill>
                  <a:srgbClr val="C00000"/>
                </a:solidFill>
                <a:latin typeface="Avenir Book" panose="02000503020000020003" pitchFamily="2" charset="0"/>
                <a:sym typeface="Wingdings" pitchFamily="2" charset="2"/>
              </a:rPr>
              <a:t>m</a:t>
            </a:r>
            <a:r>
              <a:rPr lang="en-US">
                <a:solidFill>
                  <a:srgbClr val="FF0000"/>
                </a:solidFill>
                <a:latin typeface="Avenir Book" panose="02000503020000020003" pitchFamily="2" charset="0"/>
                <a:sym typeface="Wingdings" pitchFamily="2" charset="2"/>
              </a:rPr>
              <a:t> </a:t>
            </a:r>
            <a:r>
              <a:rPr lang="en-US">
                <a:latin typeface="Avenir Book" panose="02000503020000020003" pitchFamily="2" charset="0"/>
                <a:sym typeface="Wingdings" pitchFamily="2" charset="2"/>
              </a:rPr>
              <a:t>predictions</a:t>
            </a:r>
            <a:r>
              <a:rPr lang="en-US">
                <a:latin typeface="Avenir Book" panose="02000503020000020003" pitchFamily="2" charset="0"/>
              </a:rPr>
              <a:t>)</a:t>
            </a:r>
          </a:p>
        </p:txBody>
      </p:sp>
      <p:sp>
        <p:nvSpPr>
          <p:cNvPr id="3" name="Rectangle 2">
            <a:extLst>
              <a:ext uri="{FF2B5EF4-FFF2-40B4-BE49-F238E27FC236}">
                <a16:creationId xmlns:a16="http://schemas.microsoft.com/office/drawing/2014/main" id="{8B120D9E-D39C-BA4C-9A38-DBF7C6507D7D}"/>
              </a:ext>
            </a:extLst>
          </p:cNvPr>
          <p:cNvSpPr/>
          <p:nvPr/>
        </p:nvSpPr>
        <p:spPr>
          <a:xfrm>
            <a:off x="1934889" y="4268984"/>
            <a:ext cx="3512128" cy="461665"/>
          </a:xfrm>
          <a:prstGeom prst="rect">
            <a:avLst/>
          </a:prstGeom>
        </p:spPr>
        <p:txBody>
          <a:bodyPr wrap="square">
            <a:spAutoFit/>
          </a:bodyPr>
          <a:lstStyle/>
          <a:p>
            <a:r>
              <a:rPr lang="en-US" sz="2400">
                <a:latin typeface="Avenir Book" panose="02000503020000020003" pitchFamily="2" charset="0"/>
              </a:rPr>
              <a:t>Thank you for visiting!</a:t>
            </a:r>
          </a:p>
        </p:txBody>
      </p:sp>
      <p:sp>
        <p:nvSpPr>
          <p:cNvPr id="7" name="Rectangle 6">
            <a:extLst>
              <a:ext uri="{FF2B5EF4-FFF2-40B4-BE49-F238E27FC236}">
                <a16:creationId xmlns:a16="http://schemas.microsoft.com/office/drawing/2014/main" id="{46872365-D851-6843-9393-F89AD1F6335C}"/>
              </a:ext>
            </a:extLst>
          </p:cNvPr>
          <p:cNvSpPr/>
          <p:nvPr/>
        </p:nvSpPr>
        <p:spPr>
          <a:xfrm>
            <a:off x="6389124" y="4268984"/>
            <a:ext cx="3512128" cy="461665"/>
          </a:xfrm>
          <a:prstGeom prst="rect">
            <a:avLst/>
          </a:prstGeom>
        </p:spPr>
        <p:txBody>
          <a:bodyPr wrap="square">
            <a:spAutoFit/>
          </a:bodyPr>
          <a:lstStyle/>
          <a:p>
            <a:r>
              <a:rPr lang="cs-CZ" sz="2400">
                <a:latin typeface="Avenir Book" panose="02000503020000020003" pitchFamily="2" charset="0"/>
              </a:rPr>
              <a:t>Děkujeme za návštěvu!</a:t>
            </a:r>
            <a:endParaRPr lang="en-US" sz="2400">
              <a:latin typeface="Avenir Book" panose="02000503020000020003" pitchFamily="2" charset="0"/>
            </a:endParaRPr>
          </a:p>
        </p:txBody>
      </p:sp>
      <p:grpSp>
        <p:nvGrpSpPr>
          <p:cNvPr id="4" name="Group 3">
            <a:extLst>
              <a:ext uri="{FF2B5EF4-FFF2-40B4-BE49-F238E27FC236}">
                <a16:creationId xmlns:a16="http://schemas.microsoft.com/office/drawing/2014/main" id="{8381BCBD-1E0E-A749-8B93-3310E11B530A}"/>
              </a:ext>
            </a:extLst>
          </p:cNvPr>
          <p:cNvGrpSpPr/>
          <p:nvPr/>
        </p:nvGrpSpPr>
        <p:grpSpPr>
          <a:xfrm rot="16200000">
            <a:off x="3245231" y="3454620"/>
            <a:ext cx="1044754" cy="289544"/>
            <a:chOff x="4440201" y="3952213"/>
            <a:chExt cx="651892" cy="212666"/>
          </a:xfrm>
        </p:grpSpPr>
        <p:sp>
          <p:nvSpPr>
            <p:cNvPr id="8" name="Rounded Rectangle 7">
              <a:extLst>
                <a:ext uri="{FF2B5EF4-FFF2-40B4-BE49-F238E27FC236}">
                  <a16:creationId xmlns:a16="http://schemas.microsoft.com/office/drawing/2014/main" id="{AFBEC86D-5E80-A743-9234-D9DFAEC2D5B4}"/>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B6706F9-B3CC-3A4F-8B9C-0EBF9B5E5AFC}"/>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A019B6D-ADDB-4247-BBE0-8E5190212ED4}"/>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3BB037-26C2-744A-A0EB-8836E6A84755}"/>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8334A8-7E80-0345-BA8C-D5C9B4BC379B}"/>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24E075F-7FDB-A74D-89AF-9FFF3D4B3D35}"/>
              </a:ext>
            </a:extLst>
          </p:cNvPr>
          <p:cNvGrpSpPr/>
          <p:nvPr/>
        </p:nvGrpSpPr>
        <p:grpSpPr>
          <a:xfrm rot="16200000">
            <a:off x="2590404" y="3454620"/>
            <a:ext cx="1044754" cy="289544"/>
            <a:chOff x="4440201" y="3952213"/>
            <a:chExt cx="651892" cy="212666"/>
          </a:xfrm>
        </p:grpSpPr>
        <p:sp>
          <p:nvSpPr>
            <p:cNvPr id="17" name="Rounded Rectangle 16">
              <a:extLst>
                <a:ext uri="{FF2B5EF4-FFF2-40B4-BE49-F238E27FC236}">
                  <a16:creationId xmlns:a16="http://schemas.microsoft.com/office/drawing/2014/main" id="{AF1BE01D-ED87-4648-8490-DA1377984FA8}"/>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DF40D3D-49BB-0947-A40B-4498F9D1B0AF}"/>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436BD92-017B-6E46-A0F1-812E799FCE3D}"/>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315FDA4-157C-614A-BF35-E2BD9B51131E}"/>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2E7964-0160-2240-B1E9-8FC5073B7DE6}"/>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D67D9E6-E347-B249-ABAA-10B202564725}"/>
              </a:ext>
            </a:extLst>
          </p:cNvPr>
          <p:cNvGrpSpPr/>
          <p:nvPr/>
        </p:nvGrpSpPr>
        <p:grpSpPr>
          <a:xfrm rot="16200000">
            <a:off x="1870834" y="3454620"/>
            <a:ext cx="1044754" cy="289544"/>
            <a:chOff x="4440201" y="3952213"/>
            <a:chExt cx="651892" cy="212666"/>
          </a:xfrm>
        </p:grpSpPr>
        <p:sp>
          <p:nvSpPr>
            <p:cNvPr id="23" name="Rounded Rectangle 22">
              <a:extLst>
                <a:ext uri="{FF2B5EF4-FFF2-40B4-BE49-F238E27FC236}">
                  <a16:creationId xmlns:a16="http://schemas.microsoft.com/office/drawing/2014/main" id="{14691EB7-BA33-AE4E-B1CD-9DD968253C2F}"/>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CA5E360-93CD-A64E-A690-988943105955}"/>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04FE10-7902-494A-AC34-69F392E128C9}"/>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B3EF3B1-8DCB-A547-8B17-305B1D9A23A5}"/>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E48456-E6F4-9348-B239-54562DFAE079}"/>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91FFA62-4D23-F34A-9EAB-82FFA2ADE384}"/>
              </a:ext>
            </a:extLst>
          </p:cNvPr>
          <p:cNvGrpSpPr/>
          <p:nvPr/>
        </p:nvGrpSpPr>
        <p:grpSpPr>
          <a:xfrm rot="16200000">
            <a:off x="3964800" y="3454619"/>
            <a:ext cx="1044754" cy="289544"/>
            <a:chOff x="4440201" y="3952213"/>
            <a:chExt cx="651892" cy="212666"/>
          </a:xfrm>
        </p:grpSpPr>
        <p:sp>
          <p:nvSpPr>
            <p:cNvPr id="29" name="Rounded Rectangle 28">
              <a:extLst>
                <a:ext uri="{FF2B5EF4-FFF2-40B4-BE49-F238E27FC236}">
                  <a16:creationId xmlns:a16="http://schemas.microsoft.com/office/drawing/2014/main" id="{FF41DEFD-5F17-4843-8133-71884A1DE5F0}"/>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FB0E31-82F3-694C-9203-EDC22C84CF52}"/>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83964C-DC21-A043-B3E9-E85474C1255C}"/>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BA9BE-F56C-7A4E-87E3-A943F3D75225}"/>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04F378-3C47-E04D-93E6-681F04B8AC2A}"/>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70D40E3-DE4E-A449-9D18-BF592AA08A36}"/>
              </a:ext>
            </a:extLst>
          </p:cNvPr>
          <p:cNvGrpSpPr/>
          <p:nvPr/>
        </p:nvGrpSpPr>
        <p:grpSpPr>
          <a:xfrm rot="16200000">
            <a:off x="7543938" y="3423928"/>
            <a:ext cx="1044754" cy="289544"/>
            <a:chOff x="4440201" y="3952213"/>
            <a:chExt cx="651892" cy="212666"/>
          </a:xfrm>
        </p:grpSpPr>
        <p:sp>
          <p:nvSpPr>
            <p:cNvPr id="35" name="Rounded Rectangle 34">
              <a:extLst>
                <a:ext uri="{FF2B5EF4-FFF2-40B4-BE49-F238E27FC236}">
                  <a16:creationId xmlns:a16="http://schemas.microsoft.com/office/drawing/2014/main" id="{7DAF83E1-08D4-6D47-89F5-1BA561380E4D}"/>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F080CA-6FAA-9A43-BABE-DFFEFA4826B2}"/>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2164D61-D746-4F47-BBCC-1402A1E8D897}"/>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72A8EC2-731C-9646-B305-7E8F26A48AD3}"/>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FF06157-2E94-8E41-8F43-D482FAFC1E65}"/>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7E16DC2D-022F-FF4D-A15F-4D14D3CA2939}"/>
              </a:ext>
            </a:extLst>
          </p:cNvPr>
          <p:cNvGrpSpPr/>
          <p:nvPr/>
        </p:nvGrpSpPr>
        <p:grpSpPr>
          <a:xfrm rot="16200000">
            <a:off x="6521821" y="3423928"/>
            <a:ext cx="1044754" cy="289544"/>
            <a:chOff x="4440201" y="3952213"/>
            <a:chExt cx="651892" cy="212666"/>
          </a:xfrm>
        </p:grpSpPr>
        <p:sp>
          <p:nvSpPr>
            <p:cNvPr id="47" name="Rounded Rectangle 46">
              <a:extLst>
                <a:ext uri="{FF2B5EF4-FFF2-40B4-BE49-F238E27FC236}">
                  <a16:creationId xmlns:a16="http://schemas.microsoft.com/office/drawing/2014/main" id="{1B03BCBF-19C4-BB4D-B29B-33F0483F31C0}"/>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545A5D4-FEB6-C141-96E3-13DBD23C53D8}"/>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4102AA5-30DE-FA40-8944-1435FAC017B3}"/>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639D6BF-B74C-7E4F-ADE3-3BFABA6DB8A1}"/>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2689205-DC4E-614C-9568-77A803614219}"/>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EBD1685-D650-744D-86FF-C217CA14D93B}"/>
              </a:ext>
            </a:extLst>
          </p:cNvPr>
          <p:cNvGrpSpPr/>
          <p:nvPr/>
        </p:nvGrpSpPr>
        <p:grpSpPr>
          <a:xfrm rot="16200000">
            <a:off x="8553051" y="3413432"/>
            <a:ext cx="1044754" cy="289544"/>
            <a:chOff x="4440201" y="3952213"/>
            <a:chExt cx="651892" cy="212666"/>
          </a:xfrm>
        </p:grpSpPr>
        <p:sp>
          <p:nvSpPr>
            <p:cNvPr id="53" name="Rounded Rectangle 52">
              <a:extLst>
                <a:ext uri="{FF2B5EF4-FFF2-40B4-BE49-F238E27FC236}">
                  <a16:creationId xmlns:a16="http://schemas.microsoft.com/office/drawing/2014/main" id="{4CBE6E04-1152-0E4B-A0CC-F404F4E84558}"/>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56E24AC-3785-EE4D-BF8A-AC992CAA82B5}"/>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E610CD7-E58E-1642-B02A-B8824B6E4AAC}"/>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1EE4721-1F6A-324B-BAB7-F6EBB6B94043}"/>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722FB6D-CC7E-BC42-88AF-6A931A3C6E29}"/>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ight Arrow 57">
            <a:extLst>
              <a:ext uri="{FF2B5EF4-FFF2-40B4-BE49-F238E27FC236}">
                <a16:creationId xmlns:a16="http://schemas.microsoft.com/office/drawing/2014/main" id="{03ED84F4-E72D-7545-B331-7E2B1F0A4288}"/>
              </a:ext>
            </a:extLst>
          </p:cNvPr>
          <p:cNvSpPr/>
          <p:nvPr/>
        </p:nvSpPr>
        <p:spPr>
          <a:xfrm>
            <a:off x="5234299" y="3170914"/>
            <a:ext cx="965003" cy="598440"/>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4493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a:extLst>
              <a:ext uri="{FF2B5EF4-FFF2-40B4-BE49-F238E27FC236}">
                <a16:creationId xmlns:a16="http://schemas.microsoft.com/office/drawing/2014/main" id="{C8E2BD5F-35D8-F648-A1B9-9FBD6988E650}"/>
              </a:ext>
            </a:extLst>
          </p:cNvPr>
          <p:cNvSpPr>
            <a:spLocks noGrp="1"/>
          </p:cNvSpPr>
          <p:nvPr>
            <p:ph type="sldNum" sz="quarter" idx="12"/>
          </p:nvPr>
        </p:nvSpPr>
        <p:spPr>
          <a:xfrm>
            <a:off x="9144990" y="6377108"/>
            <a:ext cx="2743200" cy="365125"/>
          </a:xfrm>
        </p:spPr>
        <p:txBody>
          <a:bodyPr/>
          <a:lstStyle/>
          <a:p>
            <a:fld id="{6BCA73C5-4051-2D45-AC51-FD5A1C1C157A}" type="slidenum">
              <a:rPr lang="en-US" smtClean="0"/>
              <a:pPr/>
              <a:t>222</a:t>
            </a:fld>
            <a:endParaRPr lang="en-US"/>
          </a:p>
        </p:txBody>
      </p:sp>
      <p:sp>
        <p:nvSpPr>
          <p:cNvPr id="8" name="Rectangle 7">
            <a:extLst>
              <a:ext uri="{FF2B5EF4-FFF2-40B4-BE49-F238E27FC236}">
                <a16:creationId xmlns:a16="http://schemas.microsoft.com/office/drawing/2014/main" id="{93811269-8405-094B-BE10-55B1C789A616}"/>
              </a:ext>
            </a:extLst>
          </p:cNvPr>
          <p:cNvSpPr/>
          <p:nvPr/>
        </p:nvSpPr>
        <p:spPr>
          <a:xfrm>
            <a:off x="2888756" y="2655458"/>
            <a:ext cx="6414488" cy="682751"/>
          </a:xfrm>
          <a:prstGeom prst="rect">
            <a:avLst/>
          </a:prstGeom>
        </p:spPr>
        <p:txBody>
          <a:bodyPr wrap="square">
            <a:spAutoFit/>
          </a:bodyPr>
          <a:lstStyle/>
          <a:p>
            <a:pPr>
              <a:lnSpc>
                <a:spcPct val="150000"/>
              </a:lnSpc>
            </a:pPr>
            <a:r>
              <a:rPr lang="en-US" sz="2800" dirty="0">
                <a:latin typeface="Avenir Book" panose="02000503020000020003" pitchFamily="2" charset="0"/>
              </a:rPr>
              <a:t>What’s an issue w/ greedy decoding?</a:t>
            </a:r>
            <a:endParaRPr lang="cs-CZ" sz="2800" dirty="0">
              <a:latin typeface="Avenir Book" panose="02000503020000020003" pitchFamily="2" charset="0"/>
            </a:endParaRPr>
          </a:p>
        </p:txBody>
      </p:sp>
      <p:sp>
        <p:nvSpPr>
          <p:cNvPr id="5" name="Rectangle 4">
            <a:extLst>
              <a:ext uri="{FF2B5EF4-FFF2-40B4-BE49-F238E27FC236}">
                <a16:creationId xmlns:a16="http://schemas.microsoft.com/office/drawing/2014/main" id="{17B87540-E449-0940-9D19-4A3B2BAA16C4}"/>
              </a:ext>
            </a:extLst>
          </p:cNvPr>
          <p:cNvSpPr/>
          <p:nvPr/>
        </p:nvSpPr>
        <p:spPr>
          <a:xfrm>
            <a:off x="903804" y="771482"/>
            <a:ext cx="2611292" cy="954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8480E5D-104A-3048-AEBD-B6A29C2BA9C4}"/>
              </a:ext>
            </a:extLst>
          </p:cNvPr>
          <p:cNvSpPr>
            <a:spLocks noGrp="1"/>
          </p:cNvSpPr>
          <p:nvPr>
            <p:ph type="title"/>
          </p:nvPr>
        </p:nvSpPr>
        <p:spPr>
          <a:xfrm>
            <a:off x="838200" y="276262"/>
            <a:ext cx="7973291" cy="483497"/>
          </a:xfrm>
        </p:spPr>
        <p:txBody>
          <a:bodyPr>
            <a:normAutofit fontScale="90000"/>
          </a:bodyPr>
          <a:lstStyle/>
          <a:p>
            <a:r>
              <a:rPr lang="en-US" dirty="0"/>
              <a:t>Greedy Decoding</a:t>
            </a:r>
          </a:p>
        </p:txBody>
      </p:sp>
    </p:spTree>
    <p:extLst>
      <p:ext uri="{BB962C8B-B14F-4D97-AF65-F5344CB8AC3E}">
        <p14:creationId xmlns:p14="http://schemas.microsoft.com/office/powerpoint/2010/main" val="439294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a:extLst>
              <a:ext uri="{FF2B5EF4-FFF2-40B4-BE49-F238E27FC236}">
                <a16:creationId xmlns:a16="http://schemas.microsoft.com/office/drawing/2014/main" id="{C8E2BD5F-35D8-F648-A1B9-9FBD6988E650}"/>
              </a:ext>
            </a:extLst>
          </p:cNvPr>
          <p:cNvSpPr>
            <a:spLocks noGrp="1"/>
          </p:cNvSpPr>
          <p:nvPr>
            <p:ph type="sldNum" sz="quarter" idx="12"/>
          </p:nvPr>
        </p:nvSpPr>
        <p:spPr>
          <a:xfrm>
            <a:off x="9144990" y="6377108"/>
            <a:ext cx="2743200" cy="365125"/>
          </a:xfrm>
        </p:spPr>
        <p:txBody>
          <a:bodyPr/>
          <a:lstStyle/>
          <a:p>
            <a:fld id="{6BCA73C5-4051-2D45-AC51-FD5A1C1C157A}" type="slidenum">
              <a:rPr lang="en-US" smtClean="0"/>
              <a:pPr/>
              <a:t>223</a:t>
            </a:fld>
            <a:endParaRPr lang="en-US"/>
          </a:p>
        </p:txBody>
      </p:sp>
      <p:sp>
        <p:nvSpPr>
          <p:cNvPr id="8" name="Rectangle 7">
            <a:extLst>
              <a:ext uri="{FF2B5EF4-FFF2-40B4-BE49-F238E27FC236}">
                <a16:creationId xmlns:a16="http://schemas.microsoft.com/office/drawing/2014/main" id="{93811269-8405-094B-BE10-55B1C789A616}"/>
              </a:ext>
            </a:extLst>
          </p:cNvPr>
          <p:cNvSpPr/>
          <p:nvPr/>
        </p:nvSpPr>
        <p:spPr>
          <a:xfrm>
            <a:off x="1151906" y="1776685"/>
            <a:ext cx="9060873" cy="1975413"/>
          </a:xfrm>
          <a:prstGeom prst="rect">
            <a:avLst/>
          </a:prstGeom>
        </p:spPr>
        <p:txBody>
          <a:bodyPr wrap="square">
            <a:spAutoFit/>
          </a:bodyPr>
          <a:lstStyle/>
          <a:p>
            <a:pPr>
              <a:lnSpc>
                <a:spcPct val="150000"/>
              </a:lnSpc>
            </a:pPr>
            <a:r>
              <a:rPr lang="en-US" sz="2800" dirty="0">
                <a:latin typeface="Avenir Book" panose="02000503020000020003" pitchFamily="2" charset="0"/>
              </a:rPr>
              <a:t>We can stop generating candidates when sequences are of length </a:t>
            </a:r>
            <a:r>
              <a:rPr lang="en-US" sz="2800" dirty="0">
                <a:solidFill>
                  <a:srgbClr val="C00000"/>
                </a:solidFill>
                <a:latin typeface="Avenir Book" panose="02000503020000020003" pitchFamily="2" charset="0"/>
              </a:rPr>
              <a:t>N</a:t>
            </a:r>
            <a:r>
              <a:rPr lang="en-US" sz="2800" dirty="0">
                <a:latin typeface="Avenir Book" panose="02000503020000020003" pitchFamily="2" charset="0"/>
              </a:rPr>
              <a:t>, or when we have </a:t>
            </a:r>
            <a:r>
              <a:rPr lang="en-US" sz="2800" dirty="0">
                <a:solidFill>
                  <a:srgbClr val="C00000"/>
                </a:solidFill>
                <a:latin typeface="Avenir Book" panose="02000503020000020003" pitchFamily="2" charset="0"/>
              </a:rPr>
              <a:t>M</a:t>
            </a:r>
            <a:r>
              <a:rPr lang="en-US" sz="2800" dirty="0">
                <a:latin typeface="Avenir Book" panose="02000503020000020003" pitchFamily="2" charset="0"/>
              </a:rPr>
              <a:t> </a:t>
            </a:r>
            <a:r>
              <a:rPr lang="en-US" sz="2800" i="1" dirty="0">
                <a:latin typeface="Avenir Book" panose="02000503020000020003" pitchFamily="2" charset="0"/>
              </a:rPr>
              <a:t>completed</a:t>
            </a:r>
            <a:r>
              <a:rPr lang="en-US" sz="2800" dirty="0">
                <a:latin typeface="Avenir Book" panose="02000503020000020003" pitchFamily="2" charset="0"/>
              </a:rPr>
              <a:t> sequences</a:t>
            </a:r>
          </a:p>
        </p:txBody>
      </p:sp>
      <p:sp>
        <p:nvSpPr>
          <p:cNvPr id="5" name="Rectangle 4">
            <a:extLst>
              <a:ext uri="{FF2B5EF4-FFF2-40B4-BE49-F238E27FC236}">
                <a16:creationId xmlns:a16="http://schemas.microsoft.com/office/drawing/2014/main" id="{17B87540-E449-0940-9D19-4A3B2BAA16C4}"/>
              </a:ext>
            </a:extLst>
          </p:cNvPr>
          <p:cNvSpPr/>
          <p:nvPr/>
        </p:nvSpPr>
        <p:spPr>
          <a:xfrm>
            <a:off x="903803" y="771483"/>
            <a:ext cx="3406939" cy="716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8480E5D-104A-3048-AEBD-B6A29C2BA9C4}"/>
              </a:ext>
            </a:extLst>
          </p:cNvPr>
          <p:cNvSpPr>
            <a:spLocks noGrp="1"/>
          </p:cNvSpPr>
          <p:nvPr>
            <p:ph type="title"/>
          </p:nvPr>
        </p:nvSpPr>
        <p:spPr>
          <a:xfrm>
            <a:off x="838200" y="276262"/>
            <a:ext cx="7973291" cy="483497"/>
          </a:xfrm>
        </p:spPr>
        <p:txBody>
          <a:bodyPr>
            <a:normAutofit fontScale="90000"/>
          </a:bodyPr>
          <a:lstStyle/>
          <a:p>
            <a:r>
              <a:rPr lang="en-US" dirty="0"/>
              <a:t>Beam Search Decoding</a:t>
            </a:r>
          </a:p>
        </p:txBody>
      </p:sp>
      <p:sp>
        <p:nvSpPr>
          <p:cNvPr id="3" name="Rectangle 2">
            <a:extLst>
              <a:ext uri="{FF2B5EF4-FFF2-40B4-BE49-F238E27FC236}">
                <a16:creationId xmlns:a16="http://schemas.microsoft.com/office/drawing/2014/main" id="{AF8D76A8-C241-E748-B9A3-96616E74848D}"/>
              </a:ext>
            </a:extLst>
          </p:cNvPr>
          <p:cNvSpPr/>
          <p:nvPr/>
        </p:nvSpPr>
        <p:spPr>
          <a:xfrm>
            <a:off x="4501178" y="4381851"/>
            <a:ext cx="4500014" cy="682751"/>
          </a:xfrm>
          <a:prstGeom prst="rect">
            <a:avLst/>
          </a:prstGeom>
        </p:spPr>
        <p:txBody>
          <a:bodyPr wrap="none">
            <a:spAutoFit/>
          </a:bodyPr>
          <a:lstStyle/>
          <a:p>
            <a:pPr>
              <a:lnSpc>
                <a:spcPct val="150000"/>
              </a:lnSpc>
            </a:pPr>
            <a:r>
              <a:rPr lang="cs-CZ" sz="2800" dirty="0" err="1">
                <a:latin typeface="Avenir Book" panose="02000503020000020003" pitchFamily="2" charset="0"/>
              </a:rPr>
              <a:t>Must</a:t>
            </a:r>
            <a:r>
              <a:rPr lang="cs-CZ" sz="2800" dirty="0">
                <a:latin typeface="Avenir Book" panose="02000503020000020003" pitchFamily="2" charset="0"/>
              </a:rPr>
              <a:t> </a:t>
            </a:r>
            <a:r>
              <a:rPr lang="cs-CZ" sz="2800" dirty="0" err="1">
                <a:latin typeface="Avenir Book" panose="02000503020000020003" pitchFamily="2" charset="0"/>
              </a:rPr>
              <a:t>normalize</a:t>
            </a:r>
            <a:r>
              <a:rPr lang="cs-CZ" sz="2800" dirty="0">
                <a:latin typeface="Avenir Book" panose="02000503020000020003" pitchFamily="2" charset="0"/>
              </a:rPr>
              <a:t> by </a:t>
            </a:r>
            <a:r>
              <a:rPr lang="cs-CZ" sz="2800" dirty="0" err="1">
                <a:latin typeface="Avenir Book" panose="02000503020000020003" pitchFamily="2" charset="0"/>
              </a:rPr>
              <a:t>lengths</a:t>
            </a:r>
            <a:r>
              <a:rPr lang="cs-CZ" sz="2800" dirty="0">
                <a:latin typeface="Avenir Book" panose="02000503020000020003" pitchFamily="2" charset="0"/>
              </a:rPr>
              <a:t>!</a:t>
            </a:r>
          </a:p>
        </p:txBody>
      </p:sp>
    </p:spTree>
    <p:extLst>
      <p:ext uri="{BB962C8B-B14F-4D97-AF65-F5344CB8AC3E}">
        <p14:creationId xmlns:p14="http://schemas.microsoft.com/office/powerpoint/2010/main" val="4571212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91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060771" y="1435260"/>
            <a:ext cx="10070457" cy="2831940"/>
          </a:xfrm>
        </p:spPr>
        <p:txBody>
          <a:bodyPr anchor="ctr">
            <a:normAutofit/>
          </a:bodyPr>
          <a:lstStyle/>
          <a:p>
            <a:r>
              <a:rPr lang="en-US" b="1" dirty="0"/>
              <a:t>Pros and cons of Neural MT (compared to previous approaches)</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224</a:t>
            </a:fld>
            <a:endParaRPr lang="en-US"/>
          </a:p>
        </p:txBody>
      </p:sp>
    </p:spTree>
    <p:extLst>
      <p:ext uri="{BB962C8B-B14F-4D97-AF65-F5344CB8AC3E}">
        <p14:creationId xmlns:p14="http://schemas.microsoft.com/office/powerpoint/2010/main" val="1217185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a:extLst>
              <a:ext uri="{FF2B5EF4-FFF2-40B4-BE49-F238E27FC236}">
                <a16:creationId xmlns:a16="http://schemas.microsoft.com/office/drawing/2014/main" id="{C8E2BD5F-35D8-F648-A1B9-9FBD6988E650}"/>
              </a:ext>
            </a:extLst>
          </p:cNvPr>
          <p:cNvSpPr>
            <a:spLocks noGrp="1"/>
          </p:cNvSpPr>
          <p:nvPr>
            <p:ph type="sldNum" sz="quarter" idx="12"/>
          </p:nvPr>
        </p:nvSpPr>
        <p:spPr>
          <a:xfrm>
            <a:off x="9144990" y="6377108"/>
            <a:ext cx="2743200" cy="365125"/>
          </a:xfrm>
        </p:spPr>
        <p:txBody>
          <a:bodyPr/>
          <a:lstStyle/>
          <a:p>
            <a:fld id="{6BCA73C5-4051-2D45-AC51-FD5A1C1C157A}" type="slidenum">
              <a:rPr lang="en-US" smtClean="0"/>
              <a:pPr/>
              <a:t>225</a:t>
            </a:fld>
            <a:endParaRPr lang="en-US"/>
          </a:p>
        </p:txBody>
      </p:sp>
      <p:sp>
        <p:nvSpPr>
          <p:cNvPr id="8" name="Rectangle 7">
            <a:extLst>
              <a:ext uri="{FF2B5EF4-FFF2-40B4-BE49-F238E27FC236}">
                <a16:creationId xmlns:a16="http://schemas.microsoft.com/office/drawing/2014/main" id="{93811269-8405-094B-BE10-55B1C789A616}"/>
              </a:ext>
            </a:extLst>
          </p:cNvPr>
          <p:cNvSpPr/>
          <p:nvPr/>
        </p:nvSpPr>
        <p:spPr>
          <a:xfrm>
            <a:off x="1151907" y="1111667"/>
            <a:ext cx="8538358" cy="4560736"/>
          </a:xfrm>
          <a:prstGeom prst="rect">
            <a:avLst/>
          </a:prstGeom>
        </p:spPr>
        <p:txBody>
          <a:bodyPr wrap="square">
            <a:spAutoFit/>
          </a:bodyPr>
          <a:lstStyle/>
          <a:p>
            <a:pPr>
              <a:lnSpc>
                <a:spcPct val="150000"/>
              </a:lnSpc>
            </a:pPr>
            <a:r>
              <a:rPr lang="cs-CZ" sz="2800" dirty="0">
                <a:solidFill>
                  <a:srgbClr val="00B050"/>
                </a:solidFill>
                <a:latin typeface="Avenir Book" panose="02000503020000020003" pitchFamily="2" charset="0"/>
              </a:rPr>
              <a:t>Pros:</a:t>
            </a:r>
          </a:p>
          <a:p>
            <a:pPr marL="457200" indent="-457200">
              <a:lnSpc>
                <a:spcPct val="150000"/>
              </a:lnSpc>
              <a:buFont typeface="Arial" panose="020B0604020202020204" pitchFamily="34" charset="0"/>
              <a:buChar char="•"/>
            </a:pPr>
            <a:r>
              <a:rPr lang="cs-CZ" sz="2800" dirty="0" err="1">
                <a:latin typeface="Avenir Book" panose="02000503020000020003" pitchFamily="2" charset="0"/>
              </a:rPr>
              <a:t>Better</a:t>
            </a:r>
            <a:r>
              <a:rPr lang="cs-CZ" sz="2800" dirty="0">
                <a:latin typeface="Avenir Book" panose="02000503020000020003" pitchFamily="2" charset="0"/>
              </a:rPr>
              <a:t> performance</a:t>
            </a:r>
          </a:p>
          <a:p>
            <a:pPr marL="457200" indent="-457200">
              <a:lnSpc>
                <a:spcPct val="150000"/>
              </a:lnSpc>
              <a:buFont typeface="Arial" panose="020B0604020202020204" pitchFamily="34" charset="0"/>
              <a:buChar char="•"/>
            </a:pPr>
            <a:r>
              <a:rPr lang="cs-CZ" sz="2800" dirty="0" err="1">
                <a:latin typeface="Avenir Book" panose="02000503020000020003" pitchFamily="2" charset="0"/>
              </a:rPr>
              <a:t>Uses</a:t>
            </a:r>
            <a:r>
              <a:rPr lang="cs-CZ" sz="2800" dirty="0">
                <a:latin typeface="Avenir Book" panose="02000503020000020003" pitchFamily="2" charset="0"/>
              </a:rPr>
              <a:t> </a:t>
            </a:r>
            <a:r>
              <a:rPr lang="cs-CZ" sz="2800" dirty="0" err="1">
                <a:latin typeface="Avenir Book" panose="02000503020000020003" pitchFamily="2" charset="0"/>
              </a:rPr>
              <a:t>context</a:t>
            </a:r>
            <a:r>
              <a:rPr lang="cs-CZ" sz="2800" dirty="0">
                <a:latin typeface="Avenir Book" panose="02000503020000020003" pitchFamily="2" charset="0"/>
              </a:rPr>
              <a:t> more </a:t>
            </a:r>
            <a:r>
              <a:rPr lang="cs-CZ" sz="2800" dirty="0" err="1">
                <a:latin typeface="Avenir Book" panose="02000503020000020003" pitchFamily="2" charset="0"/>
              </a:rPr>
              <a:t>robustly</a:t>
            </a:r>
            <a:endParaRPr lang="cs-CZ" sz="2800" dirty="0">
              <a:latin typeface="Avenir Book" panose="02000503020000020003" pitchFamily="2" charset="0"/>
            </a:endParaRPr>
          </a:p>
          <a:p>
            <a:pPr marL="457200" indent="-457200">
              <a:lnSpc>
                <a:spcPct val="150000"/>
              </a:lnSpc>
              <a:buFont typeface="Arial" panose="020B0604020202020204" pitchFamily="34" charset="0"/>
              <a:buChar char="•"/>
            </a:pPr>
            <a:r>
              <a:rPr lang="cs-CZ" sz="2800" dirty="0" err="1">
                <a:latin typeface="Avenir Book" panose="02000503020000020003" pitchFamily="2" charset="0"/>
              </a:rPr>
              <a:t>Better</a:t>
            </a:r>
            <a:r>
              <a:rPr lang="cs-CZ" sz="2800" dirty="0">
                <a:latin typeface="Avenir Book" panose="02000503020000020003" pitchFamily="2" charset="0"/>
              </a:rPr>
              <a:t> </a:t>
            </a:r>
            <a:r>
              <a:rPr lang="cs-CZ" sz="2800" dirty="0" err="1">
                <a:latin typeface="Avenir Book" panose="02000503020000020003" pitchFamily="2" charset="0"/>
              </a:rPr>
              <a:t>phrases</a:t>
            </a:r>
            <a:endParaRPr lang="cs-CZ" sz="2800" dirty="0">
              <a:latin typeface="Avenir Book" panose="02000503020000020003" pitchFamily="2" charset="0"/>
            </a:endParaRPr>
          </a:p>
          <a:p>
            <a:pPr marL="457200" indent="-457200">
              <a:lnSpc>
                <a:spcPct val="150000"/>
              </a:lnSpc>
              <a:buFont typeface="Arial" panose="020B0604020202020204" pitchFamily="34" charset="0"/>
              <a:buChar char="•"/>
            </a:pPr>
            <a:r>
              <a:rPr lang="cs-CZ" sz="2800" dirty="0">
                <a:latin typeface="Avenir Book" panose="02000503020000020003" pitchFamily="2" charset="0"/>
              </a:rPr>
              <a:t>Single model </a:t>
            </a:r>
            <a:r>
              <a:rPr lang="cs-CZ" sz="2800" dirty="0" err="1">
                <a:latin typeface="Avenir Book" panose="02000503020000020003" pitchFamily="2" charset="0"/>
              </a:rPr>
              <a:t>that</a:t>
            </a:r>
            <a:r>
              <a:rPr lang="cs-CZ" sz="2800" dirty="0">
                <a:latin typeface="Avenir Book" panose="02000503020000020003" pitchFamily="2" charset="0"/>
              </a:rPr>
              <a:t> </a:t>
            </a:r>
            <a:r>
              <a:rPr lang="cs-CZ" sz="2800" dirty="0" err="1">
                <a:latin typeface="Avenir Book" panose="02000503020000020003" pitchFamily="2" charset="0"/>
              </a:rPr>
              <a:t>can</a:t>
            </a:r>
            <a:r>
              <a:rPr lang="cs-CZ" sz="2800" dirty="0">
                <a:latin typeface="Avenir Book" panose="02000503020000020003" pitchFamily="2" charset="0"/>
              </a:rPr>
              <a:t> </a:t>
            </a:r>
            <a:r>
              <a:rPr lang="cs-CZ" sz="2800" dirty="0" err="1">
                <a:latin typeface="Avenir Book" panose="02000503020000020003" pitchFamily="2" charset="0"/>
              </a:rPr>
              <a:t>be</a:t>
            </a:r>
            <a:r>
              <a:rPr lang="cs-CZ" sz="2800" dirty="0">
                <a:latin typeface="Avenir Book" panose="02000503020000020003" pitchFamily="2" charset="0"/>
              </a:rPr>
              <a:t> </a:t>
            </a:r>
            <a:r>
              <a:rPr lang="cs-CZ" sz="2800" dirty="0" err="1">
                <a:latin typeface="Avenir Book" panose="02000503020000020003" pitchFamily="2" charset="0"/>
              </a:rPr>
              <a:t>optimized</a:t>
            </a:r>
            <a:r>
              <a:rPr lang="cs-CZ" sz="2800" dirty="0">
                <a:latin typeface="Avenir Book" panose="02000503020000020003" pitchFamily="2" charset="0"/>
              </a:rPr>
              <a:t> end-to-end (no </a:t>
            </a:r>
            <a:r>
              <a:rPr lang="cs-CZ" sz="2800" dirty="0" err="1">
                <a:latin typeface="Avenir Book" panose="02000503020000020003" pitchFamily="2" charset="0"/>
              </a:rPr>
              <a:t>subcomponents</a:t>
            </a:r>
            <a:r>
              <a:rPr lang="cs-CZ" sz="2800" dirty="0">
                <a:latin typeface="Avenir Book" panose="02000503020000020003" pitchFamily="2" charset="0"/>
              </a:rPr>
              <a:t>)</a:t>
            </a:r>
          </a:p>
          <a:p>
            <a:pPr marL="457200" indent="-457200">
              <a:lnSpc>
                <a:spcPct val="150000"/>
              </a:lnSpc>
              <a:buFont typeface="Arial" panose="020B0604020202020204" pitchFamily="34" charset="0"/>
              <a:buChar char="•"/>
            </a:pPr>
            <a:r>
              <a:rPr lang="cs-CZ" sz="2800" dirty="0" err="1">
                <a:latin typeface="Avenir Book" panose="02000503020000020003" pitchFamily="2" charset="0"/>
              </a:rPr>
              <a:t>Way</a:t>
            </a:r>
            <a:r>
              <a:rPr lang="cs-CZ" sz="2800" dirty="0">
                <a:latin typeface="Avenir Book" panose="02000503020000020003" pitchFamily="2" charset="0"/>
              </a:rPr>
              <a:t> </a:t>
            </a:r>
            <a:r>
              <a:rPr lang="cs-CZ" sz="2800" dirty="0" err="1">
                <a:latin typeface="Avenir Book" panose="02000503020000020003" pitchFamily="2" charset="0"/>
              </a:rPr>
              <a:t>less</a:t>
            </a:r>
            <a:r>
              <a:rPr lang="cs-CZ" sz="2800" dirty="0">
                <a:latin typeface="Avenir Book" panose="02000503020000020003" pitchFamily="2" charset="0"/>
              </a:rPr>
              <a:t> </a:t>
            </a:r>
            <a:r>
              <a:rPr lang="cs-CZ" sz="2800" dirty="0" err="1">
                <a:latin typeface="Avenir Book" panose="02000503020000020003" pitchFamily="2" charset="0"/>
              </a:rPr>
              <a:t>manual</a:t>
            </a:r>
            <a:r>
              <a:rPr lang="cs-CZ" sz="2800" dirty="0">
                <a:latin typeface="Avenir Book" panose="02000503020000020003" pitchFamily="2" charset="0"/>
              </a:rPr>
              <a:t>, </a:t>
            </a:r>
            <a:r>
              <a:rPr lang="cs-CZ" sz="2800" dirty="0" err="1">
                <a:latin typeface="Avenir Book" panose="02000503020000020003" pitchFamily="2" charset="0"/>
              </a:rPr>
              <a:t>feature</a:t>
            </a:r>
            <a:r>
              <a:rPr lang="cs-CZ" sz="2800" dirty="0">
                <a:latin typeface="Avenir Book" panose="02000503020000020003" pitchFamily="2" charset="0"/>
              </a:rPr>
              <a:t> </a:t>
            </a:r>
            <a:r>
              <a:rPr lang="cs-CZ" sz="2800" dirty="0" err="1">
                <a:latin typeface="Avenir Book" panose="02000503020000020003" pitchFamily="2" charset="0"/>
              </a:rPr>
              <a:t>engineering</a:t>
            </a:r>
            <a:endParaRPr lang="cs-CZ" sz="2800" dirty="0">
              <a:latin typeface="Avenir Book" panose="02000503020000020003" pitchFamily="2" charset="0"/>
            </a:endParaRPr>
          </a:p>
        </p:txBody>
      </p:sp>
      <p:sp>
        <p:nvSpPr>
          <p:cNvPr id="5" name="Rectangle 4">
            <a:extLst>
              <a:ext uri="{FF2B5EF4-FFF2-40B4-BE49-F238E27FC236}">
                <a16:creationId xmlns:a16="http://schemas.microsoft.com/office/drawing/2014/main" id="{17B87540-E449-0940-9D19-4A3B2BAA16C4}"/>
              </a:ext>
            </a:extLst>
          </p:cNvPr>
          <p:cNvSpPr/>
          <p:nvPr/>
        </p:nvSpPr>
        <p:spPr>
          <a:xfrm>
            <a:off x="903803" y="771482"/>
            <a:ext cx="1554389" cy="1072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8480E5D-104A-3048-AEBD-B6A29C2BA9C4}"/>
              </a:ext>
            </a:extLst>
          </p:cNvPr>
          <p:cNvSpPr>
            <a:spLocks noGrp="1"/>
          </p:cNvSpPr>
          <p:nvPr>
            <p:ph type="title"/>
          </p:nvPr>
        </p:nvSpPr>
        <p:spPr>
          <a:xfrm>
            <a:off x="838200" y="276262"/>
            <a:ext cx="7973291" cy="483497"/>
          </a:xfrm>
        </p:spPr>
        <p:txBody>
          <a:bodyPr>
            <a:normAutofit fontScale="90000"/>
          </a:bodyPr>
          <a:lstStyle/>
          <a:p>
            <a:r>
              <a:rPr lang="en-US" dirty="0"/>
              <a:t>Neural MT</a:t>
            </a:r>
          </a:p>
        </p:txBody>
      </p:sp>
    </p:spTree>
    <p:extLst>
      <p:ext uri="{BB962C8B-B14F-4D97-AF65-F5344CB8AC3E}">
        <p14:creationId xmlns:p14="http://schemas.microsoft.com/office/powerpoint/2010/main" val="3414347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a:extLst>
              <a:ext uri="{FF2B5EF4-FFF2-40B4-BE49-F238E27FC236}">
                <a16:creationId xmlns:a16="http://schemas.microsoft.com/office/drawing/2014/main" id="{C8E2BD5F-35D8-F648-A1B9-9FBD6988E650}"/>
              </a:ext>
            </a:extLst>
          </p:cNvPr>
          <p:cNvSpPr>
            <a:spLocks noGrp="1"/>
          </p:cNvSpPr>
          <p:nvPr>
            <p:ph type="sldNum" sz="quarter" idx="12"/>
          </p:nvPr>
        </p:nvSpPr>
        <p:spPr>
          <a:xfrm>
            <a:off x="9144990" y="6377108"/>
            <a:ext cx="2743200" cy="365125"/>
          </a:xfrm>
        </p:spPr>
        <p:txBody>
          <a:bodyPr/>
          <a:lstStyle/>
          <a:p>
            <a:fld id="{6BCA73C5-4051-2D45-AC51-FD5A1C1C157A}" type="slidenum">
              <a:rPr lang="en-US" smtClean="0"/>
              <a:pPr/>
              <a:t>226</a:t>
            </a:fld>
            <a:endParaRPr lang="en-US"/>
          </a:p>
        </p:txBody>
      </p:sp>
      <p:sp>
        <p:nvSpPr>
          <p:cNvPr id="8" name="Rectangle 7">
            <a:extLst>
              <a:ext uri="{FF2B5EF4-FFF2-40B4-BE49-F238E27FC236}">
                <a16:creationId xmlns:a16="http://schemas.microsoft.com/office/drawing/2014/main" id="{93811269-8405-094B-BE10-55B1C789A616}"/>
              </a:ext>
            </a:extLst>
          </p:cNvPr>
          <p:cNvSpPr/>
          <p:nvPr/>
        </p:nvSpPr>
        <p:spPr>
          <a:xfrm>
            <a:off x="1151906" y="1111667"/>
            <a:ext cx="10426535" cy="2621743"/>
          </a:xfrm>
          <a:prstGeom prst="rect">
            <a:avLst/>
          </a:prstGeom>
        </p:spPr>
        <p:txBody>
          <a:bodyPr wrap="square">
            <a:spAutoFit/>
          </a:bodyPr>
          <a:lstStyle/>
          <a:p>
            <a:pPr>
              <a:lnSpc>
                <a:spcPct val="150000"/>
              </a:lnSpc>
            </a:pPr>
            <a:r>
              <a:rPr lang="cs-CZ" sz="2800" dirty="0" err="1">
                <a:solidFill>
                  <a:srgbClr val="C00000"/>
                </a:solidFill>
                <a:latin typeface="Avenir Book" panose="02000503020000020003" pitchFamily="2" charset="0"/>
              </a:rPr>
              <a:t>Cons</a:t>
            </a:r>
            <a:r>
              <a:rPr lang="cs-CZ" sz="2800" dirty="0">
                <a:solidFill>
                  <a:srgbClr val="C00000"/>
                </a:solidFill>
                <a:latin typeface="Avenir Book" panose="02000503020000020003" pitchFamily="2" charset="0"/>
              </a:rPr>
              <a:t>:</a:t>
            </a:r>
          </a:p>
          <a:p>
            <a:pPr marL="457200" indent="-457200">
              <a:lnSpc>
                <a:spcPct val="150000"/>
              </a:lnSpc>
              <a:buFont typeface="Arial" panose="020B0604020202020204" pitchFamily="34" charset="0"/>
              <a:buChar char="•"/>
            </a:pPr>
            <a:r>
              <a:rPr lang="cs-CZ" sz="2800" dirty="0">
                <a:latin typeface="Avenir Book" panose="02000503020000020003" pitchFamily="2" charset="0"/>
              </a:rPr>
              <a:t>Not </a:t>
            </a:r>
            <a:r>
              <a:rPr lang="cs-CZ" sz="2800" dirty="0" err="1">
                <a:latin typeface="Avenir Book" panose="02000503020000020003" pitchFamily="2" charset="0"/>
              </a:rPr>
              <a:t>too</a:t>
            </a:r>
            <a:r>
              <a:rPr lang="cs-CZ" sz="2800" dirty="0">
                <a:latin typeface="Avenir Book" panose="02000503020000020003" pitchFamily="2" charset="0"/>
              </a:rPr>
              <a:t> </a:t>
            </a:r>
            <a:r>
              <a:rPr lang="cs-CZ" sz="2800" dirty="0" err="1">
                <a:latin typeface="Avenir Book" panose="02000503020000020003" pitchFamily="2" charset="0"/>
              </a:rPr>
              <a:t>interpretable</a:t>
            </a:r>
            <a:endParaRPr lang="cs-CZ" sz="2800" dirty="0">
              <a:latin typeface="Avenir Book" panose="02000503020000020003" pitchFamily="2" charset="0"/>
            </a:endParaRPr>
          </a:p>
          <a:p>
            <a:pPr marL="457200" indent="-457200">
              <a:lnSpc>
                <a:spcPct val="150000"/>
              </a:lnSpc>
              <a:buFont typeface="Arial" panose="020B0604020202020204" pitchFamily="34" charset="0"/>
              <a:buChar char="•"/>
            </a:pPr>
            <a:r>
              <a:rPr lang="cs-CZ" sz="2800" dirty="0">
                <a:latin typeface="Avenir Book" panose="02000503020000020003" pitchFamily="2" charset="0"/>
              </a:rPr>
              <a:t>Hard to </a:t>
            </a:r>
            <a:r>
              <a:rPr lang="cs-CZ" sz="2800" dirty="0" err="1">
                <a:latin typeface="Avenir Book" panose="02000503020000020003" pitchFamily="2" charset="0"/>
              </a:rPr>
              <a:t>control</a:t>
            </a:r>
            <a:r>
              <a:rPr lang="cs-CZ" sz="2800" dirty="0">
                <a:latin typeface="Avenir Book" panose="02000503020000020003" pitchFamily="2" charset="0"/>
              </a:rPr>
              <a:t>/ </a:t>
            </a:r>
            <a:r>
              <a:rPr lang="cs-CZ" sz="2800" dirty="0" err="1">
                <a:latin typeface="Avenir Book" panose="02000503020000020003" pitchFamily="2" charset="0"/>
              </a:rPr>
              <a:t>force</a:t>
            </a:r>
            <a:r>
              <a:rPr lang="cs-CZ" sz="2800" dirty="0">
                <a:latin typeface="Avenir Book" panose="02000503020000020003" pitchFamily="2" charset="0"/>
              </a:rPr>
              <a:t> </a:t>
            </a:r>
            <a:r>
              <a:rPr lang="cs-CZ" sz="2800" dirty="0" err="1">
                <a:latin typeface="Avenir Book" panose="02000503020000020003" pitchFamily="2" charset="0"/>
              </a:rPr>
              <a:t>any</a:t>
            </a:r>
            <a:r>
              <a:rPr lang="cs-CZ" sz="2800" dirty="0">
                <a:latin typeface="Avenir Book" panose="02000503020000020003" pitchFamily="2" charset="0"/>
              </a:rPr>
              <a:t> Language-</a:t>
            </a:r>
            <a:r>
              <a:rPr lang="cs-CZ" sz="2800" dirty="0" err="1">
                <a:latin typeface="Avenir Book" panose="02000503020000020003" pitchFamily="2" charset="0"/>
              </a:rPr>
              <a:t>specific</a:t>
            </a:r>
            <a:r>
              <a:rPr lang="cs-CZ" sz="2800" dirty="0">
                <a:latin typeface="Avenir Book" panose="02000503020000020003" pitchFamily="2" charset="0"/>
              </a:rPr>
              <a:t> </a:t>
            </a:r>
            <a:r>
              <a:rPr lang="cs-CZ" sz="2800" dirty="0" err="1">
                <a:latin typeface="Avenir Book" panose="02000503020000020003" pitchFamily="2" charset="0"/>
              </a:rPr>
              <a:t>aspect</a:t>
            </a:r>
            <a:endParaRPr lang="cs-CZ" sz="2800" dirty="0">
              <a:latin typeface="Avenir Book" panose="02000503020000020003" pitchFamily="2" charset="0"/>
            </a:endParaRPr>
          </a:p>
          <a:p>
            <a:pPr marL="457200" indent="-457200">
              <a:lnSpc>
                <a:spcPct val="150000"/>
              </a:lnSpc>
              <a:buFont typeface="Arial" panose="020B0604020202020204" pitchFamily="34" charset="0"/>
              <a:buChar char="•"/>
            </a:pPr>
            <a:r>
              <a:rPr lang="cs-CZ" sz="2800" dirty="0">
                <a:latin typeface="Avenir Book" panose="02000503020000020003" pitchFamily="2" charset="0"/>
              </a:rPr>
              <a:t>A </a:t>
            </a:r>
            <a:r>
              <a:rPr lang="cs-CZ" sz="2800" dirty="0" err="1">
                <a:latin typeface="Avenir Book" panose="02000503020000020003" pitchFamily="2" charset="0"/>
              </a:rPr>
              <a:t>vanilla</a:t>
            </a:r>
            <a:r>
              <a:rPr lang="cs-CZ" sz="2800" dirty="0">
                <a:latin typeface="Avenir Book" panose="02000503020000020003" pitchFamily="2" charset="0"/>
              </a:rPr>
              <a:t> seq2seq </a:t>
            </a:r>
            <a:r>
              <a:rPr lang="cs-CZ" sz="2800" dirty="0" err="1">
                <a:latin typeface="Avenir Book" panose="02000503020000020003" pitchFamily="2" charset="0"/>
              </a:rPr>
              <a:t>approach</a:t>
            </a:r>
            <a:r>
              <a:rPr lang="cs-CZ" sz="2800" dirty="0">
                <a:latin typeface="Avenir Book" panose="02000503020000020003" pitchFamily="2" charset="0"/>
              </a:rPr>
              <a:t> </a:t>
            </a:r>
            <a:r>
              <a:rPr lang="cs-CZ" sz="2800" dirty="0" err="1">
                <a:latin typeface="Avenir Book" panose="02000503020000020003" pitchFamily="2" charset="0"/>
              </a:rPr>
              <a:t>can</a:t>
            </a:r>
            <a:r>
              <a:rPr lang="cs-CZ" sz="2800" dirty="0">
                <a:latin typeface="Avenir Book" panose="02000503020000020003" pitchFamily="2" charset="0"/>
              </a:rPr>
              <a:t> </a:t>
            </a:r>
            <a:r>
              <a:rPr lang="cs-CZ" sz="2800" dirty="0" err="1">
                <a:latin typeface="Avenir Book" panose="02000503020000020003" pitchFamily="2" charset="0"/>
              </a:rPr>
              <a:t>have</a:t>
            </a:r>
            <a:r>
              <a:rPr lang="cs-CZ" sz="2800" dirty="0">
                <a:latin typeface="Avenir Book" panose="02000503020000020003" pitchFamily="2" charset="0"/>
              </a:rPr>
              <a:t> gradient </a:t>
            </a:r>
            <a:r>
              <a:rPr lang="cs-CZ" sz="2800" dirty="0" err="1">
                <a:latin typeface="Avenir Book" panose="02000503020000020003" pitchFamily="2" charset="0"/>
              </a:rPr>
              <a:t>issues</a:t>
            </a:r>
            <a:endParaRPr lang="cs-CZ" sz="2800" dirty="0">
              <a:latin typeface="Avenir Book" panose="02000503020000020003" pitchFamily="2" charset="0"/>
            </a:endParaRPr>
          </a:p>
        </p:txBody>
      </p:sp>
      <p:sp>
        <p:nvSpPr>
          <p:cNvPr id="5" name="Rectangle 4">
            <a:extLst>
              <a:ext uri="{FF2B5EF4-FFF2-40B4-BE49-F238E27FC236}">
                <a16:creationId xmlns:a16="http://schemas.microsoft.com/office/drawing/2014/main" id="{17B87540-E449-0940-9D19-4A3B2BAA16C4}"/>
              </a:ext>
            </a:extLst>
          </p:cNvPr>
          <p:cNvSpPr/>
          <p:nvPr/>
        </p:nvSpPr>
        <p:spPr>
          <a:xfrm>
            <a:off x="903803" y="771482"/>
            <a:ext cx="1554389" cy="1072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8480E5D-104A-3048-AEBD-B6A29C2BA9C4}"/>
              </a:ext>
            </a:extLst>
          </p:cNvPr>
          <p:cNvSpPr>
            <a:spLocks noGrp="1"/>
          </p:cNvSpPr>
          <p:nvPr>
            <p:ph type="title"/>
          </p:nvPr>
        </p:nvSpPr>
        <p:spPr>
          <a:xfrm>
            <a:off x="838200" y="276262"/>
            <a:ext cx="7973291" cy="483497"/>
          </a:xfrm>
        </p:spPr>
        <p:txBody>
          <a:bodyPr>
            <a:normAutofit fontScale="90000"/>
          </a:bodyPr>
          <a:lstStyle/>
          <a:p>
            <a:r>
              <a:rPr lang="en-US" dirty="0"/>
              <a:t>Neural MT</a:t>
            </a:r>
          </a:p>
        </p:txBody>
      </p:sp>
    </p:spTree>
    <p:extLst>
      <p:ext uri="{BB962C8B-B14F-4D97-AF65-F5344CB8AC3E}">
        <p14:creationId xmlns:p14="http://schemas.microsoft.com/office/powerpoint/2010/main" val="3501502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a:extLst>
              <a:ext uri="{FF2B5EF4-FFF2-40B4-BE49-F238E27FC236}">
                <a16:creationId xmlns:a16="http://schemas.microsoft.com/office/drawing/2014/main" id="{C8E2BD5F-35D8-F648-A1B9-9FBD6988E650}"/>
              </a:ext>
            </a:extLst>
          </p:cNvPr>
          <p:cNvSpPr>
            <a:spLocks noGrp="1"/>
          </p:cNvSpPr>
          <p:nvPr>
            <p:ph type="sldNum" sz="quarter" idx="12"/>
          </p:nvPr>
        </p:nvSpPr>
        <p:spPr>
          <a:xfrm>
            <a:off x="9144990" y="6377108"/>
            <a:ext cx="2743200" cy="365125"/>
          </a:xfrm>
        </p:spPr>
        <p:txBody>
          <a:bodyPr/>
          <a:lstStyle/>
          <a:p>
            <a:fld id="{6BCA73C5-4051-2D45-AC51-FD5A1C1C157A}" type="slidenum">
              <a:rPr lang="en-US" smtClean="0"/>
              <a:pPr/>
              <a:t>227</a:t>
            </a:fld>
            <a:endParaRPr lang="en-US"/>
          </a:p>
        </p:txBody>
      </p:sp>
      <p:sp>
        <p:nvSpPr>
          <p:cNvPr id="8" name="Rectangle 7">
            <a:extLst>
              <a:ext uri="{FF2B5EF4-FFF2-40B4-BE49-F238E27FC236}">
                <a16:creationId xmlns:a16="http://schemas.microsoft.com/office/drawing/2014/main" id="{93811269-8405-094B-BE10-55B1C789A616}"/>
              </a:ext>
            </a:extLst>
          </p:cNvPr>
          <p:cNvSpPr/>
          <p:nvPr/>
        </p:nvSpPr>
        <p:spPr>
          <a:xfrm>
            <a:off x="1151906" y="1111667"/>
            <a:ext cx="10426535" cy="2621743"/>
          </a:xfrm>
          <a:prstGeom prst="rect">
            <a:avLst/>
          </a:prstGeom>
        </p:spPr>
        <p:txBody>
          <a:bodyPr wrap="square">
            <a:spAutoFit/>
          </a:bodyPr>
          <a:lstStyle/>
          <a:p>
            <a:pPr>
              <a:lnSpc>
                <a:spcPct val="150000"/>
              </a:lnSpc>
            </a:pPr>
            <a:r>
              <a:rPr lang="cs-CZ" sz="2800" dirty="0">
                <a:solidFill>
                  <a:srgbClr val="C00000"/>
                </a:solidFill>
                <a:latin typeface="Avenir Book" panose="02000503020000020003" pitchFamily="2" charset="0"/>
              </a:rPr>
              <a:t>BLEU: </a:t>
            </a:r>
            <a:r>
              <a:rPr lang="cs-CZ" sz="2800" dirty="0">
                <a:latin typeface="Avenir Book" panose="02000503020000020003" pitchFamily="2" charset="0"/>
              </a:rPr>
              <a:t>A </a:t>
            </a:r>
            <a:r>
              <a:rPr lang="cs-CZ" sz="2800" dirty="0" err="1">
                <a:latin typeface="Avenir Book" panose="02000503020000020003" pitchFamily="2" charset="0"/>
              </a:rPr>
              <a:t>similarity</a:t>
            </a:r>
            <a:r>
              <a:rPr lang="cs-CZ" sz="2800" dirty="0">
                <a:latin typeface="Avenir Book" panose="02000503020000020003" pitchFamily="2" charset="0"/>
              </a:rPr>
              <a:t> </a:t>
            </a:r>
            <a:r>
              <a:rPr lang="cs-CZ" sz="2800" dirty="0" err="1">
                <a:latin typeface="Avenir Book" panose="02000503020000020003" pitchFamily="2" charset="0"/>
              </a:rPr>
              <a:t>metric</a:t>
            </a:r>
            <a:r>
              <a:rPr lang="cs-CZ" sz="2800" dirty="0">
                <a:latin typeface="Avenir Book" panose="02000503020000020003" pitchFamily="2" charset="0"/>
              </a:rPr>
              <a:t> </a:t>
            </a:r>
            <a:r>
              <a:rPr lang="cs-CZ" sz="2800" dirty="0" err="1">
                <a:latin typeface="Avenir Book" panose="02000503020000020003" pitchFamily="2" charset="0"/>
              </a:rPr>
              <a:t>that</a:t>
            </a:r>
            <a:r>
              <a:rPr lang="cs-CZ" sz="2800" dirty="0">
                <a:latin typeface="Avenir Book" panose="02000503020000020003" pitchFamily="2" charset="0"/>
              </a:rPr>
              <a:t> </a:t>
            </a:r>
            <a:r>
              <a:rPr lang="cs-CZ" sz="2800" dirty="0" err="1">
                <a:latin typeface="Avenir Book" panose="02000503020000020003" pitchFamily="2" charset="0"/>
              </a:rPr>
              <a:t>compares</a:t>
            </a:r>
            <a:r>
              <a:rPr lang="cs-CZ" sz="2800" dirty="0">
                <a:latin typeface="Avenir Book" panose="02000503020000020003" pitchFamily="2" charset="0"/>
              </a:rPr>
              <a:t> </a:t>
            </a:r>
            <a:r>
              <a:rPr lang="cs-CZ" sz="2800" dirty="0" err="1">
                <a:latin typeface="Avenir Book" panose="02000503020000020003" pitchFamily="2" charset="0"/>
              </a:rPr>
              <a:t>the</a:t>
            </a:r>
            <a:r>
              <a:rPr lang="cs-CZ" sz="2800" dirty="0">
                <a:latin typeface="Avenir Book" panose="02000503020000020003" pitchFamily="2" charset="0"/>
              </a:rPr>
              <a:t> </a:t>
            </a:r>
            <a:r>
              <a:rPr lang="cs-CZ" sz="2800" dirty="0" err="1">
                <a:latin typeface="Avenir Book" panose="02000503020000020003" pitchFamily="2" charset="0"/>
              </a:rPr>
              <a:t>generated</a:t>
            </a:r>
            <a:r>
              <a:rPr lang="cs-CZ" sz="2800" dirty="0">
                <a:latin typeface="Avenir Book" panose="02000503020000020003" pitchFamily="2" charset="0"/>
              </a:rPr>
              <a:t> </a:t>
            </a:r>
            <a:r>
              <a:rPr lang="cs-CZ" sz="2800" dirty="0" err="1">
                <a:latin typeface="Avenir Book" panose="02000503020000020003" pitchFamily="2" charset="0"/>
              </a:rPr>
              <a:t>machine</a:t>
            </a:r>
            <a:r>
              <a:rPr lang="cs-CZ" sz="2800" dirty="0">
                <a:latin typeface="Avenir Book" panose="02000503020000020003" pitchFamily="2" charset="0"/>
              </a:rPr>
              <a:t> </a:t>
            </a:r>
            <a:r>
              <a:rPr lang="cs-CZ" sz="2800" dirty="0" err="1">
                <a:latin typeface="Avenir Book" panose="02000503020000020003" pitchFamily="2" charset="0"/>
              </a:rPr>
              <a:t>translation</a:t>
            </a:r>
            <a:r>
              <a:rPr lang="cs-CZ" sz="2800" dirty="0">
                <a:latin typeface="Avenir Book" panose="02000503020000020003" pitchFamily="2" charset="0"/>
              </a:rPr>
              <a:t> to a </a:t>
            </a:r>
            <a:r>
              <a:rPr lang="cs-CZ" sz="2800" dirty="0" err="1">
                <a:latin typeface="Avenir Book" panose="02000503020000020003" pitchFamily="2" charset="0"/>
              </a:rPr>
              <a:t>human-produced</a:t>
            </a:r>
            <a:r>
              <a:rPr lang="cs-CZ" sz="2800" dirty="0">
                <a:latin typeface="Avenir Book" panose="02000503020000020003" pitchFamily="2" charset="0"/>
              </a:rPr>
              <a:t> </a:t>
            </a:r>
            <a:r>
              <a:rPr lang="cs-CZ" sz="2800" dirty="0" err="1">
                <a:latin typeface="Avenir Book" panose="02000503020000020003" pitchFamily="2" charset="0"/>
              </a:rPr>
              <a:t>translation</a:t>
            </a:r>
            <a:r>
              <a:rPr lang="cs-CZ" sz="2800" dirty="0">
                <a:latin typeface="Avenir Book" panose="02000503020000020003" pitchFamily="2" charset="0"/>
              </a:rPr>
              <a:t>.</a:t>
            </a:r>
          </a:p>
          <a:p>
            <a:pPr>
              <a:lnSpc>
                <a:spcPct val="150000"/>
              </a:lnSpc>
            </a:pPr>
            <a:endParaRPr lang="cs-CZ" sz="2800" dirty="0">
              <a:latin typeface="Avenir Book" panose="02000503020000020003" pitchFamily="2" charset="0"/>
            </a:endParaRPr>
          </a:p>
          <a:p>
            <a:pPr>
              <a:lnSpc>
                <a:spcPct val="150000"/>
              </a:lnSpc>
            </a:pPr>
            <a:r>
              <a:rPr lang="cs-CZ" sz="2800" dirty="0" err="1">
                <a:latin typeface="Avenir Book" panose="02000503020000020003" pitchFamily="2" charset="0"/>
              </a:rPr>
              <a:t>Uses</a:t>
            </a:r>
            <a:r>
              <a:rPr lang="cs-CZ" sz="2800" dirty="0">
                <a:latin typeface="Avenir Book" panose="02000503020000020003" pitchFamily="2" charset="0"/>
              </a:rPr>
              <a:t> n-gram </a:t>
            </a:r>
            <a:r>
              <a:rPr lang="cs-CZ" sz="2800" dirty="0" err="1">
                <a:latin typeface="Avenir Book" panose="02000503020000020003" pitchFamily="2" charset="0"/>
              </a:rPr>
              <a:t>precision</a:t>
            </a:r>
            <a:r>
              <a:rPr lang="cs-CZ" sz="2800" dirty="0">
                <a:latin typeface="Avenir Book" panose="02000503020000020003" pitchFamily="2" charset="0"/>
              </a:rPr>
              <a:t> (</a:t>
            </a:r>
            <a:r>
              <a:rPr lang="cs-CZ" sz="2800" dirty="0" err="1">
                <a:latin typeface="Avenir Book" panose="02000503020000020003" pitchFamily="2" charset="0"/>
              </a:rPr>
              <a:t>e.g</a:t>
            </a:r>
            <a:r>
              <a:rPr lang="cs-CZ" sz="2800" dirty="0">
                <a:latin typeface="Avenir Book" panose="02000503020000020003" pitchFamily="2" charset="0"/>
              </a:rPr>
              <a:t>., n=1,2,3,4,5)</a:t>
            </a:r>
          </a:p>
        </p:txBody>
      </p:sp>
      <p:sp>
        <p:nvSpPr>
          <p:cNvPr id="5" name="Rectangle 4">
            <a:extLst>
              <a:ext uri="{FF2B5EF4-FFF2-40B4-BE49-F238E27FC236}">
                <a16:creationId xmlns:a16="http://schemas.microsoft.com/office/drawing/2014/main" id="{17B87540-E449-0940-9D19-4A3B2BAA16C4}"/>
              </a:ext>
            </a:extLst>
          </p:cNvPr>
          <p:cNvSpPr/>
          <p:nvPr/>
        </p:nvSpPr>
        <p:spPr>
          <a:xfrm>
            <a:off x="903803" y="771482"/>
            <a:ext cx="2148155" cy="1191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8480E5D-104A-3048-AEBD-B6A29C2BA9C4}"/>
              </a:ext>
            </a:extLst>
          </p:cNvPr>
          <p:cNvSpPr>
            <a:spLocks noGrp="1"/>
          </p:cNvSpPr>
          <p:nvPr>
            <p:ph type="title"/>
          </p:nvPr>
        </p:nvSpPr>
        <p:spPr>
          <a:xfrm>
            <a:off x="838200" y="276262"/>
            <a:ext cx="7973291" cy="483497"/>
          </a:xfrm>
        </p:spPr>
        <p:txBody>
          <a:bodyPr>
            <a:normAutofit fontScale="90000"/>
          </a:bodyPr>
          <a:lstStyle/>
          <a:p>
            <a:r>
              <a:rPr lang="en-US" dirty="0"/>
              <a:t>MT Evaluation</a:t>
            </a:r>
          </a:p>
        </p:txBody>
      </p:sp>
      <p:sp>
        <p:nvSpPr>
          <p:cNvPr id="2" name="Rectangle 1">
            <a:extLst>
              <a:ext uri="{FF2B5EF4-FFF2-40B4-BE49-F238E27FC236}">
                <a16:creationId xmlns:a16="http://schemas.microsoft.com/office/drawing/2014/main" id="{CF49DFDE-E5B3-484A-ABB2-DA938944563A}"/>
              </a:ext>
            </a:extLst>
          </p:cNvPr>
          <p:cNvSpPr/>
          <p:nvPr/>
        </p:nvSpPr>
        <p:spPr>
          <a:xfrm>
            <a:off x="3895105" y="4939130"/>
            <a:ext cx="5569529" cy="461665"/>
          </a:xfrm>
          <a:prstGeom prst="rect">
            <a:avLst/>
          </a:prstGeom>
        </p:spPr>
        <p:txBody>
          <a:bodyPr wrap="square">
            <a:spAutoFit/>
          </a:bodyPr>
          <a:lstStyle/>
          <a:p>
            <a:r>
              <a:rPr lang="cs-CZ" sz="2400" dirty="0">
                <a:latin typeface="Avenir Book" panose="02000503020000020003" pitchFamily="2" charset="0"/>
              </a:rPr>
              <a:t> </a:t>
            </a:r>
            <a:r>
              <a:rPr lang="cs-CZ" sz="2400" dirty="0">
                <a:solidFill>
                  <a:srgbClr val="0070C0"/>
                </a:solidFill>
                <a:latin typeface="Avenir Book" panose="02000503020000020003" pitchFamily="2" charset="0"/>
              </a:rPr>
              <a:t>Target</a:t>
            </a:r>
            <a:r>
              <a:rPr lang="cs-CZ" sz="2400" dirty="0">
                <a:latin typeface="Avenir Book" panose="02000503020000020003" pitchFamily="2" charset="0"/>
              </a:rPr>
              <a:t>: </a:t>
            </a:r>
            <a:r>
              <a:rPr lang="cs-CZ" sz="2400" dirty="0" err="1">
                <a:latin typeface="Avenir Book" panose="02000503020000020003" pitchFamily="2" charset="0"/>
              </a:rPr>
              <a:t>the</a:t>
            </a:r>
            <a:r>
              <a:rPr lang="cs-CZ" sz="2400" dirty="0">
                <a:latin typeface="Avenir Book" panose="02000503020000020003" pitchFamily="2" charset="0"/>
              </a:rPr>
              <a:t> dog ran fast </a:t>
            </a:r>
            <a:endParaRPr lang="en-US" sz="2400" dirty="0"/>
          </a:p>
        </p:txBody>
      </p:sp>
      <p:sp>
        <p:nvSpPr>
          <p:cNvPr id="7" name="Rectangle 6">
            <a:extLst>
              <a:ext uri="{FF2B5EF4-FFF2-40B4-BE49-F238E27FC236}">
                <a16:creationId xmlns:a16="http://schemas.microsoft.com/office/drawing/2014/main" id="{D301DEF1-91AD-0B42-821B-2BCE2EE21D2E}"/>
              </a:ext>
            </a:extLst>
          </p:cNvPr>
          <p:cNvSpPr/>
          <p:nvPr/>
        </p:nvSpPr>
        <p:spPr>
          <a:xfrm>
            <a:off x="1781296" y="4248056"/>
            <a:ext cx="4738257" cy="461665"/>
          </a:xfrm>
          <a:prstGeom prst="rect">
            <a:avLst/>
          </a:prstGeom>
        </p:spPr>
        <p:txBody>
          <a:bodyPr wrap="square">
            <a:spAutoFit/>
          </a:bodyPr>
          <a:lstStyle/>
          <a:p>
            <a:r>
              <a:rPr lang="cs-CZ" sz="2400" dirty="0">
                <a:latin typeface="Avenir Book" panose="02000503020000020003" pitchFamily="2" charset="0"/>
              </a:rPr>
              <a:t> </a:t>
            </a:r>
            <a:r>
              <a:rPr lang="cs-CZ" sz="2400" dirty="0" err="1">
                <a:solidFill>
                  <a:srgbClr val="0070C0"/>
                </a:solidFill>
                <a:latin typeface="Avenir Book" panose="02000503020000020003" pitchFamily="2" charset="0"/>
              </a:rPr>
              <a:t>Computer</a:t>
            </a:r>
            <a:r>
              <a:rPr lang="cs-CZ" sz="2400" dirty="0">
                <a:solidFill>
                  <a:srgbClr val="0070C0"/>
                </a:solidFill>
                <a:latin typeface="Avenir Book" panose="02000503020000020003" pitchFamily="2" charset="0"/>
              </a:rPr>
              <a:t> </a:t>
            </a:r>
            <a:r>
              <a:rPr lang="cs-CZ" sz="2400" dirty="0" err="1">
                <a:solidFill>
                  <a:srgbClr val="0070C0"/>
                </a:solidFill>
                <a:latin typeface="Avenir Book" panose="02000503020000020003" pitchFamily="2" charset="0"/>
              </a:rPr>
              <a:t>Generated</a:t>
            </a:r>
            <a:r>
              <a:rPr lang="cs-CZ" sz="2400" dirty="0">
                <a:latin typeface="Avenir Book" panose="02000503020000020003" pitchFamily="2" charset="0"/>
              </a:rPr>
              <a:t>: </a:t>
            </a:r>
            <a:r>
              <a:rPr lang="cs-CZ" sz="2400" dirty="0" err="1">
                <a:latin typeface="Avenir Book" panose="02000503020000020003" pitchFamily="2" charset="0"/>
              </a:rPr>
              <a:t>the</a:t>
            </a:r>
            <a:r>
              <a:rPr lang="cs-CZ" sz="2400" dirty="0">
                <a:latin typeface="Avenir Book" panose="02000503020000020003" pitchFamily="2" charset="0"/>
              </a:rPr>
              <a:t> dog</a:t>
            </a:r>
            <a:endParaRPr lang="en-US" sz="2400" dirty="0"/>
          </a:p>
        </p:txBody>
      </p:sp>
      <p:sp>
        <p:nvSpPr>
          <p:cNvPr id="3" name="Rectangle 2">
            <a:extLst>
              <a:ext uri="{FF2B5EF4-FFF2-40B4-BE49-F238E27FC236}">
                <a16:creationId xmlns:a16="http://schemas.microsoft.com/office/drawing/2014/main" id="{B833FF2C-2106-784A-BCF0-0C889262EA3C}"/>
              </a:ext>
            </a:extLst>
          </p:cNvPr>
          <p:cNvSpPr/>
          <p:nvPr/>
        </p:nvSpPr>
        <p:spPr>
          <a:xfrm>
            <a:off x="1252398" y="5594302"/>
            <a:ext cx="10225549" cy="830997"/>
          </a:xfrm>
          <a:prstGeom prst="rect">
            <a:avLst/>
          </a:prstGeom>
        </p:spPr>
        <p:txBody>
          <a:bodyPr wrap="square">
            <a:spAutoFit/>
          </a:bodyPr>
          <a:lstStyle/>
          <a:p>
            <a:r>
              <a:rPr lang="en-US" sz="2400" dirty="0">
                <a:latin typeface="Avenir Book" panose="02000503020000020003" pitchFamily="2" charset="0"/>
              </a:rPr>
              <a:t>Adds a penalty for translations that are too short (akin to </a:t>
            </a:r>
            <a:r>
              <a:rPr lang="en-US" sz="2400" dirty="0">
                <a:solidFill>
                  <a:srgbClr val="C00000"/>
                </a:solidFill>
                <a:latin typeface="Avenir Book" panose="02000503020000020003" pitchFamily="2" charset="0"/>
              </a:rPr>
              <a:t>recall</a:t>
            </a:r>
            <a:r>
              <a:rPr lang="en-US" sz="2400" dirty="0">
                <a:latin typeface="Avenir Book" panose="02000503020000020003" pitchFamily="2" charset="0"/>
              </a:rPr>
              <a:t>) or over-representative (e.g., can‘t produce “</a:t>
            </a:r>
            <a:r>
              <a:rPr lang="en-US" sz="2400" dirty="0">
                <a:solidFill>
                  <a:schemeClr val="accent5">
                    <a:lumMod val="75000"/>
                  </a:schemeClr>
                </a:solidFill>
                <a:latin typeface="Avenir Book" panose="02000503020000020003" pitchFamily="2" charset="0"/>
              </a:rPr>
              <a:t>the the the</a:t>
            </a:r>
            <a:r>
              <a:rPr lang="en-US" sz="2400" dirty="0">
                <a:latin typeface="Avenir Book" panose="02000503020000020003" pitchFamily="2" charset="0"/>
              </a:rPr>
              <a:t>” and game it) </a:t>
            </a:r>
            <a:endParaRPr lang="en-US" sz="2400" dirty="0"/>
          </a:p>
        </p:txBody>
      </p:sp>
      <p:sp>
        <p:nvSpPr>
          <p:cNvPr id="4" name="Rectangle 3">
            <a:extLst>
              <a:ext uri="{FF2B5EF4-FFF2-40B4-BE49-F238E27FC236}">
                <a16:creationId xmlns:a16="http://schemas.microsoft.com/office/drawing/2014/main" id="{258F3066-22B3-1D4C-AD96-E16BDABEF8DF}"/>
              </a:ext>
            </a:extLst>
          </p:cNvPr>
          <p:cNvSpPr/>
          <p:nvPr/>
        </p:nvSpPr>
        <p:spPr>
          <a:xfrm>
            <a:off x="2786992" y="6372901"/>
            <a:ext cx="7465121" cy="369332"/>
          </a:xfrm>
          <a:prstGeom prst="rect">
            <a:avLst/>
          </a:prstGeom>
        </p:spPr>
        <p:txBody>
          <a:bodyPr wrap="none">
            <a:spAutoFit/>
          </a:bodyPr>
          <a:lstStyle/>
          <a:p>
            <a:r>
              <a:rPr lang="en-US" dirty="0">
                <a:highlight>
                  <a:srgbClr val="FFFF00"/>
                </a:highlight>
                <a:hlinkClick r:id="rId2"/>
              </a:rPr>
              <a:t>https://cloud.google.com/translate/automl/docs/evaluate</a:t>
            </a:r>
            <a:r>
              <a:rPr lang="en-US" dirty="0">
                <a:highlight>
                  <a:srgbClr val="FFFF00"/>
                </a:highlight>
              </a:rPr>
              <a:t> has a nice example</a:t>
            </a:r>
          </a:p>
        </p:txBody>
      </p:sp>
    </p:spTree>
    <p:extLst>
      <p:ext uri="{BB962C8B-B14F-4D97-AF65-F5344CB8AC3E}">
        <p14:creationId xmlns:p14="http://schemas.microsoft.com/office/powerpoint/2010/main" val="41571844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a:extLst>
              <a:ext uri="{FF2B5EF4-FFF2-40B4-BE49-F238E27FC236}">
                <a16:creationId xmlns:a16="http://schemas.microsoft.com/office/drawing/2014/main" id="{C8E2BD5F-35D8-F648-A1B9-9FBD6988E650}"/>
              </a:ext>
            </a:extLst>
          </p:cNvPr>
          <p:cNvSpPr>
            <a:spLocks noGrp="1"/>
          </p:cNvSpPr>
          <p:nvPr>
            <p:ph type="sldNum" sz="quarter" idx="12"/>
          </p:nvPr>
        </p:nvSpPr>
        <p:spPr>
          <a:xfrm>
            <a:off x="9144990" y="6377108"/>
            <a:ext cx="2743200" cy="365125"/>
          </a:xfrm>
        </p:spPr>
        <p:txBody>
          <a:bodyPr/>
          <a:lstStyle/>
          <a:p>
            <a:fld id="{6BCA73C5-4051-2D45-AC51-FD5A1C1C157A}" type="slidenum">
              <a:rPr lang="en-US" smtClean="0"/>
              <a:pPr/>
              <a:t>228</a:t>
            </a:fld>
            <a:endParaRPr lang="en-US"/>
          </a:p>
        </p:txBody>
      </p:sp>
      <p:sp>
        <p:nvSpPr>
          <p:cNvPr id="5" name="Rectangle 4">
            <a:extLst>
              <a:ext uri="{FF2B5EF4-FFF2-40B4-BE49-F238E27FC236}">
                <a16:creationId xmlns:a16="http://schemas.microsoft.com/office/drawing/2014/main" id="{17B87540-E449-0940-9D19-4A3B2BAA16C4}"/>
              </a:ext>
            </a:extLst>
          </p:cNvPr>
          <p:cNvSpPr/>
          <p:nvPr/>
        </p:nvSpPr>
        <p:spPr>
          <a:xfrm>
            <a:off x="755077" y="771527"/>
            <a:ext cx="3484414" cy="1191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C44D744-4EF9-444B-8E41-FDE0AFECFE15}"/>
              </a:ext>
            </a:extLst>
          </p:cNvPr>
          <p:cNvSpPr txBox="1">
            <a:spLocks/>
          </p:cNvSpPr>
          <p:nvPr/>
        </p:nvSpPr>
        <p:spPr>
          <a:xfrm>
            <a:off x="742564" y="188423"/>
            <a:ext cx="7999298" cy="6033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solidFill>
                  <a:srgbClr val="C00000"/>
                </a:solidFill>
                <a:latin typeface="Avenir Book" panose="02000503020000020003" pitchFamily="2" charset="0"/>
              </a:rPr>
              <a:t>2014 - present: </a:t>
            </a:r>
            <a:r>
              <a:rPr lang="en-US" b="1" dirty="0">
                <a:latin typeface="Avenir Book" panose="02000503020000020003" pitchFamily="2" charset="0"/>
              </a:rPr>
              <a:t>NMT</a:t>
            </a:r>
            <a:endParaRPr lang="en-US" dirty="0">
              <a:latin typeface="Avenir Book" panose="02000503020000020003" pitchFamily="2" charset="0"/>
            </a:endParaRPr>
          </a:p>
        </p:txBody>
      </p:sp>
      <p:sp>
        <p:nvSpPr>
          <p:cNvPr id="10" name="Rectangle 9">
            <a:extLst>
              <a:ext uri="{FF2B5EF4-FFF2-40B4-BE49-F238E27FC236}">
                <a16:creationId xmlns:a16="http://schemas.microsoft.com/office/drawing/2014/main" id="{1B8B927C-27CD-374D-90B2-EA4A7FBAD1AD}"/>
              </a:ext>
            </a:extLst>
          </p:cNvPr>
          <p:cNvSpPr/>
          <p:nvPr/>
        </p:nvSpPr>
        <p:spPr>
          <a:xfrm>
            <a:off x="1506352" y="1598554"/>
            <a:ext cx="9834799" cy="3922420"/>
          </a:xfrm>
          <a:prstGeom prst="rect">
            <a:avLst/>
          </a:prstGeom>
        </p:spPr>
        <p:txBody>
          <a:bodyPr wrap="square">
            <a:spAutoFit/>
          </a:bodyPr>
          <a:lstStyle/>
          <a:p>
            <a:pPr>
              <a:lnSpc>
                <a:spcPct val="150000"/>
              </a:lnSpc>
            </a:pPr>
            <a:r>
              <a:rPr lang="en-US" sz="2400" b="1" dirty="0">
                <a:latin typeface="Avenir Book" panose="02000503020000020003" pitchFamily="2" charset="0"/>
              </a:rPr>
              <a:t>SUMMARY</a:t>
            </a:r>
          </a:p>
          <a:p>
            <a:pPr marL="342900" indent="-342900">
              <a:lnSpc>
                <a:spcPct val="150000"/>
              </a:lnSpc>
              <a:buFont typeface="Arial" panose="020B0604020202020204" pitchFamily="34" charset="0"/>
              <a:buChar char="•"/>
            </a:pPr>
            <a:r>
              <a:rPr lang="en-US" sz="2400" dirty="0">
                <a:latin typeface="Avenir Book" panose="02000503020000020003" pitchFamily="2" charset="0"/>
              </a:rPr>
              <a:t>Became SOTA in just 2 years</a:t>
            </a:r>
          </a:p>
          <a:p>
            <a:pPr marL="342900" indent="-342900">
              <a:lnSpc>
                <a:spcPct val="150000"/>
              </a:lnSpc>
              <a:buFont typeface="Arial" panose="020B0604020202020204" pitchFamily="34" charset="0"/>
              <a:buChar char="•"/>
            </a:pPr>
            <a:r>
              <a:rPr lang="en-US" sz="2400" dirty="0">
                <a:latin typeface="Avenir Book" panose="02000503020000020003" pitchFamily="2" charset="0"/>
              </a:rPr>
              <a:t>OOV issues still need to be handled</a:t>
            </a:r>
          </a:p>
          <a:p>
            <a:pPr marL="342900" indent="-342900">
              <a:lnSpc>
                <a:spcPct val="150000"/>
              </a:lnSpc>
              <a:buFont typeface="Arial" panose="020B0604020202020204" pitchFamily="34" charset="0"/>
              <a:buChar char="•"/>
            </a:pPr>
            <a:r>
              <a:rPr lang="en-US" sz="2400" dirty="0">
                <a:latin typeface="Avenir Book" panose="02000503020000020003" pitchFamily="2" charset="0"/>
              </a:rPr>
              <a:t>Susceptible to training data, as always (domain mismatch issues)</a:t>
            </a:r>
          </a:p>
          <a:p>
            <a:pPr marL="342900" indent="-342900">
              <a:lnSpc>
                <a:spcPct val="150000"/>
              </a:lnSpc>
              <a:buFont typeface="Arial" panose="020B0604020202020204" pitchFamily="34" charset="0"/>
              <a:buChar char="•"/>
            </a:pPr>
            <a:r>
              <a:rPr lang="en-US" sz="2400" dirty="0">
                <a:latin typeface="Avenir Book" panose="02000503020000020003" pitchFamily="2" charset="0"/>
              </a:rPr>
              <a:t>Long-context is always difficult</a:t>
            </a:r>
          </a:p>
          <a:p>
            <a:pPr marL="342900" indent="-342900">
              <a:lnSpc>
                <a:spcPct val="150000"/>
              </a:lnSpc>
              <a:buFont typeface="Arial" panose="020B0604020202020204" pitchFamily="34" charset="0"/>
              <a:buChar char="•"/>
            </a:pPr>
            <a:r>
              <a:rPr lang="en-US" sz="2400" dirty="0">
                <a:latin typeface="Avenir Book" panose="02000503020000020003" pitchFamily="2" charset="0"/>
              </a:rPr>
              <a:t>Low-resource languages still remain a challenge</a:t>
            </a:r>
          </a:p>
          <a:p>
            <a:pPr marL="342900" indent="-342900">
              <a:lnSpc>
                <a:spcPct val="150000"/>
              </a:lnSpc>
              <a:buFont typeface="Arial" panose="020B0604020202020204" pitchFamily="34" charset="0"/>
              <a:buChar char="•"/>
            </a:pPr>
            <a:r>
              <a:rPr lang="en-US" sz="2400" dirty="0">
                <a:latin typeface="Avenir Book" panose="02000503020000020003" pitchFamily="2" charset="0"/>
              </a:rPr>
              <a:t>Biases from training data</a:t>
            </a:r>
            <a:endParaRPr lang="cs-CZ" sz="2400" dirty="0">
              <a:latin typeface="Avenir Book" panose="02000503020000020003" pitchFamily="2" charset="0"/>
            </a:endParaRPr>
          </a:p>
        </p:txBody>
      </p:sp>
    </p:spTree>
    <p:extLst>
      <p:ext uri="{BB962C8B-B14F-4D97-AF65-F5344CB8AC3E}">
        <p14:creationId xmlns:p14="http://schemas.microsoft.com/office/powerpoint/2010/main" val="24358134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121920" y="134112"/>
            <a:ext cx="11996928" cy="6608064"/>
          </a:xfrm>
          <a:prstGeom prst="rect">
            <a:avLst/>
          </a:prstGeom>
          <a:solidFill>
            <a:srgbClr val="FFD9A4">
              <a:alpha val="48000"/>
            </a:srgb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0"/>
              </a:spcBef>
              <a:buNone/>
            </a:pPr>
            <a:endParaRPr lang="en-US" sz="2400">
              <a:solidFill>
                <a:srgbClr val="7030A0"/>
              </a:solidFill>
              <a:latin typeface="Avenir Light" panose="020B0402020203020204" pitchFamily="34" charset="77"/>
            </a:endParaRPr>
          </a:p>
        </p:txBody>
      </p:sp>
      <p:sp>
        <p:nvSpPr>
          <p:cNvPr id="14" name="Content Placeholder 2">
            <a:extLst>
              <a:ext uri="{FF2B5EF4-FFF2-40B4-BE49-F238E27FC236}">
                <a16:creationId xmlns:a16="http://schemas.microsoft.com/office/drawing/2014/main" id="{B637735B-F3D4-1F4F-BFD2-65D78F6B5B10}"/>
              </a:ext>
            </a:extLst>
          </p:cNvPr>
          <p:cNvSpPr txBox="1">
            <a:spLocks/>
          </p:cNvSpPr>
          <p:nvPr/>
        </p:nvSpPr>
        <p:spPr>
          <a:xfrm>
            <a:off x="2405924" y="2161770"/>
            <a:ext cx="9229344" cy="31994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000"/>
              </a:spcBef>
            </a:pPr>
            <a:r>
              <a:rPr lang="en-US" b="1" dirty="0">
                <a:solidFill>
                  <a:srgbClr val="0070C0"/>
                </a:solidFill>
                <a:latin typeface="Avenir Light" panose="020B0402020203020204" pitchFamily="34" charset="77"/>
              </a:rPr>
              <a:t>seq2seq</a:t>
            </a:r>
            <a:r>
              <a:rPr lang="en-US" b="1" dirty="0">
                <a:latin typeface="Avenir Light" panose="020B0402020203020204" pitchFamily="34" charset="77"/>
              </a:rPr>
              <a:t> doesn’t have to use RNNs/LSTMs</a:t>
            </a:r>
          </a:p>
          <a:p>
            <a:pPr>
              <a:lnSpc>
                <a:spcPct val="150000"/>
              </a:lnSpc>
              <a:spcBef>
                <a:spcPts val="3000"/>
              </a:spcBef>
            </a:pPr>
            <a:r>
              <a:rPr lang="en-US" b="1" dirty="0">
                <a:solidFill>
                  <a:srgbClr val="0070C0"/>
                </a:solidFill>
                <a:latin typeface="Avenir Light" panose="020B0402020203020204" pitchFamily="34" charset="77"/>
              </a:rPr>
              <a:t>seq2seq</a:t>
            </a:r>
            <a:r>
              <a:rPr lang="en-US" b="1" dirty="0">
                <a:latin typeface="Avenir Light" panose="020B0402020203020204" pitchFamily="34" charset="77"/>
              </a:rPr>
              <a:t> doesn’t have to be used exclusively for </a:t>
            </a:r>
            <a:r>
              <a:rPr lang="en-US" b="1" dirty="0">
                <a:solidFill>
                  <a:srgbClr val="C00000"/>
                </a:solidFill>
                <a:latin typeface="Avenir Light" panose="020B0402020203020204" pitchFamily="34" charset="77"/>
              </a:rPr>
              <a:t>NMT</a:t>
            </a:r>
            <a:endParaRPr lang="en-US" b="1" dirty="0">
              <a:latin typeface="Avenir Light" panose="020B0402020203020204" pitchFamily="34" charset="77"/>
            </a:endParaRPr>
          </a:p>
          <a:p>
            <a:pPr>
              <a:lnSpc>
                <a:spcPct val="150000"/>
              </a:lnSpc>
              <a:spcBef>
                <a:spcPts val="3000"/>
              </a:spcBef>
            </a:pPr>
            <a:r>
              <a:rPr lang="en-US" b="1" dirty="0">
                <a:solidFill>
                  <a:srgbClr val="C00000"/>
                </a:solidFill>
                <a:latin typeface="Avenir Light" panose="020B0402020203020204" pitchFamily="34" charset="77"/>
              </a:rPr>
              <a:t>NMT</a:t>
            </a:r>
            <a:r>
              <a:rPr lang="en-US" b="1" dirty="0">
                <a:latin typeface="Avenir Light" panose="020B0402020203020204" pitchFamily="34" charset="77"/>
              </a:rPr>
              <a:t> doesn’t have to use </a:t>
            </a:r>
            <a:r>
              <a:rPr lang="en-US" b="1" dirty="0">
                <a:solidFill>
                  <a:srgbClr val="0070C0"/>
                </a:solidFill>
                <a:latin typeface="Avenir Light" panose="020B0402020203020204" pitchFamily="34" charset="77"/>
              </a:rPr>
              <a:t>seq2seq</a:t>
            </a:r>
            <a:br>
              <a:rPr lang="en-US" b="1" dirty="0">
                <a:solidFill>
                  <a:srgbClr val="0070C0"/>
                </a:solidFill>
                <a:latin typeface="Avenir Light" panose="020B0402020203020204" pitchFamily="34" charset="77"/>
              </a:rPr>
            </a:br>
            <a:r>
              <a:rPr lang="en-US" b="1" dirty="0">
                <a:latin typeface="Avenir Light" panose="020B0402020203020204" pitchFamily="34" charset="77"/>
              </a:rPr>
              <a:t>(but it’s natural and the best we have for now)</a:t>
            </a:r>
            <a:endParaRPr lang="en-US" dirty="0">
              <a:latin typeface="Avenir Light" panose="020B0402020203020204" pitchFamily="34" charset="77"/>
            </a:endParaRPr>
          </a:p>
        </p:txBody>
      </p:sp>
      <p:sp>
        <p:nvSpPr>
          <p:cNvPr id="2" name="Rectangle 1">
            <a:extLst>
              <a:ext uri="{FF2B5EF4-FFF2-40B4-BE49-F238E27FC236}">
                <a16:creationId xmlns:a16="http://schemas.microsoft.com/office/drawing/2014/main" id="{1517ECAF-A50E-6A46-8F94-C119C12D5074}"/>
              </a:ext>
            </a:extLst>
          </p:cNvPr>
          <p:cNvSpPr/>
          <p:nvPr/>
        </p:nvSpPr>
        <p:spPr>
          <a:xfrm>
            <a:off x="3499105" y="538981"/>
            <a:ext cx="4774064" cy="923330"/>
          </a:xfrm>
          <a:prstGeom prst="rect">
            <a:avLst/>
          </a:prstGeom>
        </p:spPr>
        <p:txBody>
          <a:bodyPr wrap="none">
            <a:spAutoFit/>
          </a:bodyPr>
          <a:lstStyle/>
          <a:p>
            <a:r>
              <a:rPr lang="en-US" sz="5400" b="1" dirty="0">
                <a:solidFill>
                  <a:srgbClr val="15151D"/>
                </a:solidFill>
                <a:latin typeface="Avenir Black" panose="02000503020000020003" pitchFamily="2" charset="0"/>
              </a:rPr>
              <a:t>CHECKPOINT</a:t>
            </a:r>
          </a:p>
        </p:txBody>
      </p:sp>
      <p:pic>
        <p:nvPicPr>
          <p:cNvPr id="2050" name="Picture 2" descr="Traffic Signal Timing 101 - The Basics of Local Intersection Control -  Florida LTAP Center">
            <a:extLst>
              <a:ext uri="{FF2B5EF4-FFF2-40B4-BE49-F238E27FC236}">
                <a16:creationId xmlns:a16="http://schemas.microsoft.com/office/drawing/2014/main" id="{04BEFCB8-354B-4B4F-954E-3A9F2FD0E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896" y="115824"/>
            <a:ext cx="1154140" cy="1570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464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964935" cy="612738"/>
          </a:xfrm>
        </p:spPr>
        <p:txBody>
          <a:bodyPr/>
          <a:lstStyle/>
          <a:p>
            <a:r>
              <a:rPr lang="en-US" b="1" dirty="0">
                <a:solidFill>
                  <a:srgbClr val="C00000"/>
                </a:solidFill>
              </a:rPr>
              <a:t>Expectations of you</a:t>
            </a:r>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5350692"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23</a:t>
            </a:fld>
            <a:endParaRPr lang="en-US"/>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838200" y="987552"/>
            <a:ext cx="10034779" cy="55941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dirty="0"/>
              <a:t>Expected to demonstrate not only the ability to understand the core concepts of this course, but to be able to do some research, i.e.:</a:t>
            </a:r>
          </a:p>
          <a:p>
            <a:pPr marL="342900" indent="-342900">
              <a:lnSpc>
                <a:spcPct val="150000"/>
              </a:lnSpc>
              <a:buFont typeface="Arial" panose="020B0604020202020204" pitchFamily="34" charset="0"/>
              <a:buChar char="•"/>
            </a:pPr>
            <a:r>
              <a:rPr lang="en-US" sz="2400" dirty="0"/>
              <a:t>read papers beyond what's mentioned in class</a:t>
            </a:r>
          </a:p>
          <a:p>
            <a:pPr marL="342900" indent="-342900">
              <a:lnSpc>
                <a:spcPct val="150000"/>
              </a:lnSpc>
              <a:buFont typeface="Arial" panose="020B0604020202020204" pitchFamily="34" charset="0"/>
              <a:buChar char="•"/>
            </a:pPr>
            <a:r>
              <a:rPr lang="en-US" sz="2400" dirty="0"/>
              <a:t>critique other papers (even if the concepts are new to you)</a:t>
            </a:r>
          </a:p>
          <a:p>
            <a:pPr marL="342900" indent="-342900">
              <a:lnSpc>
                <a:spcPct val="150000"/>
              </a:lnSpc>
              <a:buFont typeface="Arial" panose="020B0604020202020204" pitchFamily="34" charset="0"/>
              <a:buChar char="•"/>
            </a:pPr>
            <a:r>
              <a:rPr lang="en-US" sz="2400" dirty="0"/>
              <a:t>be curious</a:t>
            </a:r>
          </a:p>
          <a:p>
            <a:pPr marL="342900" indent="-342900">
              <a:lnSpc>
                <a:spcPct val="150000"/>
              </a:lnSpc>
              <a:buFont typeface="Arial" panose="020B0604020202020204" pitchFamily="34" charset="0"/>
              <a:buChar char="•"/>
            </a:pPr>
            <a:r>
              <a:rPr lang="en-US" sz="2400" dirty="0"/>
              <a:t>come up w/ questions</a:t>
            </a:r>
          </a:p>
          <a:p>
            <a:pPr marL="342900" indent="-342900">
              <a:lnSpc>
                <a:spcPct val="150000"/>
              </a:lnSpc>
              <a:buFont typeface="Arial" panose="020B0604020202020204" pitchFamily="34" charset="0"/>
              <a:buChar char="•"/>
            </a:pPr>
            <a:r>
              <a:rPr lang="en-US" sz="2400" dirty="0"/>
              <a:t>try to answer these questions</a:t>
            </a:r>
          </a:p>
          <a:p>
            <a:pPr marL="342900" indent="-342900">
              <a:lnSpc>
                <a:spcPct val="150000"/>
              </a:lnSpc>
              <a:buFont typeface="Arial" panose="020B0604020202020204" pitchFamily="34" charset="0"/>
              <a:buChar char="•"/>
            </a:pPr>
            <a:endParaRPr lang="en-US" sz="2400" dirty="0"/>
          </a:p>
          <a:p>
            <a:pPr>
              <a:lnSpc>
                <a:spcPct val="150000"/>
              </a:lnSpc>
            </a:pPr>
            <a:r>
              <a:rPr lang="en-US" sz="2400" b="1" dirty="0"/>
              <a:t>I expect you to challenge yourself. </a:t>
            </a:r>
            <a:r>
              <a:rPr lang="en-US" sz="2400" dirty="0"/>
              <a:t>This class is intended to be challenging (</a:t>
            </a:r>
            <a:r>
              <a:rPr lang="en-US" sz="2400" u="sng" dirty="0"/>
              <a:t>but not too challenging</a:t>
            </a:r>
            <a:r>
              <a:rPr lang="en-US" sz="2400" dirty="0"/>
              <a:t>).</a:t>
            </a:r>
          </a:p>
        </p:txBody>
      </p:sp>
      <p:sp>
        <p:nvSpPr>
          <p:cNvPr id="3" name="Rectangle 2">
            <a:extLst>
              <a:ext uri="{FF2B5EF4-FFF2-40B4-BE49-F238E27FC236}">
                <a16:creationId xmlns:a16="http://schemas.microsoft.com/office/drawing/2014/main" id="{93A55017-9C32-C34B-B2DD-FB1206E7B772}"/>
              </a:ext>
            </a:extLst>
          </p:cNvPr>
          <p:cNvSpPr/>
          <p:nvPr/>
        </p:nvSpPr>
        <p:spPr>
          <a:xfrm>
            <a:off x="544010" y="987552"/>
            <a:ext cx="10891777" cy="407058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83002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From Attention to Self-Attention</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9: Self-Attention</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24324869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1236259" cy="625438"/>
          </a:xfrm>
        </p:spPr>
        <p:txBody>
          <a:bodyPr/>
          <a:lstStyle/>
          <a:p>
            <a:r>
              <a:rPr lang="en-US" dirty="0"/>
              <a:t>Goals</a:t>
            </a:r>
            <a:endParaRPr lang="en-US" dirty="0">
              <a:solidFill>
                <a:srgbClr val="7030A0"/>
              </a:solidFill>
            </a:endParaRPr>
          </a:p>
        </p:txBody>
      </p:sp>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903803" y="1250088"/>
            <a:ext cx="9795619" cy="5074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000"/>
              </a:spcBef>
            </a:pPr>
            <a:r>
              <a:rPr lang="en-US" sz="2400" dirty="0">
                <a:latin typeface="Avenir Light" panose="020B0402020203020204" pitchFamily="34" charset="77"/>
              </a:rPr>
              <a:t>Each word in a sequence to be transformed into a rich, abstract </a:t>
            </a:r>
            <a:r>
              <a:rPr lang="en-US" sz="2400" b="1" dirty="0">
                <a:latin typeface="Avenir Light" panose="020B0402020203020204" pitchFamily="34" charset="77"/>
              </a:rPr>
              <a:t>representation</a:t>
            </a:r>
            <a:r>
              <a:rPr lang="en-US" sz="2400" dirty="0">
                <a:latin typeface="Avenir Light" panose="020B0402020203020204" pitchFamily="34" charset="77"/>
              </a:rPr>
              <a:t> (</a:t>
            </a:r>
            <a:r>
              <a:rPr lang="en-US" sz="2400" dirty="0">
                <a:solidFill>
                  <a:srgbClr val="C00000"/>
                </a:solidFill>
                <a:latin typeface="Avenir Light" panose="020B0402020203020204" pitchFamily="34" charset="77"/>
              </a:rPr>
              <a:t>context embedding</a:t>
            </a:r>
            <a:r>
              <a:rPr lang="en-US" sz="2400" dirty="0">
                <a:latin typeface="Avenir Light" panose="020B0402020203020204" pitchFamily="34" charset="77"/>
              </a:rPr>
              <a:t>) based on the weighted sums of the other words in the same sequence (akin to deep CNN layers)</a:t>
            </a:r>
          </a:p>
          <a:p>
            <a:pPr>
              <a:lnSpc>
                <a:spcPct val="150000"/>
              </a:lnSpc>
              <a:spcBef>
                <a:spcPts val="3000"/>
              </a:spcBef>
            </a:pPr>
            <a:r>
              <a:rPr lang="en-US" sz="2400" dirty="0">
                <a:latin typeface="Avenir Light" panose="020B0402020203020204" pitchFamily="34" charset="77"/>
              </a:rPr>
              <a:t>Inspired by </a:t>
            </a:r>
            <a:r>
              <a:rPr lang="en-US" sz="2400" dirty="0">
                <a:highlight>
                  <a:srgbClr val="FFFF00"/>
                </a:highlight>
                <a:latin typeface="Avenir Light" panose="020B0402020203020204" pitchFamily="34" charset="77"/>
              </a:rPr>
              <a:t>Attention</a:t>
            </a:r>
            <a:r>
              <a:rPr lang="en-US" sz="2400" dirty="0">
                <a:latin typeface="Avenir Light" panose="020B0402020203020204" pitchFamily="34" charset="77"/>
              </a:rPr>
              <a:t>, we want each word to determine, “how much should I be influenced by each of my neighbors”</a:t>
            </a:r>
          </a:p>
          <a:p>
            <a:pPr>
              <a:lnSpc>
                <a:spcPct val="150000"/>
              </a:lnSpc>
              <a:spcBef>
                <a:spcPts val="3000"/>
              </a:spcBef>
            </a:pPr>
            <a:r>
              <a:rPr lang="en-US" sz="2400" dirty="0">
                <a:latin typeface="Avenir Light" panose="020B0402020203020204" pitchFamily="34" charset="77"/>
              </a:rPr>
              <a:t>Want positionality</a:t>
            </a:r>
          </a:p>
        </p:txBody>
      </p:sp>
    </p:spTree>
    <p:extLst>
      <p:ext uri="{BB962C8B-B14F-4D97-AF65-F5344CB8AC3E}">
        <p14:creationId xmlns:p14="http://schemas.microsoft.com/office/powerpoint/2010/main" val="41036594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5" name="Content Placeholder 2">
            <a:extLst>
              <a:ext uri="{FF2B5EF4-FFF2-40B4-BE49-F238E27FC236}">
                <a16:creationId xmlns:a16="http://schemas.microsoft.com/office/drawing/2014/main" id="{FA3D34AD-4182-BB49-909B-606080CB1A44}"/>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sp>
        <p:nvSpPr>
          <p:cNvPr id="63" name="Content Placeholder 2">
            <a:extLst>
              <a:ext uri="{FF2B5EF4-FFF2-40B4-BE49-F238E27FC236}">
                <a16:creationId xmlns:a16="http://schemas.microsoft.com/office/drawing/2014/main" id="{27D21159-555E-8443-ABD2-0E912FA14334}"/>
              </a:ext>
            </a:extLst>
          </p:cNvPr>
          <p:cNvSpPr txBox="1">
            <a:spLocks/>
          </p:cNvSpPr>
          <p:nvPr/>
        </p:nvSpPr>
        <p:spPr>
          <a:xfrm>
            <a:off x="3591452"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64" name="Rounded Rectangle 63">
            <a:extLst>
              <a:ext uri="{FF2B5EF4-FFF2-40B4-BE49-F238E27FC236}">
                <a16:creationId xmlns:a16="http://schemas.microsoft.com/office/drawing/2014/main" id="{4B7A92BC-9BF5-DC47-9971-97BB56E95A46}"/>
              </a:ext>
            </a:extLst>
          </p:cNvPr>
          <p:cNvSpPr/>
          <p:nvPr/>
        </p:nvSpPr>
        <p:spPr>
          <a:xfrm rot="5400000">
            <a:off x="3157566"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4480D9B-BFB5-C447-A987-E7589DC9A36A}"/>
              </a:ext>
            </a:extLst>
          </p:cNvPr>
          <p:cNvSpPr/>
          <p:nvPr/>
        </p:nvSpPr>
        <p:spPr>
          <a:xfrm rot="5400000">
            <a:off x="3738896"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6499E7C-BFA4-FA40-840D-4579C1AB6B69}"/>
              </a:ext>
            </a:extLst>
          </p:cNvPr>
          <p:cNvSpPr/>
          <p:nvPr/>
        </p:nvSpPr>
        <p:spPr>
          <a:xfrm rot="5400000">
            <a:off x="3738896"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0C68F2F-C25E-7A48-8A43-658A8F1B58B6}"/>
              </a:ext>
            </a:extLst>
          </p:cNvPr>
          <p:cNvSpPr/>
          <p:nvPr/>
        </p:nvSpPr>
        <p:spPr>
          <a:xfrm rot="5400000">
            <a:off x="3738896"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8B46B5-B377-3C40-A411-ED1BE559943A}"/>
              </a:ext>
            </a:extLst>
          </p:cNvPr>
          <p:cNvSpPr/>
          <p:nvPr/>
        </p:nvSpPr>
        <p:spPr>
          <a:xfrm rot="5400000">
            <a:off x="3738896"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7652A8C-BCB0-8541-83B1-5B645FE5C419}"/>
              </a:ext>
            </a:extLst>
          </p:cNvPr>
          <p:cNvSpPr/>
          <p:nvPr/>
        </p:nvSpPr>
        <p:spPr>
          <a:xfrm rot="5400000">
            <a:off x="3736612"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36D1B611-39AD-E541-B861-4D0803706BB4}"/>
              </a:ext>
            </a:extLst>
          </p:cNvPr>
          <p:cNvSpPr txBox="1">
            <a:spLocks/>
          </p:cNvSpPr>
          <p:nvPr/>
        </p:nvSpPr>
        <p:spPr>
          <a:xfrm>
            <a:off x="4630153" y="88089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73" name="Rounded Rectangle 72">
            <a:extLst>
              <a:ext uri="{FF2B5EF4-FFF2-40B4-BE49-F238E27FC236}">
                <a16:creationId xmlns:a16="http://schemas.microsoft.com/office/drawing/2014/main" id="{4D12F490-4883-0549-8790-41991AA5798E}"/>
              </a:ext>
            </a:extLst>
          </p:cNvPr>
          <p:cNvSpPr/>
          <p:nvPr/>
        </p:nvSpPr>
        <p:spPr>
          <a:xfrm rot="5400000">
            <a:off x="4196267" y="194528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9C35A9-59CC-CB44-8F8F-BC458D62DFBB}"/>
              </a:ext>
            </a:extLst>
          </p:cNvPr>
          <p:cNvSpPr/>
          <p:nvPr/>
        </p:nvSpPr>
        <p:spPr>
          <a:xfrm rot="5400000">
            <a:off x="4777597" y="150341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3893B-688B-734B-8DBA-409078F07446}"/>
              </a:ext>
            </a:extLst>
          </p:cNvPr>
          <p:cNvSpPr/>
          <p:nvPr/>
        </p:nvSpPr>
        <p:spPr>
          <a:xfrm rot="5400000">
            <a:off x="4777597" y="174966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3746C30-6D63-E24D-8BF1-31181E2BE0BF}"/>
              </a:ext>
            </a:extLst>
          </p:cNvPr>
          <p:cNvSpPr/>
          <p:nvPr/>
        </p:nvSpPr>
        <p:spPr>
          <a:xfrm rot="5400000">
            <a:off x="4777597" y="199592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A433FD1-DC45-9547-A289-2137B0A6795C}"/>
              </a:ext>
            </a:extLst>
          </p:cNvPr>
          <p:cNvSpPr/>
          <p:nvPr/>
        </p:nvSpPr>
        <p:spPr>
          <a:xfrm rot="5400000">
            <a:off x="4777597" y="224779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41A0945-6C71-2849-9C22-C28C29E34CC9}"/>
              </a:ext>
            </a:extLst>
          </p:cNvPr>
          <p:cNvSpPr/>
          <p:nvPr/>
        </p:nvSpPr>
        <p:spPr>
          <a:xfrm rot="5400000">
            <a:off x="4775313" y="250579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ontent Placeholder 2">
            <a:extLst>
              <a:ext uri="{FF2B5EF4-FFF2-40B4-BE49-F238E27FC236}">
                <a16:creationId xmlns:a16="http://schemas.microsoft.com/office/drawing/2014/main" id="{1CDAC9A7-894A-2444-A863-A2D1023D355C}"/>
              </a:ext>
            </a:extLst>
          </p:cNvPr>
          <p:cNvSpPr txBox="1">
            <a:spLocks/>
          </p:cNvSpPr>
          <p:nvPr/>
        </p:nvSpPr>
        <p:spPr>
          <a:xfrm>
            <a:off x="5712801" y="874582"/>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80" name="Rounded Rectangle 79">
            <a:extLst>
              <a:ext uri="{FF2B5EF4-FFF2-40B4-BE49-F238E27FC236}">
                <a16:creationId xmlns:a16="http://schemas.microsoft.com/office/drawing/2014/main" id="{6E1D3D0C-2ACF-BB49-B0B1-7F0E91401E9D}"/>
              </a:ext>
            </a:extLst>
          </p:cNvPr>
          <p:cNvSpPr/>
          <p:nvPr/>
        </p:nvSpPr>
        <p:spPr>
          <a:xfrm rot="5400000">
            <a:off x="5278915" y="1938973"/>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7CA7652-356C-7649-8803-F09709E97811}"/>
              </a:ext>
            </a:extLst>
          </p:cNvPr>
          <p:cNvSpPr/>
          <p:nvPr/>
        </p:nvSpPr>
        <p:spPr>
          <a:xfrm rot="5400000">
            <a:off x="5860245" y="1497096"/>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D4B44AE-B3DA-2F47-AE35-F9A912452247}"/>
              </a:ext>
            </a:extLst>
          </p:cNvPr>
          <p:cNvSpPr/>
          <p:nvPr/>
        </p:nvSpPr>
        <p:spPr>
          <a:xfrm rot="5400000">
            <a:off x="5860245" y="1743355"/>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03C812F-17E1-E44B-BCC6-07A9095BEAF9}"/>
              </a:ext>
            </a:extLst>
          </p:cNvPr>
          <p:cNvSpPr/>
          <p:nvPr/>
        </p:nvSpPr>
        <p:spPr>
          <a:xfrm rot="5400000">
            <a:off x="5860245" y="198961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54D105D-7A0B-EE4E-8726-AD0C4D0A527C}"/>
              </a:ext>
            </a:extLst>
          </p:cNvPr>
          <p:cNvSpPr/>
          <p:nvPr/>
        </p:nvSpPr>
        <p:spPr>
          <a:xfrm rot="5400000">
            <a:off x="5860245" y="22414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2E77B96-E85B-894A-9B10-6DD15CF5D00E}"/>
              </a:ext>
            </a:extLst>
          </p:cNvPr>
          <p:cNvSpPr/>
          <p:nvPr/>
        </p:nvSpPr>
        <p:spPr>
          <a:xfrm rot="5400000">
            <a:off x="5857961" y="249947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Content Placeholder 2">
            <a:extLst>
              <a:ext uri="{FF2B5EF4-FFF2-40B4-BE49-F238E27FC236}">
                <a16:creationId xmlns:a16="http://schemas.microsoft.com/office/drawing/2014/main" id="{F379ECBB-303A-244D-B49E-4A15ACCE9F5A}"/>
              </a:ext>
            </a:extLst>
          </p:cNvPr>
          <p:cNvSpPr txBox="1">
            <a:spLocks/>
          </p:cNvSpPr>
          <p:nvPr/>
        </p:nvSpPr>
        <p:spPr>
          <a:xfrm>
            <a:off x="2868201" y="3063504"/>
            <a:ext cx="2974205" cy="503588"/>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a:t>
            </a:r>
          </a:p>
        </p:txBody>
      </p:sp>
      <p:sp>
        <p:nvSpPr>
          <p:cNvPr id="94" name="Rectangle 93">
            <a:extLst>
              <a:ext uri="{FF2B5EF4-FFF2-40B4-BE49-F238E27FC236}">
                <a16:creationId xmlns:a16="http://schemas.microsoft.com/office/drawing/2014/main" id="{C4219F10-E3E3-C540-A004-D03B82EA97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74B6E733-A75F-AD48-90BA-51DABA03FA01}"/>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540E0635-981E-F240-9572-CB6B2FA1C16E}"/>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2EEC96E4-92C0-174F-8110-E4EBB7802237}"/>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Rectangle 97">
            <a:extLst>
              <a:ext uri="{FF2B5EF4-FFF2-40B4-BE49-F238E27FC236}">
                <a16:creationId xmlns:a16="http://schemas.microsoft.com/office/drawing/2014/main" id="{B6B37A82-AD04-A748-8C9A-C3C6F4CA4C0C}"/>
              </a:ext>
            </a:extLst>
          </p:cNvPr>
          <p:cNvSpPr/>
          <p:nvPr/>
        </p:nvSpPr>
        <p:spPr>
          <a:xfrm>
            <a:off x="7378700" y="1494744"/>
            <a:ext cx="4470288" cy="975716"/>
          </a:xfrm>
          <a:prstGeom prst="rect">
            <a:avLst/>
          </a:prstGeom>
        </p:spPr>
        <p:txBody>
          <a:bodyPr wrap="square">
            <a:spAutoFit/>
          </a:bodyPr>
          <a:lstStyle/>
          <a:p>
            <a:pPr>
              <a:lnSpc>
                <a:spcPct val="150000"/>
              </a:lnSpc>
            </a:pPr>
            <a:r>
              <a:rPr lang="en-US" sz="2000" b="1" dirty="0">
                <a:solidFill>
                  <a:schemeClr val="tx1">
                    <a:lumMod val="75000"/>
                    <a:lumOff val="25000"/>
                  </a:schemeClr>
                </a:solidFill>
                <a:latin typeface="Avenir Medium" panose="02000503020000020003" pitchFamily="2" charset="0"/>
              </a:rPr>
              <a:t>Self-Attention</a:t>
            </a:r>
            <a:r>
              <a:rPr lang="en-US" sz="2000" dirty="0">
                <a:solidFill>
                  <a:schemeClr val="tx1">
                    <a:lumMod val="75000"/>
                    <a:lumOff val="25000"/>
                  </a:schemeClr>
                </a:solidFill>
                <a:latin typeface="Avenir Medium" panose="02000503020000020003" pitchFamily="2" charset="0"/>
              </a:rPr>
              <a:t>’s goal is to create great representations,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solidFill>
                  <a:schemeClr val="tx1">
                    <a:lumMod val="75000"/>
                    <a:lumOff val="25000"/>
                  </a:schemeClr>
                </a:solidFill>
                <a:latin typeface="Avenir Medium" panose="02000503020000020003" pitchFamily="2" charset="0"/>
              </a:rPr>
              <a:t>, of the input</a:t>
            </a:r>
          </a:p>
        </p:txBody>
      </p:sp>
    </p:spTree>
    <p:extLst>
      <p:ext uri="{BB962C8B-B14F-4D97-AF65-F5344CB8AC3E}">
        <p14:creationId xmlns:p14="http://schemas.microsoft.com/office/powerpoint/2010/main" val="16320029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3" name="Group 2">
            <a:extLst>
              <a:ext uri="{FF2B5EF4-FFF2-40B4-BE49-F238E27FC236}">
                <a16:creationId xmlns:a16="http://schemas.microsoft.com/office/drawing/2014/main" id="{0A11FE2A-4300-0849-BF78-692663959786}"/>
              </a:ext>
            </a:extLst>
          </p:cNvPr>
          <p:cNvGrpSpPr/>
          <p:nvPr/>
        </p:nvGrpSpPr>
        <p:grpSpPr>
          <a:xfrm>
            <a:off x="2601345" y="1422710"/>
            <a:ext cx="311369" cy="1364224"/>
            <a:chOff x="2601345" y="1422710"/>
            <a:chExt cx="311369" cy="1364224"/>
          </a:xfrm>
        </p:grpSpPr>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a:extLst>
              <a:ext uri="{FF2B5EF4-FFF2-40B4-BE49-F238E27FC236}">
                <a16:creationId xmlns:a16="http://schemas.microsoft.com/office/drawing/2014/main" id="{7C832447-B932-E742-B993-C34E8E0AB4FE}"/>
              </a:ext>
            </a:extLst>
          </p:cNvPr>
          <p:cNvSpPr/>
          <p:nvPr/>
        </p:nvSpPr>
        <p:spPr>
          <a:xfrm>
            <a:off x="7383427" y="2776770"/>
            <a:ext cx="3880743" cy="975716"/>
          </a:xfrm>
          <a:prstGeom prst="rect">
            <a:avLst/>
          </a:prstGeom>
        </p:spPr>
        <p:txBody>
          <a:bodyPr wrap="square">
            <a:spAutoFit/>
          </a:bodyPr>
          <a:lstStyle/>
          <a:p>
            <a:pPr>
              <a:lnSpc>
                <a:spcPct val="150000"/>
              </a:lnSpc>
            </a:pPr>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1</a:t>
            </a:r>
            <a:r>
              <a:rPr lang="en-US" sz="2000" dirty="0">
                <a:solidFill>
                  <a:schemeClr val="tx1">
                    <a:lumMod val="75000"/>
                    <a:lumOff val="25000"/>
                  </a:schemeClr>
                </a:solidFill>
                <a:latin typeface="Avenir Medium" panose="02000503020000020003" pitchFamily="2" charset="0"/>
              </a:rPr>
              <a:t> will be based on a weighted contribution of </a:t>
            </a:r>
            <a:r>
              <a:rPr lang="en-US" sz="2000" b="1" dirty="0">
                <a:solidFill>
                  <a:srgbClr val="0070C0"/>
                </a:solidFill>
                <a:latin typeface="Avenir Medium" panose="02000503020000020003" pitchFamily="2" charset="0"/>
              </a:rPr>
              <a:t>x</a:t>
            </a:r>
            <a:r>
              <a:rPr lang="en-US" sz="2000" b="1" baseline="-25000" dirty="0">
                <a:solidFill>
                  <a:srgbClr val="0070C0"/>
                </a:solidFill>
                <a:latin typeface="Avenir Medium" panose="02000503020000020003" pitchFamily="2" charset="0"/>
              </a:rPr>
              <a:t>1</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2</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3</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4</a:t>
            </a:r>
            <a:endParaRPr lang="en-US" sz="2000" dirty="0">
              <a:solidFill>
                <a:srgbClr val="0070C0"/>
              </a:solidFill>
              <a:latin typeface="Avenir Medium" panose="02000503020000020003" pitchFamily="2" charset="0"/>
            </a:endParaRPr>
          </a:p>
        </p:txBody>
      </p:sp>
      <p:sp>
        <p:nvSpPr>
          <p:cNvPr id="2" name="Rectangle 1">
            <a:extLst>
              <a:ext uri="{FF2B5EF4-FFF2-40B4-BE49-F238E27FC236}">
                <a16:creationId xmlns:a16="http://schemas.microsoft.com/office/drawing/2014/main" id="{198B392D-4AC9-A74E-8147-A1C5EDB083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Content Placeholder 2">
            <a:extLst>
              <a:ext uri="{FF2B5EF4-FFF2-40B4-BE49-F238E27FC236}">
                <a16:creationId xmlns:a16="http://schemas.microsoft.com/office/drawing/2014/main" id="{0A9EB92C-E096-7C45-935D-C4C9F59A5542}"/>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99" name="Rectangle 98">
            <a:extLst>
              <a:ext uri="{FF2B5EF4-FFF2-40B4-BE49-F238E27FC236}">
                <a16:creationId xmlns:a16="http://schemas.microsoft.com/office/drawing/2014/main" id="{589C9969-D616-C048-839C-E2EC3CE72526}"/>
              </a:ext>
            </a:extLst>
          </p:cNvPr>
          <p:cNvSpPr/>
          <p:nvPr/>
        </p:nvSpPr>
        <p:spPr>
          <a:xfrm>
            <a:off x="7378700" y="1494744"/>
            <a:ext cx="4470288" cy="975716"/>
          </a:xfrm>
          <a:prstGeom prst="rect">
            <a:avLst/>
          </a:prstGeom>
        </p:spPr>
        <p:txBody>
          <a:bodyPr wrap="square">
            <a:spAutoFit/>
          </a:bodyPr>
          <a:lstStyle/>
          <a:p>
            <a:pPr>
              <a:lnSpc>
                <a:spcPct val="150000"/>
              </a:lnSpc>
            </a:pPr>
            <a:r>
              <a:rPr lang="en-US" sz="2000" b="1" dirty="0">
                <a:solidFill>
                  <a:schemeClr val="tx1">
                    <a:lumMod val="75000"/>
                    <a:lumOff val="25000"/>
                  </a:schemeClr>
                </a:solidFill>
                <a:latin typeface="Avenir Medium" panose="02000503020000020003" pitchFamily="2" charset="0"/>
              </a:rPr>
              <a:t>Self-Attention</a:t>
            </a:r>
            <a:r>
              <a:rPr lang="en-US" sz="2000" dirty="0">
                <a:solidFill>
                  <a:schemeClr val="tx1">
                    <a:lumMod val="75000"/>
                    <a:lumOff val="25000"/>
                  </a:schemeClr>
                </a:solidFill>
                <a:latin typeface="Avenir Medium" panose="02000503020000020003" pitchFamily="2" charset="0"/>
              </a:rPr>
              <a:t>’s goal is to create great representations,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solidFill>
                  <a:schemeClr val="tx1">
                    <a:lumMod val="75000"/>
                    <a:lumOff val="25000"/>
                  </a:schemeClr>
                </a:solidFill>
                <a:latin typeface="Avenir Medium" panose="02000503020000020003" pitchFamily="2" charset="0"/>
              </a:rPr>
              <a:t>, of the input</a:t>
            </a:r>
          </a:p>
        </p:txBody>
      </p:sp>
      <p:sp>
        <p:nvSpPr>
          <p:cNvPr id="100" name="Right Arrow 99">
            <a:extLst>
              <a:ext uri="{FF2B5EF4-FFF2-40B4-BE49-F238E27FC236}">
                <a16:creationId xmlns:a16="http://schemas.microsoft.com/office/drawing/2014/main" id="{327BF331-288B-5F4C-8E2D-71A07BA971D7}"/>
              </a:ext>
            </a:extLst>
          </p:cNvPr>
          <p:cNvSpPr/>
          <p:nvPr/>
        </p:nvSpPr>
        <p:spPr>
          <a:xfrm rot="12116029">
            <a:off x="3491820" y="328489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6FA63966-0121-A846-BE70-AED3651BE0DF}"/>
              </a:ext>
            </a:extLst>
          </p:cNvPr>
          <p:cNvSpPr/>
          <p:nvPr/>
        </p:nvSpPr>
        <p:spPr>
          <a:xfrm rot="16200000">
            <a:off x="2305906" y="3238350"/>
            <a:ext cx="899313" cy="165581"/>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AC65D0CB-1782-4640-89A5-19CD0111DFFA}"/>
              </a:ext>
            </a:extLst>
          </p:cNvPr>
          <p:cNvSpPr/>
          <p:nvPr/>
        </p:nvSpPr>
        <p:spPr>
          <a:xfrm rot="13675840">
            <a:off x="2738522" y="3221623"/>
            <a:ext cx="1255146" cy="192797"/>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21002BEF-EBC7-5A4F-B308-F404267362B7}"/>
              </a:ext>
            </a:extLst>
          </p:cNvPr>
          <p:cNvSpPr/>
          <p:nvPr/>
        </p:nvSpPr>
        <p:spPr>
          <a:xfrm rot="12608806">
            <a:off x="2972814" y="3165448"/>
            <a:ext cx="1928505" cy="207456"/>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BF3E8D03-F5E7-3242-B2E7-97FC7CFFC56A}"/>
                  </a:ext>
                </a:extLst>
              </p:cNvPr>
              <p:cNvSpPr txBox="1">
                <a:spLocks/>
              </p:cNvSpPr>
              <p:nvPr/>
            </p:nvSpPr>
            <p:spPr>
              <a:xfrm>
                <a:off x="2318907" y="30317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4" name="Content Placeholder 2">
                <a:extLst>
                  <a:ext uri="{FF2B5EF4-FFF2-40B4-BE49-F238E27FC236}">
                    <a16:creationId xmlns:a16="http://schemas.microsoft.com/office/drawing/2014/main" id="{BF3E8D03-F5E7-3242-B2E7-97FC7CFFC56A}"/>
                  </a:ext>
                </a:extLst>
              </p:cNvPr>
              <p:cNvSpPr txBox="1">
                <a:spLocks noRot="1" noChangeAspect="1" noMove="1" noResize="1" noEditPoints="1" noAdjustHandles="1" noChangeArrowheads="1" noChangeShapeType="1" noTextEdit="1"/>
              </p:cNvSpPr>
              <p:nvPr/>
            </p:nvSpPr>
            <p:spPr>
              <a:xfrm>
                <a:off x="2318907" y="3031734"/>
                <a:ext cx="466367" cy="503588"/>
              </a:xfrm>
              <a:prstGeom prst="rect">
                <a:avLst/>
              </a:prstGeom>
              <a:blipFill>
                <a:blip r:embed="rId3"/>
                <a:stretch>
                  <a:fillRect l="-540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1B2BABA1-A35D-764D-B589-7E509DBE3750}"/>
                  </a:ext>
                </a:extLst>
              </p:cNvPr>
              <p:cNvSpPr txBox="1">
                <a:spLocks/>
              </p:cNvSpPr>
              <p:nvPr/>
            </p:nvSpPr>
            <p:spPr>
              <a:xfrm>
                <a:off x="2887341" y="30581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5" name="Content Placeholder 2">
                <a:extLst>
                  <a:ext uri="{FF2B5EF4-FFF2-40B4-BE49-F238E27FC236}">
                    <a16:creationId xmlns:a16="http://schemas.microsoft.com/office/drawing/2014/main" id="{1B2BABA1-A35D-764D-B589-7E509DBE3750}"/>
                  </a:ext>
                </a:extLst>
              </p:cNvPr>
              <p:cNvSpPr txBox="1">
                <a:spLocks noRot="1" noChangeAspect="1" noMove="1" noResize="1" noEditPoints="1" noAdjustHandles="1" noChangeArrowheads="1" noChangeShapeType="1" noTextEdit="1"/>
              </p:cNvSpPr>
              <p:nvPr/>
            </p:nvSpPr>
            <p:spPr>
              <a:xfrm>
                <a:off x="2887341" y="3058127"/>
                <a:ext cx="466367" cy="503588"/>
              </a:xfrm>
              <a:prstGeom prst="rect">
                <a:avLst/>
              </a:prstGeom>
              <a:blipFill>
                <a:blip r:embed="rId4"/>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Content Placeholder 2">
                <a:extLst>
                  <a:ext uri="{FF2B5EF4-FFF2-40B4-BE49-F238E27FC236}">
                    <a16:creationId xmlns:a16="http://schemas.microsoft.com/office/drawing/2014/main" id="{2B4E190F-65CC-7E4F-B48D-BB27C6DA295C}"/>
                  </a:ext>
                </a:extLst>
              </p:cNvPr>
              <p:cNvSpPr txBox="1">
                <a:spLocks/>
              </p:cNvSpPr>
              <p:nvPr/>
            </p:nvSpPr>
            <p:spPr>
              <a:xfrm>
                <a:off x="3691219" y="301738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6" name="Content Placeholder 2">
                <a:extLst>
                  <a:ext uri="{FF2B5EF4-FFF2-40B4-BE49-F238E27FC236}">
                    <a16:creationId xmlns:a16="http://schemas.microsoft.com/office/drawing/2014/main" id="{2B4E190F-65CC-7E4F-B48D-BB27C6DA295C}"/>
                  </a:ext>
                </a:extLst>
              </p:cNvPr>
              <p:cNvSpPr txBox="1">
                <a:spLocks noRot="1" noChangeAspect="1" noMove="1" noResize="1" noEditPoints="1" noAdjustHandles="1" noChangeArrowheads="1" noChangeShapeType="1" noTextEdit="1"/>
              </p:cNvSpPr>
              <p:nvPr/>
            </p:nvSpPr>
            <p:spPr>
              <a:xfrm>
                <a:off x="3691219" y="3017382"/>
                <a:ext cx="466367" cy="503588"/>
              </a:xfrm>
              <a:prstGeom prst="rect">
                <a:avLst/>
              </a:prstGeom>
              <a:blipFill>
                <a:blip r:embed="rId5"/>
                <a:stretch>
                  <a:fillRect l="-540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AFFD93C-52EF-7044-BAC7-5C52C97FCA37}"/>
                  </a:ext>
                </a:extLst>
              </p:cNvPr>
              <p:cNvSpPr txBox="1">
                <a:spLocks/>
              </p:cNvSpPr>
              <p:nvPr/>
            </p:nvSpPr>
            <p:spPr>
              <a:xfrm>
                <a:off x="4689324" y="296278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107" name="Content Placeholder 2">
                <a:extLst>
                  <a:ext uri="{FF2B5EF4-FFF2-40B4-BE49-F238E27FC236}">
                    <a16:creationId xmlns:a16="http://schemas.microsoft.com/office/drawing/2014/main" id="{6AFFD93C-52EF-7044-BAC7-5C52C97FCA37}"/>
                  </a:ext>
                </a:extLst>
              </p:cNvPr>
              <p:cNvSpPr txBox="1">
                <a:spLocks noRot="1" noChangeAspect="1" noMove="1" noResize="1" noEditPoints="1" noAdjustHandles="1" noChangeArrowheads="1" noChangeShapeType="1" noTextEdit="1"/>
              </p:cNvSpPr>
              <p:nvPr/>
            </p:nvSpPr>
            <p:spPr>
              <a:xfrm>
                <a:off x="4689324" y="2962784"/>
                <a:ext cx="466367" cy="503588"/>
              </a:xfrm>
              <a:prstGeom prst="rect">
                <a:avLst/>
              </a:prstGeom>
              <a:blipFill>
                <a:blip r:embed="rId6"/>
                <a:stretch>
                  <a:fillRect l="-526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004FA61-EB37-9047-BDF7-44B459A36F48}"/>
                  </a:ext>
                </a:extLst>
              </p:cNvPr>
              <p:cNvSpPr/>
              <p:nvPr/>
            </p:nvSpPr>
            <p:spPr>
              <a:xfrm>
                <a:off x="7383427" y="4159891"/>
                <a:ext cx="3880743" cy="1932452"/>
              </a:xfrm>
              <a:prstGeom prst="rect">
                <a:avLst/>
              </a:prstGeom>
            </p:spPr>
            <p:txBody>
              <a:bodyPr wrap="square">
                <a:spAutoFit/>
              </a:bodyPr>
              <a:lstStyle/>
              <a:p>
                <a:pPr>
                  <a:lnSpc>
                    <a:spcPct val="150000"/>
                  </a:lnSpc>
                </a:pPr>
                <a14:m>
                  <m:oMath xmlns:m="http://schemas.openxmlformats.org/officeDocument/2006/math">
                    <m:sSubSup>
                      <m:sSubSupPr>
                        <m:ctrlPr>
                          <a:rPr lang="en-US" sz="2000" b="1" i="1" dirty="0" smtClean="0">
                            <a:solidFill>
                              <a:schemeClr val="accent4">
                                <a:lumMod val="75000"/>
                              </a:schemeClr>
                            </a:solidFill>
                            <a:latin typeface="Cambria Math" panose="02040503050406030204" pitchFamily="18" charset="0"/>
                          </a:rPr>
                        </m:ctrlPr>
                      </m:sSubSupPr>
                      <m:e>
                        <m:r>
                          <a:rPr lang="en-US" sz="2000" b="1" i="1" dirty="0">
                            <a:solidFill>
                              <a:schemeClr val="accent4">
                                <a:lumMod val="75000"/>
                              </a:schemeClr>
                            </a:solidFill>
                            <a:latin typeface="Cambria Math" panose="02040503050406030204" pitchFamily="18" charset="0"/>
                          </a:rPr>
                          <m:t>𝒂</m:t>
                        </m:r>
                      </m:e>
                      <m:sub>
                        <m:r>
                          <a:rPr lang="en-US" sz="2000" b="1" i="1" dirty="0" smtClean="0">
                            <a:solidFill>
                              <a:schemeClr val="accent4">
                                <a:lumMod val="75000"/>
                              </a:schemeClr>
                            </a:solidFill>
                            <a:latin typeface="Cambria Math" panose="02040503050406030204" pitchFamily="18" charset="0"/>
                          </a:rPr>
                          <m:t>𝒊</m:t>
                        </m:r>
                      </m:sub>
                      <m:sup>
                        <m:r>
                          <a:rPr lang="en-US" sz="2000" b="1" i="1" dirty="0">
                            <a:solidFill>
                              <a:schemeClr val="accent4">
                                <a:lumMod val="75000"/>
                              </a:schemeClr>
                            </a:solidFill>
                            <a:latin typeface="Cambria Math" panose="02040503050406030204" pitchFamily="18" charset="0"/>
                          </a:rPr>
                          <m:t>𝟏</m:t>
                        </m:r>
                      </m:sup>
                    </m:sSubSup>
                    <m:r>
                      <a:rPr lang="en-US" sz="2000" b="1" i="1" dirty="0">
                        <a:solidFill>
                          <a:schemeClr val="accent4">
                            <a:lumMod val="75000"/>
                          </a:schemeClr>
                        </a:solidFill>
                        <a:latin typeface="Cambria Math" panose="02040503050406030204" pitchFamily="18" charset="0"/>
                      </a:rPr>
                      <m:t> </m:t>
                    </m:r>
                  </m:oMath>
                </a14:m>
                <a:r>
                  <a:rPr lang="en-US" sz="2000" dirty="0">
                    <a:solidFill>
                      <a:schemeClr val="tx1">
                        <a:lumMod val="75000"/>
                        <a:lumOff val="25000"/>
                      </a:schemeClr>
                    </a:solidFill>
                    <a:latin typeface="Avenir Medium" panose="02000503020000020003" pitchFamily="2" charset="0"/>
                  </a:rPr>
                  <a:t>is “just” a weight. More is happening under the hood, but it’s effectively weighting </a:t>
                </a:r>
                <a:r>
                  <a:rPr lang="en-US" sz="2000" i="1" u="sng" dirty="0">
                    <a:solidFill>
                      <a:schemeClr val="tx1">
                        <a:lumMod val="75000"/>
                        <a:lumOff val="25000"/>
                      </a:schemeClr>
                    </a:solidFill>
                    <a:latin typeface="Avenir Medium" panose="02000503020000020003" pitchFamily="2" charset="0"/>
                  </a:rPr>
                  <a:t>versions</a:t>
                </a:r>
                <a:r>
                  <a:rPr lang="en-US" sz="2000" dirty="0">
                    <a:solidFill>
                      <a:schemeClr val="tx1">
                        <a:lumMod val="75000"/>
                        <a:lumOff val="25000"/>
                      </a:schemeClr>
                    </a:solidFill>
                    <a:latin typeface="Avenir Medium" panose="02000503020000020003" pitchFamily="2" charset="0"/>
                  </a:rPr>
                  <a:t> of </a:t>
                </a:r>
                <a:r>
                  <a:rPr lang="en-US" sz="2000" b="1" dirty="0">
                    <a:solidFill>
                      <a:srgbClr val="0070C0"/>
                    </a:solidFill>
                    <a:latin typeface="Avenir Medium" panose="02000503020000020003" pitchFamily="2" charset="0"/>
                  </a:rPr>
                  <a:t>x</a:t>
                </a:r>
                <a:r>
                  <a:rPr lang="en-US" sz="2000" b="1" baseline="-25000" dirty="0">
                    <a:solidFill>
                      <a:srgbClr val="0070C0"/>
                    </a:solidFill>
                    <a:latin typeface="Avenir Medium" panose="02000503020000020003" pitchFamily="2" charset="0"/>
                  </a:rPr>
                  <a:t>1</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2</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3</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4</a:t>
                </a:r>
                <a:endParaRPr lang="en-US" sz="2000" dirty="0">
                  <a:solidFill>
                    <a:srgbClr val="0070C0"/>
                  </a:solidFill>
                  <a:latin typeface="Avenir Medium" panose="02000503020000020003" pitchFamily="2" charset="0"/>
                </a:endParaRPr>
              </a:p>
            </p:txBody>
          </p:sp>
        </mc:Choice>
        <mc:Fallback xmlns="">
          <p:sp>
            <p:nvSpPr>
              <p:cNvPr id="63" name="Rectangle 62">
                <a:extLst>
                  <a:ext uri="{FF2B5EF4-FFF2-40B4-BE49-F238E27FC236}">
                    <a16:creationId xmlns:a16="http://schemas.microsoft.com/office/drawing/2014/main" id="{C004FA61-EB37-9047-BDF7-44B459A36F48}"/>
                  </a:ext>
                </a:extLst>
              </p:cNvPr>
              <p:cNvSpPr>
                <a:spLocks noRot="1" noChangeAspect="1" noMove="1" noResize="1" noEditPoints="1" noAdjustHandles="1" noChangeArrowheads="1" noChangeShapeType="1" noTextEdit="1"/>
              </p:cNvSpPr>
              <p:nvPr/>
            </p:nvSpPr>
            <p:spPr>
              <a:xfrm>
                <a:off x="7383427" y="4159891"/>
                <a:ext cx="3880743" cy="1932452"/>
              </a:xfrm>
              <a:prstGeom prst="rect">
                <a:avLst/>
              </a:prstGeom>
              <a:blipFill>
                <a:blip r:embed="rId7"/>
                <a:stretch>
                  <a:fillRect l="-1629" r="-977" b="-5229"/>
                </a:stretch>
              </a:blipFill>
            </p:spPr>
            <p:txBody>
              <a:bodyPr/>
              <a:lstStyle/>
              <a:p>
                <a:r>
                  <a:rPr lang="en-US">
                    <a:noFill/>
                  </a:rPr>
                  <a:t> </a:t>
                </a:r>
              </a:p>
            </p:txBody>
          </p:sp>
        </mc:Fallback>
      </mc:AlternateContent>
    </p:spTree>
    <p:extLst>
      <p:ext uri="{BB962C8B-B14F-4D97-AF65-F5344CB8AC3E}">
        <p14:creationId xmlns:p14="http://schemas.microsoft.com/office/powerpoint/2010/main" val="9369954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63" name="Rectangle 62">
            <a:extLst>
              <a:ext uri="{FF2B5EF4-FFF2-40B4-BE49-F238E27FC236}">
                <a16:creationId xmlns:a16="http://schemas.microsoft.com/office/drawing/2014/main" id="{C004FA61-EB37-9047-BDF7-44B459A36F48}"/>
              </a:ext>
            </a:extLst>
          </p:cNvPr>
          <p:cNvSpPr/>
          <p:nvPr/>
        </p:nvSpPr>
        <p:spPr>
          <a:xfrm>
            <a:off x="8324603" y="613102"/>
            <a:ext cx="3644956" cy="2360711"/>
          </a:xfrm>
          <a:prstGeom prst="rect">
            <a:avLst/>
          </a:prstGeom>
        </p:spPr>
        <p:txBody>
          <a:bodyPr wrap="square">
            <a:spAutoFit/>
          </a:bodyPr>
          <a:lstStyle/>
          <a:p>
            <a:r>
              <a:rPr lang="en-US" sz="2000" dirty="0">
                <a:latin typeface="Avenir Medium" panose="02000503020000020003" pitchFamily="2" charset="0"/>
              </a:rPr>
              <a:t>Under the hood, each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r>
              <a:rPr lang="en-US" sz="2000" dirty="0">
                <a:solidFill>
                  <a:srgbClr val="0070C0"/>
                </a:solidFill>
                <a:latin typeface="Avenir Medium" panose="02000503020000020003" pitchFamily="2" charset="0"/>
              </a:rPr>
              <a:t> </a:t>
            </a:r>
            <a:r>
              <a:rPr lang="en-US" sz="2000" dirty="0">
                <a:latin typeface="Avenir Medium" panose="02000503020000020003" pitchFamily="2" charset="0"/>
              </a:rPr>
              <a:t>has 3 small, associated vectors. For example,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r>
              <a:rPr lang="en-US" sz="2000" dirty="0">
                <a:latin typeface="Avenir Medium" panose="02000503020000020003" pitchFamily="2" charset="0"/>
              </a:rPr>
              <a:t> has:</a:t>
            </a:r>
          </a:p>
          <a:p>
            <a:pPr marL="342900" indent="-342900">
              <a:lnSpc>
                <a:spcPct val="150000"/>
              </a:lnSpc>
              <a:buFont typeface="Arial" panose="020B0604020202020204" pitchFamily="34" charset="0"/>
              <a:buChar char="•"/>
            </a:pPr>
            <a:r>
              <a:rPr lang="en-US" sz="2000" dirty="0">
                <a:solidFill>
                  <a:srgbClr val="7030A0"/>
                </a:solidFill>
                <a:latin typeface="Avenir Medium" panose="02000503020000020003" pitchFamily="2" charset="0"/>
              </a:rPr>
              <a:t>Query</a:t>
            </a:r>
            <a:r>
              <a:rPr lang="en-US" sz="2000" b="1" dirty="0">
                <a:solidFill>
                  <a:srgbClr val="7030A0"/>
                </a:solidFill>
                <a:latin typeface="Avenir Medium" panose="02000503020000020003" pitchFamily="2" charset="0"/>
              </a:rPr>
              <a:t> q</a:t>
            </a:r>
            <a:r>
              <a:rPr lang="en-US" sz="2000" b="1" baseline="-25000" dirty="0">
                <a:solidFill>
                  <a:srgbClr val="7030A0"/>
                </a:solidFill>
                <a:latin typeface="Avenir Medium" panose="02000503020000020003" pitchFamily="2" charset="0"/>
              </a:rPr>
              <a:t>1</a:t>
            </a:r>
            <a:endParaRPr lang="en-US" sz="20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000" dirty="0">
                <a:solidFill>
                  <a:schemeClr val="accent4">
                    <a:lumMod val="75000"/>
                  </a:schemeClr>
                </a:solidFill>
                <a:latin typeface="Avenir Medium" panose="02000503020000020003" pitchFamily="2" charset="0"/>
              </a:rPr>
              <a:t>Key</a:t>
            </a:r>
            <a:r>
              <a:rPr lang="en-US" sz="2000" b="1" dirty="0">
                <a:solidFill>
                  <a:schemeClr val="accent4">
                    <a:lumMod val="75000"/>
                  </a:schemeClr>
                </a:solidFill>
                <a:latin typeface="Avenir Medium" panose="02000503020000020003" pitchFamily="2" charset="0"/>
              </a:rPr>
              <a:t> k</a:t>
            </a:r>
            <a:r>
              <a:rPr lang="en-US" sz="2000" b="1" baseline="-25000" dirty="0">
                <a:solidFill>
                  <a:schemeClr val="accent4">
                    <a:lumMod val="75000"/>
                  </a:schemeClr>
                </a:solidFill>
                <a:latin typeface="Avenir Medium" panose="02000503020000020003" pitchFamily="2" charset="0"/>
              </a:rPr>
              <a:t>1</a:t>
            </a:r>
            <a:endParaRPr lang="en-US" sz="20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000" dirty="0">
                <a:solidFill>
                  <a:srgbClr val="0070C0"/>
                </a:solidFill>
                <a:latin typeface="Avenir Medium" panose="02000503020000020003" pitchFamily="2" charset="0"/>
              </a:rPr>
              <a:t>Value </a:t>
            </a:r>
            <a:r>
              <a:rPr lang="en-US" sz="2000" b="1" dirty="0">
                <a:solidFill>
                  <a:srgbClr val="0070C0"/>
                </a:solidFill>
                <a:latin typeface="Avenir Medium" panose="02000503020000020003" pitchFamily="2" charset="0"/>
              </a:rPr>
              <a:t>v</a:t>
            </a:r>
            <a:r>
              <a:rPr lang="en-US" sz="2000" b="1" baseline="-25000" dirty="0">
                <a:solidFill>
                  <a:srgbClr val="0070C0"/>
                </a:solidFill>
                <a:latin typeface="Avenir Medium" panose="02000503020000020003" pitchFamily="2" charset="0"/>
              </a:rPr>
              <a:t>1</a:t>
            </a:r>
            <a:endParaRPr lang="en-US" sz="2000" baseline="-25000" dirty="0">
              <a:solidFill>
                <a:srgbClr val="0070C0"/>
              </a:solidFill>
              <a:latin typeface="Avenir Medium" panose="02000503020000020003" pitchFamily="2" charset="0"/>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9" name="Rectangle 8">
            <a:extLst>
              <a:ext uri="{FF2B5EF4-FFF2-40B4-BE49-F238E27FC236}">
                <a16:creationId xmlns:a16="http://schemas.microsoft.com/office/drawing/2014/main" id="{8A5CA7C8-B48B-5548-AE42-FE7BEAADE5CB}"/>
              </a:ext>
            </a:extLst>
          </p:cNvPr>
          <p:cNvSpPr/>
          <p:nvPr/>
        </p:nvSpPr>
        <p:spPr>
          <a:xfrm>
            <a:off x="953338" y="900542"/>
            <a:ext cx="6479387" cy="1015663"/>
          </a:xfrm>
          <a:prstGeom prst="rect">
            <a:avLst/>
          </a:prstGeom>
        </p:spPr>
        <p:txBody>
          <a:bodyPr wrap="square">
            <a:spAutoFit/>
          </a:bodyPr>
          <a:lstStyle/>
          <a:p>
            <a:r>
              <a:rPr lang="en-US" sz="2000" dirty="0">
                <a:highlight>
                  <a:srgbClr val="FFFF00"/>
                </a:highlight>
                <a:latin typeface="Avenir Medium" panose="02000503020000020003" pitchFamily="2" charset="0"/>
              </a:rPr>
              <a:t>Step 1:</a:t>
            </a:r>
            <a:r>
              <a:rPr lang="en-US" sz="2000" dirty="0">
                <a:latin typeface="Avenir Medium" panose="02000503020000020003" pitchFamily="2" charset="0"/>
              </a:rPr>
              <a:t> Our Self-Attention Head has just 3 weight matrices </a:t>
            </a:r>
            <a:r>
              <a:rPr lang="en-US" sz="2000" dirty="0" err="1">
                <a:solidFill>
                  <a:srgbClr val="7030A0"/>
                </a:solidFill>
                <a:latin typeface="Avenir Medium" panose="02000503020000020003" pitchFamily="2" charset="0"/>
              </a:rPr>
              <a:t>W</a:t>
            </a:r>
            <a:r>
              <a:rPr lang="en-US" sz="2000" baseline="-25000" dirty="0" err="1">
                <a:solidFill>
                  <a:srgbClr val="7030A0"/>
                </a:solidFill>
                <a:latin typeface="Avenir Medium" panose="02000503020000020003" pitchFamily="2" charset="0"/>
              </a:rPr>
              <a:t>q</a:t>
            </a:r>
            <a:r>
              <a:rPr lang="en-US" sz="2000" dirty="0">
                <a:latin typeface="Avenir Medium" panose="02000503020000020003" pitchFamily="2" charset="0"/>
              </a:rPr>
              <a:t>, </a:t>
            </a:r>
            <a:r>
              <a:rPr lang="en-US" sz="2000" dirty="0" err="1">
                <a:solidFill>
                  <a:schemeClr val="accent4">
                    <a:lumMod val="50000"/>
                  </a:schemeClr>
                </a:solidFill>
                <a:latin typeface="Avenir Medium" panose="02000503020000020003" pitchFamily="2" charset="0"/>
              </a:rPr>
              <a:t>W</a:t>
            </a:r>
            <a:r>
              <a:rPr lang="en-US" sz="2000" baseline="-25000" dirty="0" err="1">
                <a:solidFill>
                  <a:schemeClr val="accent4">
                    <a:lumMod val="50000"/>
                  </a:schemeClr>
                </a:solidFill>
                <a:latin typeface="Avenir Medium" panose="02000503020000020003" pitchFamily="2" charset="0"/>
              </a:rPr>
              <a:t>k</a:t>
            </a:r>
            <a:r>
              <a:rPr lang="en-US" sz="2000" dirty="0">
                <a:latin typeface="Avenir Medium" panose="02000503020000020003" pitchFamily="2" charset="0"/>
              </a:rPr>
              <a:t>, </a:t>
            </a:r>
            <a:r>
              <a:rPr lang="en-US" sz="2000" dirty="0">
                <a:solidFill>
                  <a:schemeClr val="accent5">
                    <a:lumMod val="50000"/>
                  </a:schemeClr>
                </a:solidFill>
                <a:latin typeface="Avenir Medium" panose="02000503020000020003" pitchFamily="2" charset="0"/>
              </a:rPr>
              <a:t>W</a:t>
            </a:r>
            <a:r>
              <a:rPr lang="en-US" sz="2000" baseline="-25000" dirty="0">
                <a:solidFill>
                  <a:schemeClr val="accent5">
                    <a:lumMod val="50000"/>
                  </a:schemeClr>
                </a:solidFill>
                <a:latin typeface="Avenir Medium" panose="02000503020000020003" pitchFamily="2" charset="0"/>
              </a:rPr>
              <a:t>v</a:t>
            </a:r>
            <a:r>
              <a:rPr lang="en-US" sz="2000" dirty="0">
                <a:latin typeface="Avenir Medium" panose="02000503020000020003" pitchFamily="2" charset="0"/>
              </a:rPr>
              <a:t> in total. </a:t>
            </a:r>
            <a:r>
              <a:rPr lang="en-US" sz="2000" dirty="0">
                <a:highlight>
                  <a:srgbClr val="FFFF00"/>
                </a:highlight>
                <a:latin typeface="Avenir Medium" panose="02000503020000020003" pitchFamily="2" charset="0"/>
              </a:rPr>
              <a:t>These same 3 weight matrices</a:t>
            </a:r>
            <a:r>
              <a:rPr lang="en-US" sz="2000" dirty="0">
                <a:latin typeface="Avenir Medium" panose="02000503020000020003" pitchFamily="2" charset="0"/>
              </a:rPr>
              <a:t> are multiplied by each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r>
              <a:rPr lang="en-US" sz="2000" baseline="-25000" dirty="0">
                <a:solidFill>
                  <a:srgbClr val="0070C0"/>
                </a:solidFill>
              </a:rPr>
              <a:t> </a:t>
            </a:r>
            <a:r>
              <a:rPr lang="en-US" sz="2000" dirty="0">
                <a:latin typeface="Avenir Medium" panose="02000503020000020003" pitchFamily="2" charset="0"/>
              </a:rPr>
              <a:t>to create all vectors:</a:t>
            </a:r>
            <a:endParaRPr lang="en-US" sz="2000" dirty="0"/>
          </a:p>
        </p:txBody>
      </p:sp>
      <p:sp>
        <p:nvSpPr>
          <p:cNvPr id="206" name="Rectangle 205">
            <a:extLst>
              <a:ext uri="{FF2B5EF4-FFF2-40B4-BE49-F238E27FC236}">
                <a16:creationId xmlns:a16="http://schemas.microsoft.com/office/drawing/2014/main" id="{C691B0D9-D504-7748-B743-9F0D599B8BE1}"/>
              </a:ext>
            </a:extLst>
          </p:cNvPr>
          <p:cNvSpPr/>
          <p:nvPr/>
        </p:nvSpPr>
        <p:spPr>
          <a:xfrm>
            <a:off x="1379913" y="2097211"/>
            <a:ext cx="1616330" cy="461665"/>
          </a:xfrm>
          <a:prstGeom prst="rect">
            <a:avLst/>
          </a:prstGeom>
        </p:spPr>
        <p:txBody>
          <a:bodyPr wrap="square">
            <a:spAutoFit/>
          </a:bodyPr>
          <a:lstStyle/>
          <a:p>
            <a:r>
              <a:rPr lang="en-US" sz="2400" b="1" dirty="0">
                <a:solidFill>
                  <a:srgbClr val="7030A0"/>
                </a:solidFill>
                <a:latin typeface="Avenir Book" panose="02000503020000020003" pitchFamily="2" charset="0"/>
              </a:rPr>
              <a:t>q</a:t>
            </a:r>
            <a:r>
              <a:rPr lang="en-US" sz="2400" b="1" baseline="-25000" dirty="0">
                <a:solidFill>
                  <a:srgbClr val="7030A0"/>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rgbClr val="7030A0"/>
                </a:solidFill>
                <a:latin typeface="Avenir Book" panose="02000503020000020003" pitchFamily="2" charset="0"/>
              </a:rPr>
              <a:t>w</a:t>
            </a:r>
            <a:r>
              <a:rPr lang="en-US" sz="2400" b="1" baseline="-25000" dirty="0" err="1">
                <a:solidFill>
                  <a:srgbClr val="7030A0"/>
                </a:solidFill>
                <a:latin typeface="Avenir Book" panose="02000503020000020003" pitchFamily="2" charset="0"/>
              </a:rPr>
              <a:t>q</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
        <p:nvSpPr>
          <p:cNvPr id="207" name="Rectangle 206">
            <a:extLst>
              <a:ext uri="{FF2B5EF4-FFF2-40B4-BE49-F238E27FC236}">
                <a16:creationId xmlns:a16="http://schemas.microsoft.com/office/drawing/2014/main" id="{EA638E24-DB74-5540-9208-85C189D5D097}"/>
              </a:ext>
            </a:extLst>
          </p:cNvPr>
          <p:cNvSpPr/>
          <p:nvPr/>
        </p:nvSpPr>
        <p:spPr>
          <a:xfrm>
            <a:off x="1379913" y="2570104"/>
            <a:ext cx="1616330" cy="461665"/>
          </a:xfrm>
          <a:prstGeom prst="rect">
            <a:avLst/>
          </a:prstGeom>
        </p:spPr>
        <p:txBody>
          <a:bodyPr wrap="square">
            <a:spAutoFit/>
          </a:bodyPr>
          <a:lstStyle/>
          <a:p>
            <a:r>
              <a:rPr lang="en-US" sz="2400" b="1" dirty="0" err="1">
                <a:solidFill>
                  <a:schemeClr val="accent4">
                    <a:lumMod val="50000"/>
                  </a:schemeClr>
                </a:solidFill>
                <a:latin typeface="Avenir Book" panose="02000503020000020003" pitchFamily="2" charset="0"/>
              </a:rPr>
              <a:t>k</a:t>
            </a:r>
            <a:r>
              <a:rPr lang="en-US" sz="2400" b="1" baseline="-25000" dirty="0" err="1">
                <a:solidFill>
                  <a:schemeClr val="accent4">
                    <a:lumMod val="50000"/>
                  </a:schemeClr>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chemeClr val="accent4">
                    <a:lumMod val="50000"/>
                  </a:schemeClr>
                </a:solidFill>
                <a:latin typeface="Avenir Book" panose="02000503020000020003" pitchFamily="2" charset="0"/>
              </a:rPr>
              <a:t>w</a:t>
            </a:r>
            <a:r>
              <a:rPr lang="en-US" sz="2400" b="1" baseline="-25000" dirty="0" err="1">
                <a:solidFill>
                  <a:schemeClr val="accent4">
                    <a:lumMod val="50000"/>
                  </a:schemeClr>
                </a:solidFill>
                <a:latin typeface="Avenir Book" panose="02000503020000020003" pitchFamily="2" charset="0"/>
              </a:rPr>
              <a:t>k</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
        <p:nvSpPr>
          <p:cNvPr id="208" name="Rectangle 207">
            <a:extLst>
              <a:ext uri="{FF2B5EF4-FFF2-40B4-BE49-F238E27FC236}">
                <a16:creationId xmlns:a16="http://schemas.microsoft.com/office/drawing/2014/main" id="{3A8A3BBD-D155-164A-B363-FF190117DB9D}"/>
              </a:ext>
            </a:extLst>
          </p:cNvPr>
          <p:cNvSpPr/>
          <p:nvPr/>
        </p:nvSpPr>
        <p:spPr>
          <a:xfrm>
            <a:off x="1379913" y="3022291"/>
            <a:ext cx="1616330" cy="461665"/>
          </a:xfrm>
          <a:prstGeom prst="rect">
            <a:avLst/>
          </a:prstGeom>
        </p:spPr>
        <p:txBody>
          <a:bodyPr wrap="square">
            <a:spAutoFit/>
          </a:bodyPr>
          <a:lstStyle/>
          <a:p>
            <a:r>
              <a:rPr lang="en-US" sz="2400" b="1" dirty="0">
                <a:solidFill>
                  <a:schemeClr val="accent5">
                    <a:lumMod val="50000"/>
                  </a:schemeClr>
                </a:solidFill>
                <a:latin typeface="Avenir Book" panose="02000503020000020003" pitchFamily="2" charset="0"/>
              </a:rPr>
              <a:t>v</a:t>
            </a:r>
            <a:r>
              <a:rPr lang="en-US" sz="2400" b="1" baseline="-25000" dirty="0">
                <a:solidFill>
                  <a:schemeClr val="accent5">
                    <a:lumMod val="50000"/>
                  </a:schemeClr>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chemeClr val="accent5">
                    <a:lumMod val="50000"/>
                  </a:schemeClr>
                </a:solidFill>
                <a:latin typeface="Avenir Book" panose="02000503020000020003" pitchFamily="2" charset="0"/>
              </a:rPr>
              <a:t>w</a:t>
            </a:r>
            <a:r>
              <a:rPr lang="en-US" sz="2400" b="1" baseline="-25000" dirty="0" err="1">
                <a:solidFill>
                  <a:schemeClr val="accent5">
                    <a:lumMod val="50000"/>
                  </a:schemeClr>
                </a:solidFill>
                <a:latin typeface="Avenir Book" panose="02000503020000020003" pitchFamily="2" charset="0"/>
              </a:rPr>
              <a:t>v</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Tree>
    <p:extLst>
      <p:ext uri="{BB962C8B-B14F-4D97-AF65-F5344CB8AC3E}">
        <p14:creationId xmlns:p14="http://schemas.microsoft.com/office/powerpoint/2010/main" val="20886788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807851" y="3789615"/>
            <a:ext cx="6952425"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8349CA6D-FEFB-044F-8976-5E0A79F2B87B}"/>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30165036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3" y="3789615"/>
            <a:ext cx="1934802" cy="15852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3786337" y="3732570"/>
            <a:ext cx="4490764" cy="297208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343D7D3-856F-C44F-A01A-0D288268F8F1}"/>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15059509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2" y="3789615"/>
            <a:ext cx="2823129"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5781206" y="3754779"/>
            <a:ext cx="4490764"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xmlns="">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p:sp>
        <p:nvSpPr>
          <p:cNvPr id="149" name="Rectangle 148">
            <a:extLst>
              <a:ext uri="{FF2B5EF4-FFF2-40B4-BE49-F238E27FC236}">
                <a16:creationId xmlns:a16="http://schemas.microsoft.com/office/drawing/2014/main" id="{F7E90E87-69FD-B742-AFD2-B1C9412C42DB}"/>
              </a:ext>
            </a:extLst>
          </p:cNvPr>
          <p:cNvSpPr/>
          <p:nvPr/>
        </p:nvSpPr>
        <p:spPr>
          <a:xfrm>
            <a:off x="4383866" y="3831652"/>
            <a:ext cx="990856" cy="15393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3D03E156-3A8C-5F4F-8222-DD78BCC18D39}"/>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31553757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2" y="3789615"/>
            <a:ext cx="4784801"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7730889" y="3754780"/>
            <a:ext cx="2541080" cy="254976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xmlns="">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2222"/>
                </a:stretch>
              </a:blipFill>
            </p:spPr>
            <p:txBody>
              <a:bodyPr/>
              <a:lstStyle/>
              <a:p>
                <a:r>
                  <a:rPr lang="en-US">
                    <a:noFill/>
                  </a:rPr>
                  <a:t> </a:t>
                </a:r>
              </a:p>
            </p:txBody>
          </p:sp>
        </mc:Fallback>
      </mc:AlternateContent>
      <p:sp>
        <p:nvSpPr>
          <p:cNvPr id="151" name="Rectangle 150">
            <a:extLst>
              <a:ext uri="{FF2B5EF4-FFF2-40B4-BE49-F238E27FC236}">
                <a16:creationId xmlns:a16="http://schemas.microsoft.com/office/drawing/2014/main" id="{2F76D72D-FF69-784D-8450-212D5ABB1E03}"/>
              </a:ext>
            </a:extLst>
          </p:cNvPr>
          <p:cNvSpPr/>
          <p:nvPr/>
        </p:nvSpPr>
        <p:spPr>
          <a:xfrm>
            <a:off x="6345537" y="3776989"/>
            <a:ext cx="1015761" cy="15731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FC0D830A-83CC-A041-A8E5-C505872B34F1}"/>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7671559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71177" y="3874556"/>
            <a:ext cx="6594693" cy="28174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xmlns="">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23129"/>
              </a:xfrm>
              <a:prstGeom prst="rect">
                <a:avLst/>
              </a:prstGeom>
            </p:spPr>
            <p:txBody>
              <a:bodyPr wrap="square">
                <a:spAutoFit/>
              </a:bodyPr>
              <a:lstStyle/>
              <a:p>
                <a:r>
                  <a:rPr lang="en-US" sz="2000" dirty="0">
                    <a:highlight>
                      <a:srgbClr val="FFFF00"/>
                    </a:highlight>
                    <a:latin typeface="Avenir Medium" panose="02000503020000020003" pitchFamily="2" charset="0"/>
                  </a:rPr>
                  <a:t>Step 3:</a:t>
                </a:r>
                <a:r>
                  <a:rPr lang="en-US" sz="2000" dirty="0">
                    <a:latin typeface="Avenir Medium" panose="02000503020000020003" pitchFamily="2" charset="0"/>
                  </a:rPr>
                  <a:t> Our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don’t sum to 1. Let’s divide by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𝑙𝑒𝑛</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dirty="0"/>
                  <a:t> and </a:t>
                </a:r>
                <a:r>
                  <a:rPr lang="en-US" sz="2000" dirty="0" err="1">
                    <a:solidFill>
                      <a:srgbClr val="C00000"/>
                    </a:solidFill>
                  </a:rPr>
                  <a:t>softmax</a:t>
                </a:r>
                <a:r>
                  <a:rPr lang="en-US" sz="2000" dirty="0"/>
                  <a:t> it</a:t>
                </a:r>
              </a:p>
            </p:txBody>
          </p:sp>
        </mc:Choice>
        <mc:Fallback xmlns="">
          <p:sp>
            <p:nvSpPr>
              <p:cNvPr id="152" name="Rectangle 151">
                <a:extLst>
                  <a:ext uri="{FF2B5EF4-FFF2-40B4-BE49-F238E27FC236}">
                    <a16:creationId xmlns:a16="http://schemas.microsoft.com/office/drawing/2014/main" id="{FC0D830A-83CC-A041-A8E5-C505872B34F1}"/>
                  </a:ext>
                </a:extLst>
              </p:cNvPr>
              <p:cNvSpPr>
                <a:spLocks noRot="1" noChangeAspect="1" noMove="1" noResize="1" noEditPoints="1" noAdjustHandles="1" noChangeArrowheads="1" noChangeShapeType="1" noTextEdit="1"/>
              </p:cNvSpPr>
              <p:nvPr/>
            </p:nvSpPr>
            <p:spPr>
              <a:xfrm>
                <a:off x="953338" y="900541"/>
                <a:ext cx="10031337" cy="423129"/>
              </a:xfrm>
              <a:prstGeom prst="rect">
                <a:avLst/>
              </a:prstGeom>
              <a:blipFill>
                <a:blip r:embed="rId7"/>
                <a:stretch>
                  <a:fillRect l="-506" t="-2941"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a:extLst>
                  <a:ext uri="{FF2B5EF4-FFF2-40B4-BE49-F238E27FC236}">
                    <a16:creationId xmlns:a16="http://schemas.microsoft.com/office/drawing/2014/main" id="{C3940893-E765-1942-9D25-3DF37B1C6CD1}"/>
                  </a:ext>
                </a:extLst>
              </p:cNvPr>
              <p:cNvSpPr/>
              <p:nvPr/>
            </p:nvSpPr>
            <p:spPr>
              <a:xfrm>
                <a:off x="3212549" y="3262681"/>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.87</a:t>
                </a:r>
                <a:endParaRPr lang="en-US" sz="2000" dirty="0">
                  <a:solidFill>
                    <a:schemeClr val="accent4">
                      <a:lumMod val="50000"/>
                    </a:schemeClr>
                  </a:solidFill>
                </a:endParaRPr>
              </a:p>
            </p:txBody>
          </p:sp>
        </mc:Choice>
        <mc:Fallback xmlns="">
          <p:sp>
            <p:nvSpPr>
              <p:cNvPr id="156" name="Rectangle 155">
                <a:extLst>
                  <a:ext uri="{FF2B5EF4-FFF2-40B4-BE49-F238E27FC236}">
                    <a16:creationId xmlns:a16="http://schemas.microsoft.com/office/drawing/2014/main" id="{C3940893-E765-1942-9D25-3DF37B1C6CD1}"/>
                  </a:ext>
                </a:extLst>
              </p:cNvPr>
              <p:cNvSpPr>
                <a:spLocks noRot="1" noChangeAspect="1" noMove="1" noResize="1" noEditPoints="1" noAdjustHandles="1" noChangeArrowheads="1" noChangeShapeType="1" noTextEdit="1"/>
              </p:cNvSpPr>
              <p:nvPr/>
            </p:nvSpPr>
            <p:spPr>
              <a:xfrm>
                <a:off x="3212549" y="3262681"/>
                <a:ext cx="2255457" cy="400110"/>
              </a:xfrm>
              <a:prstGeom prst="rect">
                <a:avLst/>
              </a:prstGeom>
              <a:blipFill>
                <a:blip r:embed="rId8"/>
                <a:stretch>
                  <a:fillRect l="-2793" t="-937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Rectangle 156">
                <a:extLst>
                  <a:ext uri="{FF2B5EF4-FFF2-40B4-BE49-F238E27FC236}">
                    <a16:creationId xmlns:a16="http://schemas.microsoft.com/office/drawing/2014/main" id="{93E9384C-92E2-3D47-9E5E-D3366CE512A8}"/>
                  </a:ext>
                </a:extLst>
              </p:cNvPr>
              <p:cNvSpPr/>
              <p:nvPr/>
            </p:nvSpPr>
            <p:spPr>
              <a:xfrm>
                <a:off x="3212549" y="282169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.12</a:t>
                </a:r>
                <a:endParaRPr lang="en-US" sz="2000" dirty="0">
                  <a:solidFill>
                    <a:schemeClr val="accent4">
                      <a:lumMod val="50000"/>
                    </a:schemeClr>
                  </a:solidFill>
                </a:endParaRPr>
              </a:p>
            </p:txBody>
          </p:sp>
        </mc:Choice>
        <mc:Fallback xmlns="">
          <p:sp>
            <p:nvSpPr>
              <p:cNvPr id="157" name="Rectangle 156">
                <a:extLst>
                  <a:ext uri="{FF2B5EF4-FFF2-40B4-BE49-F238E27FC236}">
                    <a16:creationId xmlns:a16="http://schemas.microsoft.com/office/drawing/2014/main" id="{93E9384C-92E2-3D47-9E5E-D3366CE512A8}"/>
                  </a:ext>
                </a:extLst>
              </p:cNvPr>
              <p:cNvSpPr>
                <a:spLocks noRot="1" noChangeAspect="1" noMove="1" noResize="1" noEditPoints="1" noAdjustHandles="1" noChangeArrowheads="1" noChangeShapeType="1" noTextEdit="1"/>
              </p:cNvSpPr>
              <p:nvPr/>
            </p:nvSpPr>
            <p:spPr>
              <a:xfrm>
                <a:off x="3212549" y="2821699"/>
                <a:ext cx="2444350" cy="400110"/>
              </a:xfrm>
              <a:prstGeom prst="rect">
                <a:avLst/>
              </a:prstGeom>
              <a:blipFill>
                <a:blip r:embed="rId9"/>
                <a:stretch>
                  <a:fillRect l="-2591"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8CE48F86-43E8-5449-A80A-D63F467E3108}"/>
                  </a:ext>
                </a:extLst>
              </p:cNvPr>
              <p:cNvSpPr/>
              <p:nvPr/>
            </p:nvSpPr>
            <p:spPr>
              <a:xfrm>
                <a:off x="3212550" y="2306608"/>
                <a:ext cx="2202190" cy="400110"/>
              </a:xfrm>
              <a:prstGeom prst="rect">
                <a:avLst/>
              </a:prstGeom>
            </p:spPr>
            <p:txBody>
              <a:bodyPr wrap="square">
                <a:spAutoFit/>
              </a:bodyPr>
              <a:lstStyle/>
              <a:p>
                <a14:m>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.01</a:t>
                </a:r>
                <a:endParaRPr lang="en-US" sz="2000" dirty="0">
                  <a:solidFill>
                    <a:schemeClr val="accent4">
                      <a:lumMod val="50000"/>
                    </a:schemeClr>
                  </a:solidFill>
                </a:endParaRPr>
              </a:p>
            </p:txBody>
          </p:sp>
        </mc:Choice>
        <mc:Fallback xmlns="">
          <p:sp>
            <p:nvSpPr>
              <p:cNvPr id="158" name="Rectangle 157">
                <a:extLst>
                  <a:ext uri="{FF2B5EF4-FFF2-40B4-BE49-F238E27FC236}">
                    <a16:creationId xmlns:a16="http://schemas.microsoft.com/office/drawing/2014/main" id="{8CE48F86-43E8-5449-A80A-D63F467E3108}"/>
                  </a:ext>
                </a:extLst>
              </p:cNvPr>
              <p:cNvSpPr>
                <a:spLocks noRot="1" noChangeAspect="1" noMove="1" noResize="1" noEditPoints="1" noAdjustHandles="1" noChangeArrowheads="1" noChangeShapeType="1" noTextEdit="1"/>
              </p:cNvSpPr>
              <p:nvPr/>
            </p:nvSpPr>
            <p:spPr>
              <a:xfrm>
                <a:off x="3212550" y="2306608"/>
                <a:ext cx="2202190" cy="400110"/>
              </a:xfrm>
              <a:prstGeom prst="rect">
                <a:avLst/>
              </a:prstGeom>
              <a:blipFill>
                <a:blip r:embed="rId10"/>
                <a:stretch>
                  <a:fillRect t="-6250" r="-11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Rectangle 158">
                <a:extLst>
                  <a:ext uri="{FF2B5EF4-FFF2-40B4-BE49-F238E27FC236}">
                    <a16:creationId xmlns:a16="http://schemas.microsoft.com/office/drawing/2014/main" id="{AB08937D-44C0-F84D-8B5E-8AE89D371FF6}"/>
                  </a:ext>
                </a:extLst>
              </p:cNvPr>
              <p:cNvSpPr/>
              <p:nvPr/>
            </p:nvSpPr>
            <p:spPr>
              <a:xfrm>
                <a:off x="3226857" y="1853471"/>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a:t>
                </a:r>
                <a:endParaRPr lang="en-US" sz="2000" dirty="0">
                  <a:solidFill>
                    <a:schemeClr val="accent4">
                      <a:lumMod val="50000"/>
                    </a:schemeClr>
                  </a:solidFill>
                </a:endParaRPr>
              </a:p>
            </p:txBody>
          </p:sp>
        </mc:Choice>
        <mc:Fallback xmlns="">
          <p:sp>
            <p:nvSpPr>
              <p:cNvPr id="159" name="Rectangle 158">
                <a:extLst>
                  <a:ext uri="{FF2B5EF4-FFF2-40B4-BE49-F238E27FC236}">
                    <a16:creationId xmlns:a16="http://schemas.microsoft.com/office/drawing/2014/main" id="{AB08937D-44C0-F84D-8B5E-8AE89D371FF6}"/>
                  </a:ext>
                </a:extLst>
              </p:cNvPr>
              <p:cNvSpPr>
                <a:spLocks noRot="1" noChangeAspect="1" noMove="1" noResize="1" noEditPoints="1" noAdjustHandles="1" noChangeArrowheads="1" noChangeShapeType="1" noTextEdit="1"/>
              </p:cNvSpPr>
              <p:nvPr/>
            </p:nvSpPr>
            <p:spPr>
              <a:xfrm>
                <a:off x="3226857" y="1853471"/>
                <a:ext cx="2444350" cy="400110"/>
              </a:xfrm>
              <a:prstGeom prst="rect">
                <a:avLst/>
              </a:prstGeom>
              <a:blipFill>
                <a:blip r:embed="rId11"/>
                <a:stretch>
                  <a:fillRect l="-2062" t="-9375" b="-25000"/>
                </a:stretch>
              </a:blipFill>
            </p:spPr>
            <p:txBody>
              <a:bodyPr/>
              <a:lstStyle/>
              <a:p>
                <a:r>
                  <a:rPr lang="en-US">
                    <a:noFill/>
                  </a:rPr>
                  <a:t> </a:t>
                </a:r>
              </a:p>
            </p:txBody>
          </p:sp>
        </mc:Fallback>
      </mc:AlternateContent>
    </p:spTree>
    <p:extLst>
      <p:ext uri="{BB962C8B-B14F-4D97-AF65-F5344CB8AC3E}">
        <p14:creationId xmlns:p14="http://schemas.microsoft.com/office/powerpoint/2010/main" val="4018799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5964935" cy="612738"/>
          </a:xfrm>
        </p:spPr>
        <p:txBody>
          <a:bodyPr/>
          <a:lstStyle/>
          <a:p>
            <a:r>
              <a:rPr lang="en-US" b="1" dirty="0">
                <a:solidFill>
                  <a:srgbClr val="C00000"/>
                </a:solidFill>
              </a:rPr>
              <a:t>Expectations of me</a:t>
            </a:r>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5350692"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24</a:t>
            </a:fld>
            <a:endParaRPr lang="en-US"/>
          </a:p>
        </p:txBody>
      </p:sp>
      <p:sp>
        <p:nvSpPr>
          <p:cNvPr id="8" name="Title 1">
            <a:extLst>
              <a:ext uri="{FF2B5EF4-FFF2-40B4-BE49-F238E27FC236}">
                <a16:creationId xmlns:a16="http://schemas.microsoft.com/office/drawing/2014/main" id="{D8B46CB6-371A-BE44-94F3-08FF2AA7A89F}"/>
              </a:ext>
            </a:extLst>
          </p:cNvPr>
          <p:cNvSpPr txBox="1">
            <a:spLocks/>
          </p:cNvSpPr>
          <p:nvPr/>
        </p:nvSpPr>
        <p:spPr>
          <a:xfrm>
            <a:off x="838200" y="987552"/>
            <a:ext cx="10073640" cy="55941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dirty="0"/>
              <a:t>I want this course to be an incredibly rewarding experience and the best CS class you take. I pushed to create this course and offer it. Huge thanks to IACS, DCE, CS, and higher-up folks at SEAS for approving it.</a:t>
            </a:r>
          </a:p>
          <a:p>
            <a:pPr>
              <a:lnSpc>
                <a:spcPct val="150000"/>
              </a:lnSpc>
            </a:pPr>
            <a:endParaRPr lang="en-US" sz="2400" dirty="0"/>
          </a:p>
          <a:p>
            <a:pPr>
              <a:lnSpc>
                <a:spcPct val="150000"/>
              </a:lnSpc>
            </a:pPr>
            <a:r>
              <a:rPr lang="en-US" sz="2400" dirty="0"/>
              <a:t>Hold me accountable to make it as </a:t>
            </a:r>
            <a:r>
              <a:rPr lang="en-US" sz="2400" b="1" dirty="0"/>
              <a:t>equitable, fair, clear, and smooth </a:t>
            </a:r>
            <a:r>
              <a:rPr lang="en-US" sz="2400" dirty="0"/>
              <a:t>of an experience as possible. I gladly welcome anonymous feedback at any time, and I solicit such as part of each HW assignment.</a:t>
            </a:r>
          </a:p>
          <a:p>
            <a:pPr>
              <a:lnSpc>
                <a:spcPct val="150000"/>
              </a:lnSpc>
            </a:pPr>
            <a:endParaRPr lang="en-US" sz="2400" dirty="0"/>
          </a:p>
          <a:p>
            <a:pPr>
              <a:lnSpc>
                <a:spcPct val="150000"/>
              </a:lnSpc>
            </a:pPr>
            <a:r>
              <a:rPr lang="en-US" sz="2400" dirty="0"/>
              <a:t>If something needs improving, let’s work to make it better. I’m here to help you all learn and succeed in this course.</a:t>
            </a:r>
          </a:p>
        </p:txBody>
      </p:sp>
      <p:sp>
        <p:nvSpPr>
          <p:cNvPr id="6" name="Rectangle 5">
            <a:extLst>
              <a:ext uri="{FF2B5EF4-FFF2-40B4-BE49-F238E27FC236}">
                <a16:creationId xmlns:a16="http://schemas.microsoft.com/office/drawing/2014/main" id="{D1B37FA6-6BA1-7E48-BE5F-20BC2C601566}"/>
              </a:ext>
            </a:extLst>
          </p:cNvPr>
          <p:cNvSpPr/>
          <p:nvPr/>
        </p:nvSpPr>
        <p:spPr>
          <a:xfrm>
            <a:off x="544010" y="3229336"/>
            <a:ext cx="10891777" cy="3352402"/>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3285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xmlns="">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12705" y="3874556"/>
            <a:ext cx="6653165" cy="28174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xmlns="">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xmlns="">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23129"/>
              </a:xfrm>
              <a:prstGeom prst="rect">
                <a:avLst/>
              </a:prstGeom>
            </p:spPr>
            <p:txBody>
              <a:bodyPr wrap="square">
                <a:spAutoFit/>
              </a:bodyPr>
              <a:lstStyle/>
              <a:p>
                <a:r>
                  <a:rPr lang="en-US" sz="2000" dirty="0">
                    <a:highlight>
                      <a:srgbClr val="FFFF00"/>
                    </a:highlight>
                    <a:latin typeface="Avenir Medium" panose="02000503020000020003" pitchFamily="2" charset="0"/>
                  </a:rPr>
                  <a:t>Step 3:</a:t>
                </a:r>
                <a:r>
                  <a:rPr lang="en-US" sz="2000" dirty="0">
                    <a:latin typeface="Avenir Medium" panose="02000503020000020003" pitchFamily="2" charset="0"/>
                  </a:rPr>
                  <a:t> Our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don’t sum to 1. Let’s divide by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𝑙𝑒𝑛</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dirty="0"/>
                  <a:t> and </a:t>
                </a:r>
                <a:r>
                  <a:rPr lang="en-US" sz="2000" dirty="0" err="1">
                    <a:solidFill>
                      <a:srgbClr val="C00000"/>
                    </a:solidFill>
                  </a:rPr>
                  <a:t>softmax</a:t>
                </a:r>
                <a:r>
                  <a:rPr lang="en-US" sz="2000" dirty="0"/>
                  <a:t> it</a:t>
                </a:r>
              </a:p>
            </p:txBody>
          </p:sp>
        </mc:Choice>
        <mc:Fallback xmlns="">
          <p:sp>
            <p:nvSpPr>
              <p:cNvPr id="152" name="Rectangle 151">
                <a:extLst>
                  <a:ext uri="{FF2B5EF4-FFF2-40B4-BE49-F238E27FC236}">
                    <a16:creationId xmlns:a16="http://schemas.microsoft.com/office/drawing/2014/main" id="{FC0D830A-83CC-A041-A8E5-C505872B34F1}"/>
                  </a:ext>
                </a:extLst>
              </p:cNvPr>
              <p:cNvSpPr>
                <a:spLocks noRot="1" noChangeAspect="1" noMove="1" noResize="1" noEditPoints="1" noAdjustHandles="1" noChangeArrowheads="1" noChangeShapeType="1" noTextEdit="1"/>
              </p:cNvSpPr>
              <p:nvPr/>
            </p:nvSpPr>
            <p:spPr>
              <a:xfrm>
                <a:off x="953338" y="900541"/>
                <a:ext cx="10031337" cy="423129"/>
              </a:xfrm>
              <a:prstGeom prst="rect">
                <a:avLst/>
              </a:prstGeom>
              <a:blipFill>
                <a:blip r:embed="rId7"/>
                <a:stretch>
                  <a:fillRect l="-506" t="-2941"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C3A25812-6D55-1E44-8C5C-DE75AC41B048}"/>
                  </a:ext>
                </a:extLst>
              </p:cNvPr>
              <p:cNvSpPr/>
              <p:nvPr/>
            </p:nvSpPr>
            <p:spPr>
              <a:xfrm>
                <a:off x="3212549" y="3262681"/>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.87</a:t>
                </a:r>
                <a:endParaRPr lang="en-US" sz="2000" dirty="0">
                  <a:solidFill>
                    <a:schemeClr val="accent4">
                      <a:lumMod val="50000"/>
                    </a:schemeClr>
                  </a:solidFill>
                </a:endParaRPr>
              </a:p>
            </p:txBody>
          </p:sp>
        </mc:Choice>
        <mc:Fallback xmlns="">
          <p:sp>
            <p:nvSpPr>
              <p:cNvPr id="149" name="Rectangle 148">
                <a:extLst>
                  <a:ext uri="{FF2B5EF4-FFF2-40B4-BE49-F238E27FC236}">
                    <a16:creationId xmlns:a16="http://schemas.microsoft.com/office/drawing/2014/main" id="{C3A25812-6D55-1E44-8C5C-DE75AC41B048}"/>
                  </a:ext>
                </a:extLst>
              </p:cNvPr>
              <p:cNvSpPr>
                <a:spLocks noRot="1" noChangeAspect="1" noMove="1" noResize="1" noEditPoints="1" noAdjustHandles="1" noChangeArrowheads="1" noChangeShapeType="1" noTextEdit="1"/>
              </p:cNvSpPr>
              <p:nvPr/>
            </p:nvSpPr>
            <p:spPr>
              <a:xfrm>
                <a:off x="3212549" y="3262681"/>
                <a:ext cx="2255457" cy="400110"/>
              </a:xfrm>
              <a:prstGeom prst="rect">
                <a:avLst/>
              </a:prstGeom>
              <a:blipFill>
                <a:blip r:embed="rId8"/>
                <a:stretch>
                  <a:fillRect l="-2793" t="-937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8DF0A3C7-FF46-EF4B-ADA4-79E6DD9B1E48}"/>
                  </a:ext>
                </a:extLst>
              </p:cNvPr>
              <p:cNvSpPr/>
              <p:nvPr/>
            </p:nvSpPr>
            <p:spPr>
              <a:xfrm>
                <a:off x="3212549" y="282169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.12</a:t>
                </a:r>
                <a:endParaRPr lang="en-US" sz="2000" dirty="0">
                  <a:solidFill>
                    <a:schemeClr val="accent4">
                      <a:lumMod val="50000"/>
                    </a:schemeClr>
                  </a:solidFill>
                </a:endParaRPr>
              </a:p>
            </p:txBody>
          </p:sp>
        </mc:Choice>
        <mc:Fallback xmlns="">
          <p:sp>
            <p:nvSpPr>
              <p:cNvPr id="153" name="Rectangle 152">
                <a:extLst>
                  <a:ext uri="{FF2B5EF4-FFF2-40B4-BE49-F238E27FC236}">
                    <a16:creationId xmlns:a16="http://schemas.microsoft.com/office/drawing/2014/main" id="{8DF0A3C7-FF46-EF4B-ADA4-79E6DD9B1E48}"/>
                  </a:ext>
                </a:extLst>
              </p:cNvPr>
              <p:cNvSpPr>
                <a:spLocks noRot="1" noChangeAspect="1" noMove="1" noResize="1" noEditPoints="1" noAdjustHandles="1" noChangeArrowheads="1" noChangeShapeType="1" noTextEdit="1"/>
              </p:cNvSpPr>
              <p:nvPr/>
            </p:nvSpPr>
            <p:spPr>
              <a:xfrm>
                <a:off x="3212549" y="2821699"/>
                <a:ext cx="2444350" cy="400110"/>
              </a:xfrm>
              <a:prstGeom prst="rect">
                <a:avLst/>
              </a:prstGeom>
              <a:blipFill>
                <a:blip r:embed="rId9"/>
                <a:stretch>
                  <a:fillRect l="-2591"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1EF2ACFB-99E5-FF4C-B48A-24056D2CF587}"/>
                  </a:ext>
                </a:extLst>
              </p:cNvPr>
              <p:cNvSpPr/>
              <p:nvPr/>
            </p:nvSpPr>
            <p:spPr>
              <a:xfrm>
                <a:off x="3212550" y="2306608"/>
                <a:ext cx="2202190" cy="400110"/>
              </a:xfrm>
              <a:prstGeom prst="rect">
                <a:avLst/>
              </a:prstGeom>
            </p:spPr>
            <p:txBody>
              <a:bodyPr wrap="square">
                <a:spAutoFit/>
              </a:bodyPr>
              <a:lstStyle/>
              <a:p>
                <a14:m>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.01</a:t>
                </a:r>
                <a:endParaRPr lang="en-US" sz="2000" dirty="0">
                  <a:solidFill>
                    <a:schemeClr val="accent4">
                      <a:lumMod val="50000"/>
                    </a:schemeClr>
                  </a:solidFill>
                </a:endParaRPr>
              </a:p>
            </p:txBody>
          </p:sp>
        </mc:Choice>
        <mc:Fallback xmlns="">
          <p:sp>
            <p:nvSpPr>
              <p:cNvPr id="154" name="Rectangle 153">
                <a:extLst>
                  <a:ext uri="{FF2B5EF4-FFF2-40B4-BE49-F238E27FC236}">
                    <a16:creationId xmlns:a16="http://schemas.microsoft.com/office/drawing/2014/main" id="{1EF2ACFB-99E5-FF4C-B48A-24056D2CF587}"/>
                  </a:ext>
                </a:extLst>
              </p:cNvPr>
              <p:cNvSpPr>
                <a:spLocks noRot="1" noChangeAspect="1" noMove="1" noResize="1" noEditPoints="1" noAdjustHandles="1" noChangeArrowheads="1" noChangeShapeType="1" noTextEdit="1"/>
              </p:cNvSpPr>
              <p:nvPr/>
            </p:nvSpPr>
            <p:spPr>
              <a:xfrm>
                <a:off x="3212550" y="2306608"/>
                <a:ext cx="2202190" cy="400110"/>
              </a:xfrm>
              <a:prstGeom prst="rect">
                <a:avLst/>
              </a:prstGeom>
              <a:blipFill>
                <a:blip r:embed="rId10"/>
                <a:stretch>
                  <a:fillRect t="-6250" r="-11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1A6B6F70-3136-EF40-A17D-453F4F6562EE}"/>
                  </a:ext>
                </a:extLst>
              </p:cNvPr>
              <p:cNvSpPr/>
              <p:nvPr/>
            </p:nvSpPr>
            <p:spPr>
              <a:xfrm>
                <a:off x="3226857" y="1853471"/>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a:t>
                </a:r>
                <a:endParaRPr lang="en-US" sz="2000" dirty="0">
                  <a:solidFill>
                    <a:schemeClr val="accent4">
                      <a:lumMod val="50000"/>
                    </a:schemeClr>
                  </a:solidFill>
                </a:endParaRPr>
              </a:p>
            </p:txBody>
          </p:sp>
        </mc:Choice>
        <mc:Fallback xmlns="">
          <p:sp>
            <p:nvSpPr>
              <p:cNvPr id="155" name="Rectangle 154">
                <a:extLst>
                  <a:ext uri="{FF2B5EF4-FFF2-40B4-BE49-F238E27FC236}">
                    <a16:creationId xmlns:a16="http://schemas.microsoft.com/office/drawing/2014/main" id="{1A6B6F70-3136-EF40-A17D-453F4F6562EE}"/>
                  </a:ext>
                </a:extLst>
              </p:cNvPr>
              <p:cNvSpPr>
                <a:spLocks noRot="1" noChangeAspect="1" noMove="1" noResize="1" noEditPoints="1" noAdjustHandles="1" noChangeArrowheads="1" noChangeShapeType="1" noTextEdit="1"/>
              </p:cNvSpPr>
              <p:nvPr/>
            </p:nvSpPr>
            <p:spPr>
              <a:xfrm>
                <a:off x="3226857" y="1853471"/>
                <a:ext cx="2444350" cy="400110"/>
              </a:xfrm>
              <a:prstGeom prst="rect">
                <a:avLst/>
              </a:prstGeom>
              <a:blipFill>
                <a:blip r:embed="rId11"/>
                <a:stretch>
                  <a:fillRect l="-2062" t="-9375" b="-25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74700C8-B5BC-194A-8328-24323C681D37}"/>
              </a:ext>
            </a:extLst>
          </p:cNvPr>
          <p:cNvSpPr/>
          <p:nvPr/>
        </p:nvSpPr>
        <p:spPr>
          <a:xfrm>
            <a:off x="6096000" y="1920230"/>
            <a:ext cx="4982646" cy="1015663"/>
          </a:xfrm>
          <a:prstGeom prst="rect">
            <a:avLst/>
          </a:prstGeom>
        </p:spPr>
        <p:txBody>
          <a:bodyPr wrap="square">
            <a:spAutoFit/>
          </a:bodyPr>
          <a:lstStyle/>
          <a:p>
            <a:r>
              <a:rPr lang="en-US" sz="2000" dirty="0">
                <a:latin typeface="Avenir Medium" panose="02000503020000020003" pitchFamily="2" charset="0"/>
              </a:rPr>
              <a:t>Instead of these </a:t>
            </a:r>
            <a:r>
              <a:rPr lang="en-US" sz="2000" b="1" dirty="0">
                <a:solidFill>
                  <a:srgbClr val="FF0000"/>
                </a:solidFill>
                <a:latin typeface="Avenir Medium" panose="02000503020000020003" pitchFamily="2" charset="0"/>
              </a:rPr>
              <a:t>a</a:t>
            </a:r>
            <a:r>
              <a:rPr lang="en-US" sz="2000" b="1" baseline="-25000" dirty="0">
                <a:solidFill>
                  <a:srgbClr val="FF0000"/>
                </a:solidFill>
                <a:latin typeface="Avenir Medium" panose="02000503020000020003" pitchFamily="2" charset="0"/>
              </a:rPr>
              <a:t>i</a:t>
            </a:r>
            <a:r>
              <a:rPr lang="en-US" sz="2000" dirty="0">
                <a:latin typeface="Avenir Medium" panose="02000503020000020003" pitchFamily="2" charset="0"/>
              </a:rPr>
              <a:t> values directly weighting our original </a:t>
            </a:r>
            <a:r>
              <a:rPr lang="en-US" sz="2000" b="1" dirty="0">
                <a:solidFill>
                  <a:schemeClr val="accent5">
                    <a:lumMod val="75000"/>
                  </a:schemeClr>
                </a:solidFill>
                <a:latin typeface="Avenir Medium" panose="02000503020000020003" pitchFamily="2" charset="0"/>
              </a:rPr>
              <a:t>x</a:t>
            </a:r>
            <a:r>
              <a:rPr lang="en-US" sz="2000" b="1" baseline="-25000" dirty="0">
                <a:solidFill>
                  <a:schemeClr val="accent5">
                    <a:lumMod val="75000"/>
                  </a:schemeClr>
                </a:solidFill>
                <a:latin typeface="Avenir Medium" panose="02000503020000020003" pitchFamily="2" charset="0"/>
              </a:rPr>
              <a:t>i</a:t>
            </a:r>
            <a:r>
              <a:rPr lang="en-US" sz="2000" dirty="0">
                <a:latin typeface="Avenir Medium" panose="02000503020000020003" pitchFamily="2" charset="0"/>
              </a:rPr>
              <a:t> word vectors, they directly weight our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vectors.</a:t>
            </a:r>
            <a:endParaRPr lang="en-US" sz="2000" dirty="0"/>
          </a:p>
        </p:txBody>
      </p:sp>
    </p:spTree>
    <p:extLst>
      <p:ext uri="{BB962C8B-B14F-4D97-AF65-F5344CB8AC3E}">
        <p14:creationId xmlns:p14="http://schemas.microsoft.com/office/powerpoint/2010/main" val="22453147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05175" y="3874555"/>
            <a:ext cx="1469811"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1656018" y="1638169"/>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1656018" y="1638169"/>
                <a:ext cx="3576618" cy="453137"/>
              </a:xfrm>
              <a:prstGeom prst="rect">
                <a:avLst/>
              </a:prstGeom>
              <a:blipFill>
                <a:blip r:embed="rId3"/>
                <a:stretch>
                  <a:fillRect l="-1413" b="-18919"/>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00110"/>
          </a:xfrm>
          <a:prstGeom prst="rect">
            <a:avLst/>
          </a:prstGeom>
        </p:spPr>
        <p:txBody>
          <a:bodyPr wrap="square">
            <a:spAutoFit/>
          </a:bodyPr>
          <a:lstStyle/>
          <a:p>
            <a:r>
              <a:rPr lang="en-US" sz="2000" dirty="0">
                <a:highlight>
                  <a:srgbClr val="FFFF00"/>
                </a:highlight>
                <a:latin typeface="Avenir Medium" panose="02000503020000020003" pitchFamily="2" charset="0"/>
              </a:rPr>
              <a:t>Step 4:</a:t>
            </a:r>
            <a:r>
              <a:rPr lang="en-US" sz="2000" dirty="0">
                <a:latin typeface="Avenir Medium" panose="02000503020000020003" pitchFamily="2" charset="0"/>
              </a:rPr>
              <a:t> Let’s weight our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vectors and simply sum them up! </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F99A013-74C5-0F49-B3F1-015B6456002D}"/>
              </a:ext>
            </a:extLst>
          </p:cNvPr>
          <p:cNvSpPr/>
          <p:nvPr/>
        </p:nvSpPr>
        <p:spPr>
          <a:xfrm>
            <a:off x="3783036" y="3761904"/>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5765789" y="3596568"/>
            <a:ext cx="472261" cy="285699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1A5A54AE-1293-6144-B486-2B63931DD169}"/>
                  </a:ext>
                </a:extLst>
              </p:cNvPr>
              <p:cNvSpPr/>
              <p:nvPr/>
            </p:nvSpPr>
            <p:spPr>
              <a:xfrm>
                <a:off x="1871405" y="2076500"/>
                <a:ext cx="4229841" cy="453137"/>
              </a:xfrm>
              <a:prstGeom prst="rect">
                <a:avLst/>
              </a:prstGeom>
            </p:spPr>
            <p:txBody>
              <a:bodyPr wrap="square">
                <a:spAutoFit/>
              </a:bodyPr>
              <a:lstStyle/>
              <a:p>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dirty="0">
                    <a:solidFill>
                      <a:srgbClr val="FF0000"/>
                    </a:solidFill>
                    <a:ea typeface="Cambria Math" panose="02040503050406030204" pitchFamily="18" charset="0"/>
                  </a:rPr>
                  <a:t>0.87</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+ 0.12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+ 0.01</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+ 0</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63" name="Rectangle 162">
                <a:extLst>
                  <a:ext uri="{FF2B5EF4-FFF2-40B4-BE49-F238E27FC236}">
                    <a16:creationId xmlns:a16="http://schemas.microsoft.com/office/drawing/2014/main" id="{1A5A54AE-1293-6144-B486-2B63931DD169}"/>
                  </a:ext>
                </a:extLst>
              </p:cNvPr>
              <p:cNvSpPr>
                <a:spLocks noRot="1" noChangeAspect="1" noMove="1" noResize="1" noEditPoints="1" noAdjustHandles="1" noChangeArrowheads="1" noChangeShapeType="1" noTextEdit="1"/>
              </p:cNvSpPr>
              <p:nvPr/>
            </p:nvSpPr>
            <p:spPr>
              <a:xfrm>
                <a:off x="1871405" y="2076500"/>
                <a:ext cx="4229841" cy="453137"/>
              </a:xfrm>
              <a:prstGeom prst="rect">
                <a:avLst/>
              </a:prstGeom>
              <a:blipFill>
                <a:blip r:embed="rId4"/>
                <a:stretch>
                  <a:fillRect l="-1198" b="-22222"/>
                </a:stretch>
              </a:blipFill>
            </p:spPr>
            <p:txBody>
              <a:bodyPr/>
              <a:lstStyle/>
              <a:p>
                <a:r>
                  <a:rPr lang="en-US">
                    <a:noFill/>
                  </a:rPr>
                  <a:t> </a:t>
                </a:r>
              </a:p>
            </p:txBody>
          </p:sp>
        </mc:Fallback>
      </mc:AlternateContent>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735237" y="122941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7" name="Group 6">
            <a:extLst>
              <a:ext uri="{FF2B5EF4-FFF2-40B4-BE49-F238E27FC236}">
                <a16:creationId xmlns:a16="http://schemas.microsoft.com/office/drawing/2014/main" id="{FF2FEE98-8FDB-9F43-A4DE-590D79905130}"/>
              </a:ext>
            </a:extLst>
          </p:cNvPr>
          <p:cNvGrpSpPr/>
          <p:nvPr/>
        </p:nvGrpSpPr>
        <p:grpSpPr>
          <a:xfrm>
            <a:off x="827778" y="1767374"/>
            <a:ext cx="311369" cy="868951"/>
            <a:chOff x="827778" y="1767374"/>
            <a:chExt cx="311369" cy="868951"/>
          </a:xfrm>
        </p:grpSpPr>
        <p:sp>
          <p:nvSpPr>
            <p:cNvPr id="192" name="Rounded Rectangle 191">
              <a:extLst>
                <a:ext uri="{FF2B5EF4-FFF2-40B4-BE49-F238E27FC236}">
                  <a16:creationId xmlns:a16="http://schemas.microsoft.com/office/drawing/2014/main" id="{64425988-9D91-C146-8DC7-D6A7D857AAE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54FABD4F-6125-0E48-9264-4AF421E49862}"/>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F4A759B-ECBB-0B4A-BD35-F0B3AD801EC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BDE8FDEA-5D3E-3543-8A6B-FC61C343EAF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1886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290167" y="3874555"/>
            <a:ext cx="1484820"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4555440" y="2064609"/>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555440" y="2064609"/>
                <a:ext cx="3576618" cy="453137"/>
              </a:xfrm>
              <a:prstGeom prst="rect">
                <a:avLst/>
              </a:prstGeom>
              <a:blipFill>
                <a:blip r:embed="rId3"/>
                <a:stretch>
                  <a:fillRect l="-1773" b="-22222"/>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highlight>
                  <a:srgbClr val="FFFF00"/>
                </a:highlight>
                <a:latin typeface="Avenir Medium" panose="02000503020000020003" pitchFamily="2" charset="0"/>
              </a:rPr>
              <a:t>Step 5:</a:t>
            </a:r>
            <a:r>
              <a:rPr lang="en-US" sz="2000" dirty="0">
                <a:latin typeface="Avenir Medium" panose="02000503020000020003" pitchFamily="2" charset="0"/>
              </a:rPr>
              <a:t> We repeat this for all other words, yielding us with great, new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representations!</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5765789" y="3596568"/>
            <a:ext cx="472261" cy="285699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3138440" y="123186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146" name="Rectangle 145">
            <a:extLst>
              <a:ext uri="{FF2B5EF4-FFF2-40B4-BE49-F238E27FC236}">
                <a16:creationId xmlns:a16="http://schemas.microsoft.com/office/drawing/2014/main" id="{4C22025E-95E3-E341-AD1B-EF1CFAD42EC5}"/>
              </a:ext>
            </a:extLst>
          </p:cNvPr>
          <p:cNvSpPr/>
          <p:nvPr/>
        </p:nvSpPr>
        <p:spPr>
          <a:xfrm>
            <a:off x="1833573" y="3724743"/>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BA5DEC8C-5E19-B24C-9F45-598062163475}"/>
              </a:ext>
            </a:extLst>
          </p:cNvPr>
          <p:cNvGrpSpPr/>
          <p:nvPr/>
        </p:nvGrpSpPr>
        <p:grpSpPr>
          <a:xfrm>
            <a:off x="3232369" y="1790244"/>
            <a:ext cx="311369" cy="868951"/>
            <a:chOff x="827778" y="1767374"/>
            <a:chExt cx="311369" cy="868951"/>
          </a:xfrm>
        </p:grpSpPr>
        <p:sp>
          <p:nvSpPr>
            <p:cNvPr id="149" name="Rounded Rectangle 148">
              <a:extLst>
                <a:ext uri="{FF2B5EF4-FFF2-40B4-BE49-F238E27FC236}">
                  <a16:creationId xmlns:a16="http://schemas.microsoft.com/office/drawing/2014/main" id="{16399882-6C08-924F-A1EA-746A0FC6C0B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96D8AB0-DF9F-BD4B-B2FC-D73951E8A42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4227E26E-8568-0546-87EB-7672C5AB77B8}"/>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9F07B88-09C4-284A-9C92-05688D28D00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4497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48969" y="3874555"/>
            <a:ext cx="142601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6507011" y="2207519"/>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6507011" y="2207519"/>
                <a:ext cx="3576618" cy="453137"/>
              </a:xfrm>
              <a:prstGeom prst="rect">
                <a:avLst/>
              </a:prstGeom>
              <a:blipFill>
                <a:blip r:embed="rId3"/>
                <a:stretch>
                  <a:fillRect l="-1413" b="-18919"/>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highlight>
                  <a:srgbClr val="FFFF00"/>
                </a:highlight>
                <a:latin typeface="Avenir Medium" panose="02000503020000020003" pitchFamily="2" charset="0"/>
              </a:rPr>
              <a:t>Step 5:</a:t>
            </a:r>
            <a:r>
              <a:rPr lang="en-US" sz="2000" dirty="0">
                <a:latin typeface="Avenir Medium" panose="02000503020000020003" pitchFamily="2" charset="0"/>
              </a:rPr>
              <a:t> We repeat this for all other words, yielding us with great, new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representations!</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3760020" y="3647606"/>
            <a:ext cx="472261" cy="285699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080864" y="128279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46" name="Rectangle 145">
            <a:extLst>
              <a:ext uri="{FF2B5EF4-FFF2-40B4-BE49-F238E27FC236}">
                <a16:creationId xmlns:a16="http://schemas.microsoft.com/office/drawing/2014/main" id="{4C22025E-95E3-E341-AD1B-EF1CFAD42EC5}"/>
              </a:ext>
            </a:extLst>
          </p:cNvPr>
          <p:cNvSpPr/>
          <p:nvPr/>
        </p:nvSpPr>
        <p:spPr>
          <a:xfrm>
            <a:off x="1833573" y="3724743"/>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1C11A23C-92C1-2444-816D-BDF8030868B6}"/>
              </a:ext>
            </a:extLst>
          </p:cNvPr>
          <p:cNvGrpSpPr/>
          <p:nvPr/>
        </p:nvGrpSpPr>
        <p:grpSpPr>
          <a:xfrm>
            <a:off x="5174569" y="1800901"/>
            <a:ext cx="311369" cy="868951"/>
            <a:chOff x="827778" y="1767374"/>
            <a:chExt cx="311369" cy="868951"/>
          </a:xfrm>
        </p:grpSpPr>
        <p:sp>
          <p:nvSpPr>
            <p:cNvPr id="149" name="Rounded Rectangle 148">
              <a:extLst>
                <a:ext uri="{FF2B5EF4-FFF2-40B4-BE49-F238E27FC236}">
                  <a16:creationId xmlns:a16="http://schemas.microsoft.com/office/drawing/2014/main" id="{F8F64903-CBFB-0343-8AF8-9D025DD409F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239E130-908C-0049-8EFC-CBD36924535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4837834A-AB91-404C-AD3F-90845E035C9D}"/>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8AB332A-247A-9543-897B-9F1EDC195ED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75036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48969" y="3874555"/>
            <a:ext cx="142601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DB99BEFA-93F0-694E-B047-484FB1C6F732}"/>
                  </a:ext>
                </a:extLst>
              </p:cNvPr>
              <p:cNvSpPr/>
              <p:nvPr/>
            </p:nvSpPr>
            <p:spPr>
              <a:xfrm>
                <a:off x="7827400" y="2050208"/>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xmlns="">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7827400" y="2050208"/>
                <a:ext cx="3576618" cy="453137"/>
              </a:xfrm>
              <a:prstGeom prst="rect">
                <a:avLst/>
              </a:prstGeom>
              <a:blipFill>
                <a:blip r:embed="rId3"/>
                <a:stretch>
                  <a:fillRect l="-1413" b="-21622"/>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highlight>
                  <a:srgbClr val="FFFF00"/>
                </a:highlight>
                <a:latin typeface="Avenir Medium" panose="02000503020000020003" pitchFamily="2" charset="0"/>
              </a:rPr>
              <a:t>Step 5:</a:t>
            </a:r>
            <a:r>
              <a:rPr lang="en-US" sz="2000" dirty="0">
                <a:latin typeface="Avenir Medium" panose="02000503020000020003" pitchFamily="2" charset="0"/>
              </a:rPr>
              <a:t> We repeat this for all other words, yielding us with great, new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representations!</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3760020" y="3647606"/>
            <a:ext cx="472261" cy="285699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5732676" y="3474446"/>
            <a:ext cx="472261" cy="2856995"/>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6973924" y="1234242"/>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46" name="Rectangle 145">
            <a:extLst>
              <a:ext uri="{FF2B5EF4-FFF2-40B4-BE49-F238E27FC236}">
                <a16:creationId xmlns:a16="http://schemas.microsoft.com/office/drawing/2014/main" id="{4C22025E-95E3-E341-AD1B-EF1CFAD42EC5}"/>
              </a:ext>
            </a:extLst>
          </p:cNvPr>
          <p:cNvSpPr/>
          <p:nvPr/>
        </p:nvSpPr>
        <p:spPr>
          <a:xfrm>
            <a:off x="1833573" y="3724743"/>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FB776DFC-5689-4C47-9653-52DA287A0E09}"/>
              </a:ext>
            </a:extLst>
          </p:cNvPr>
          <p:cNvGrpSpPr/>
          <p:nvPr/>
        </p:nvGrpSpPr>
        <p:grpSpPr>
          <a:xfrm>
            <a:off x="7089043" y="1786498"/>
            <a:ext cx="311369" cy="868951"/>
            <a:chOff x="827778" y="1767374"/>
            <a:chExt cx="311369" cy="868951"/>
          </a:xfrm>
        </p:grpSpPr>
        <p:sp>
          <p:nvSpPr>
            <p:cNvPr id="149" name="Rounded Rectangle 148">
              <a:extLst>
                <a:ext uri="{FF2B5EF4-FFF2-40B4-BE49-F238E27FC236}">
                  <a16:creationId xmlns:a16="http://schemas.microsoft.com/office/drawing/2014/main" id="{E4ECC8CF-E57A-7646-8D51-8F24E2038B05}"/>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39B963D-8021-474A-A7BA-084436A8E32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ECC83C3-E37D-384E-B93B-9C7AC3BBC381}"/>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FD1471CE-4AC0-074A-B6E3-2E59337898E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53148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ight Arrow 220">
            <a:extLst>
              <a:ext uri="{FF2B5EF4-FFF2-40B4-BE49-F238E27FC236}">
                <a16:creationId xmlns:a16="http://schemas.microsoft.com/office/drawing/2014/main" id="{B8B2E77A-C378-5949-9829-7C75B55258B9}"/>
              </a:ext>
            </a:extLst>
          </p:cNvPr>
          <p:cNvSpPr/>
          <p:nvPr/>
        </p:nvSpPr>
        <p:spPr>
          <a:xfrm rot="16200000">
            <a:off x="686031" y="3145228"/>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latin typeface="Avenir Medium" panose="02000503020000020003" pitchFamily="2" charset="0"/>
              </a:rPr>
              <a:t>Tada! Now we have great, new representations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via a </a:t>
            </a:r>
            <a:r>
              <a:rPr lang="en-US" sz="2000" dirty="0">
                <a:highlight>
                  <a:srgbClr val="FFFF00"/>
                </a:highlight>
                <a:latin typeface="Avenir Medium" panose="02000503020000020003" pitchFamily="2" charset="0"/>
              </a:rPr>
              <a:t>self-attention head</a:t>
            </a:r>
            <a:endParaRPr lang="en-US" sz="2000" dirty="0"/>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6557629" y="1529913"/>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grpSp>
        <p:nvGrpSpPr>
          <p:cNvPr id="148" name="Group 147">
            <a:extLst>
              <a:ext uri="{FF2B5EF4-FFF2-40B4-BE49-F238E27FC236}">
                <a16:creationId xmlns:a16="http://schemas.microsoft.com/office/drawing/2014/main" id="{8782EE33-1556-6444-BB03-F79150D71166}"/>
              </a:ext>
            </a:extLst>
          </p:cNvPr>
          <p:cNvGrpSpPr/>
          <p:nvPr/>
        </p:nvGrpSpPr>
        <p:grpSpPr>
          <a:xfrm>
            <a:off x="6660120" y="2060898"/>
            <a:ext cx="311369" cy="868951"/>
            <a:chOff x="827778" y="1767374"/>
            <a:chExt cx="311369" cy="868951"/>
          </a:xfrm>
        </p:grpSpPr>
        <p:sp>
          <p:nvSpPr>
            <p:cNvPr id="149" name="Rounded Rectangle 148">
              <a:extLst>
                <a:ext uri="{FF2B5EF4-FFF2-40B4-BE49-F238E27FC236}">
                  <a16:creationId xmlns:a16="http://schemas.microsoft.com/office/drawing/2014/main" id="{BDF13404-3865-9E44-B318-8E56D03C171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FE84616-07AE-8249-AAE8-DA24DC6754E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D17369AA-3A8E-1345-AE8C-A5557B682FE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2A583712-B6CF-6A4A-8A94-9F7E497DB67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4678971" y="154787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grpSp>
        <p:nvGrpSpPr>
          <p:cNvPr id="159" name="Group 158">
            <a:extLst>
              <a:ext uri="{FF2B5EF4-FFF2-40B4-BE49-F238E27FC236}">
                <a16:creationId xmlns:a16="http://schemas.microsoft.com/office/drawing/2014/main" id="{DA508359-4000-DC4A-9AB3-1A43C6D8E69E}"/>
              </a:ext>
            </a:extLst>
          </p:cNvPr>
          <p:cNvGrpSpPr/>
          <p:nvPr/>
        </p:nvGrpSpPr>
        <p:grpSpPr>
          <a:xfrm>
            <a:off x="4767974" y="2114832"/>
            <a:ext cx="311369" cy="868951"/>
            <a:chOff x="827778" y="1767374"/>
            <a:chExt cx="311369" cy="868951"/>
          </a:xfrm>
        </p:grpSpPr>
        <p:sp>
          <p:nvSpPr>
            <p:cNvPr id="160" name="Rounded Rectangle 159">
              <a:extLst>
                <a:ext uri="{FF2B5EF4-FFF2-40B4-BE49-F238E27FC236}">
                  <a16:creationId xmlns:a16="http://schemas.microsoft.com/office/drawing/2014/main" id="{11096A6C-E3B9-C147-9E02-8AF89AB7124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030886C-2E16-9E47-AA68-46B6B3BEC6F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D4E7CAF-0A48-CE4F-872D-78132DA4307B}"/>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EBED224-1911-9E4F-9E51-04B5D73DE01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786825" y="1532963"/>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grpSp>
        <p:nvGrpSpPr>
          <p:cNvPr id="165" name="Group 164">
            <a:extLst>
              <a:ext uri="{FF2B5EF4-FFF2-40B4-BE49-F238E27FC236}">
                <a16:creationId xmlns:a16="http://schemas.microsoft.com/office/drawing/2014/main" id="{41D887A3-145A-2542-8BC1-7FA893EA5957}"/>
              </a:ext>
            </a:extLst>
          </p:cNvPr>
          <p:cNvGrpSpPr/>
          <p:nvPr/>
        </p:nvGrpSpPr>
        <p:grpSpPr>
          <a:xfrm>
            <a:off x="2875828" y="2099925"/>
            <a:ext cx="311369" cy="868951"/>
            <a:chOff x="827778" y="1767374"/>
            <a:chExt cx="311369" cy="868951"/>
          </a:xfrm>
        </p:grpSpPr>
        <p:sp>
          <p:nvSpPr>
            <p:cNvPr id="188" name="Rounded Rectangle 187">
              <a:extLst>
                <a:ext uri="{FF2B5EF4-FFF2-40B4-BE49-F238E27FC236}">
                  <a16:creationId xmlns:a16="http://schemas.microsoft.com/office/drawing/2014/main" id="{68E83FFB-C0D4-A74D-93DC-903A5F24AAA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9066AC88-F698-9940-B04E-DE6613097EC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8D909A1-BBC5-FD41-BB08-50E1BD641CF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8D8318B-DB9D-424A-BB86-AE5F4C3A573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675566" y="1563785"/>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764569" y="2130747"/>
            <a:ext cx="311369" cy="868951"/>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Rounded Rectangle 217">
            <a:extLst>
              <a:ext uri="{FF2B5EF4-FFF2-40B4-BE49-F238E27FC236}">
                <a16:creationId xmlns:a16="http://schemas.microsoft.com/office/drawing/2014/main" id="{3A83B871-221F-804B-9102-BDD835FAA132}"/>
              </a:ext>
            </a:extLst>
          </p:cNvPr>
          <p:cNvSpPr/>
          <p:nvPr/>
        </p:nvSpPr>
        <p:spPr>
          <a:xfrm>
            <a:off x="359600" y="3503325"/>
            <a:ext cx="8083756" cy="1861350"/>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917B2BD-E21C-8541-A6F3-91F8C4F89266}"/>
              </a:ext>
            </a:extLst>
          </p:cNvPr>
          <p:cNvSpPr/>
          <p:nvPr/>
        </p:nvSpPr>
        <p:spPr>
          <a:xfrm>
            <a:off x="3091746" y="3499023"/>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Content Placeholder 2">
            <a:extLst>
              <a:ext uri="{FF2B5EF4-FFF2-40B4-BE49-F238E27FC236}">
                <a16:creationId xmlns:a16="http://schemas.microsoft.com/office/drawing/2014/main" id="{64A8C6EB-077E-E140-BA30-449E18BD40CE}"/>
              </a:ext>
            </a:extLst>
          </p:cNvPr>
          <p:cNvSpPr txBox="1">
            <a:spLocks/>
          </p:cNvSpPr>
          <p:nvPr/>
        </p:nvSpPr>
        <p:spPr>
          <a:xfrm>
            <a:off x="2950938" y="3439983"/>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225" name="Right Arrow 224">
            <a:extLst>
              <a:ext uri="{FF2B5EF4-FFF2-40B4-BE49-F238E27FC236}">
                <a16:creationId xmlns:a16="http://schemas.microsoft.com/office/drawing/2014/main" id="{04BDA959-1C4D-F34A-9B93-F7DB53AF9D8B}"/>
              </a:ext>
            </a:extLst>
          </p:cNvPr>
          <p:cNvSpPr/>
          <p:nvPr/>
        </p:nvSpPr>
        <p:spPr>
          <a:xfrm rot="16200000">
            <a:off x="2804826" y="3201618"/>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ight Arrow 225">
            <a:extLst>
              <a:ext uri="{FF2B5EF4-FFF2-40B4-BE49-F238E27FC236}">
                <a16:creationId xmlns:a16="http://schemas.microsoft.com/office/drawing/2014/main" id="{9B91979B-7757-6E4F-A0E2-9B8EE441812B}"/>
              </a:ext>
            </a:extLst>
          </p:cNvPr>
          <p:cNvSpPr/>
          <p:nvPr/>
        </p:nvSpPr>
        <p:spPr>
          <a:xfrm rot="16200000">
            <a:off x="4700079" y="3167049"/>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CA2A13D7-DCF0-4240-B620-6FED938A4C27}"/>
              </a:ext>
            </a:extLst>
          </p:cNvPr>
          <p:cNvSpPr/>
          <p:nvPr/>
        </p:nvSpPr>
        <p:spPr>
          <a:xfrm rot="16200000">
            <a:off x="6586841" y="3145228"/>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0539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2391192" y="1830524"/>
            <a:ext cx="7409616" cy="1200329"/>
          </a:xfrm>
          <a:prstGeom prst="rect">
            <a:avLst/>
          </a:prstGeom>
        </p:spPr>
        <p:txBody>
          <a:bodyPr wrap="square">
            <a:spAutoFit/>
          </a:bodyPr>
          <a:lstStyle/>
          <a:p>
            <a:pPr algn="ctr"/>
            <a:r>
              <a:rPr lang="en-US" sz="3600" dirty="0">
                <a:latin typeface="Avenir Medium" panose="02000503020000020003" pitchFamily="2" charset="0"/>
              </a:rPr>
              <a:t>Self-Attention may seem strikingly like </a:t>
            </a:r>
            <a:r>
              <a:rPr lang="en-US" sz="3600" dirty="0">
                <a:solidFill>
                  <a:srgbClr val="C00000"/>
                </a:solidFill>
                <a:latin typeface="Avenir Medium" panose="02000503020000020003" pitchFamily="2" charset="0"/>
              </a:rPr>
              <a:t>Attention </a:t>
            </a:r>
            <a:r>
              <a:rPr lang="en-US" sz="3600" dirty="0">
                <a:latin typeface="Avenir Medium" panose="02000503020000020003" pitchFamily="2" charset="0"/>
              </a:rPr>
              <a:t>in </a:t>
            </a:r>
            <a:r>
              <a:rPr lang="en-US" sz="3600" dirty="0">
                <a:solidFill>
                  <a:schemeClr val="accent5">
                    <a:lumMod val="75000"/>
                  </a:schemeClr>
                </a:solidFill>
                <a:latin typeface="Avenir Medium" panose="02000503020000020003" pitchFamily="2" charset="0"/>
              </a:rPr>
              <a:t>seq2seq</a:t>
            </a:r>
            <a:r>
              <a:rPr lang="en-US" sz="3600" dirty="0">
                <a:latin typeface="Avenir Medium" panose="02000503020000020003" pitchFamily="2" charset="0"/>
              </a:rPr>
              <a:t> models</a:t>
            </a:r>
            <a:endParaRPr lang="en-US" sz="3600" dirty="0"/>
          </a:p>
        </p:txBody>
      </p:sp>
      <p:sp>
        <p:nvSpPr>
          <p:cNvPr id="3" name="Rectangle 2">
            <a:extLst>
              <a:ext uri="{FF2B5EF4-FFF2-40B4-BE49-F238E27FC236}">
                <a16:creationId xmlns:a16="http://schemas.microsoft.com/office/drawing/2014/main" id="{FF94FF82-6A97-224B-A4E0-DD296F9AFFC0}"/>
              </a:ext>
            </a:extLst>
          </p:cNvPr>
          <p:cNvSpPr/>
          <p:nvPr/>
        </p:nvSpPr>
        <p:spPr>
          <a:xfrm>
            <a:off x="2579219" y="4892379"/>
            <a:ext cx="7409616" cy="400110"/>
          </a:xfrm>
          <a:prstGeom prst="rect">
            <a:avLst/>
          </a:prstGeom>
        </p:spPr>
        <p:txBody>
          <a:bodyPr wrap="square">
            <a:spAutoFit/>
          </a:bodyPr>
          <a:lstStyle/>
          <a:p>
            <a:pPr algn="ctr"/>
            <a:r>
              <a:rPr lang="en-US" sz="2000" dirty="0"/>
              <a:t>Q: What are the key, query, value vectors in the </a:t>
            </a:r>
            <a:r>
              <a:rPr lang="en-US" sz="2000" dirty="0">
                <a:solidFill>
                  <a:srgbClr val="C00000"/>
                </a:solidFill>
              </a:rPr>
              <a:t>Attention</a:t>
            </a:r>
            <a:r>
              <a:rPr lang="en-US" sz="2000" dirty="0"/>
              <a:t> setup?</a:t>
            </a:r>
          </a:p>
        </p:txBody>
      </p:sp>
    </p:spTree>
    <p:extLst>
      <p:ext uri="{BB962C8B-B14F-4D97-AF65-F5344CB8AC3E}">
        <p14:creationId xmlns:p14="http://schemas.microsoft.com/office/powerpoint/2010/main" val="58080685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From Self-Attention to Transformers</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10: Transformers</a:t>
            </a:r>
            <a:endParaRPr lang="en-US" sz="2400" dirty="0">
              <a:latin typeface="Karla" pitchFamily="2" charset="0"/>
              <a:ea typeface="Karla" pitchFamily="2" charset="0"/>
            </a:endParaRPr>
          </a:p>
        </p:txBody>
      </p:sp>
      <p:pic>
        <p:nvPicPr>
          <p:cNvPr id="13" name="Picture 12">
            <a:extLst>
              <a:ext uri="{FF2B5EF4-FFF2-40B4-BE49-F238E27FC236}">
                <a16:creationId xmlns:a16="http://schemas.microsoft.com/office/drawing/2014/main" id="{98FDE2F6-A847-1047-9F68-BFB72984298E}"/>
              </a:ext>
            </a:extLst>
          </p:cNvPr>
          <p:cNvPicPr>
            <a:picLocks noChangeAspect="1"/>
          </p:cNvPicPr>
          <p:nvPr/>
        </p:nvPicPr>
        <p:blipFill>
          <a:blip r:embed="rId5"/>
          <a:stretch>
            <a:fillRect/>
          </a:stretch>
        </p:blipFill>
        <p:spPr>
          <a:xfrm>
            <a:off x="8226854" y="5903912"/>
            <a:ext cx="954088" cy="954088"/>
          </a:xfrm>
          <a:prstGeom prst="rect">
            <a:avLst/>
          </a:prstGeom>
        </p:spPr>
      </p:pic>
      <p:pic>
        <p:nvPicPr>
          <p:cNvPr id="14" name="Picture 13">
            <a:extLst>
              <a:ext uri="{FF2B5EF4-FFF2-40B4-BE49-F238E27FC236}">
                <a16:creationId xmlns:a16="http://schemas.microsoft.com/office/drawing/2014/main" id="{03A4F338-CD01-AD4A-AC3E-609E3D760218}"/>
              </a:ext>
            </a:extLst>
          </p:cNvPr>
          <p:cNvPicPr>
            <a:picLocks noChangeAspect="1"/>
          </p:cNvPicPr>
          <p:nvPr/>
        </p:nvPicPr>
        <p:blipFill>
          <a:blip r:embed="rId6"/>
          <a:stretch>
            <a:fillRect/>
          </a:stretch>
        </p:blipFill>
        <p:spPr>
          <a:xfrm>
            <a:off x="9465275" y="5123493"/>
            <a:ext cx="1248033" cy="1734507"/>
          </a:xfrm>
          <a:prstGeom prst="rect">
            <a:avLst/>
          </a:prstGeom>
        </p:spPr>
      </p:pic>
    </p:spTree>
    <p:extLst>
      <p:ext uri="{BB962C8B-B14F-4D97-AF65-F5344CB8AC3E}">
        <p14:creationId xmlns:p14="http://schemas.microsoft.com/office/powerpoint/2010/main" val="21827564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1522547"/>
            <a:ext cx="6932336" cy="468739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010" y="5103454"/>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309820" y="3185395"/>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3735328" y="317720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159720" y="318718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539812" y="316021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3872" y="3652483"/>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747" y="5118077"/>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008" y="5103454"/>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129" y="5088874"/>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047" y="3692776"/>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1764" y="3685820"/>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756" y="3685522"/>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149" y="4917159"/>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583"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320" y="46366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581"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702" y="46074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680" y="4733156"/>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5872" y="4674116"/>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mc:AlternateContent xmlns:mc="http://schemas.openxmlformats.org/markup-compatibility/2006" xmlns:a14="http://schemas.microsoft.com/office/drawing/2010/main">
        <mc:Choice Requires="a14">
          <p:sp>
            <p:nvSpPr>
              <p:cNvPr id="209" name="Rectangle 208">
                <a:extLst>
                  <a:ext uri="{FF2B5EF4-FFF2-40B4-BE49-F238E27FC236}">
                    <a16:creationId xmlns:a16="http://schemas.microsoft.com/office/drawing/2014/main" id="{ACE4754D-F94A-F247-BB97-14A96EDD3DB3}"/>
                  </a:ext>
                </a:extLst>
              </p:cNvPr>
              <p:cNvSpPr/>
              <p:nvPr/>
            </p:nvSpPr>
            <p:spPr>
              <a:xfrm>
                <a:off x="7861999" y="1157569"/>
                <a:ext cx="3756456" cy="4247317"/>
              </a:xfrm>
              <a:prstGeom prst="rect">
                <a:avLst/>
              </a:prstGeom>
            </p:spPr>
            <p:txBody>
              <a:bodyPr wrap="square">
                <a:spAutoFit/>
              </a:bodyPr>
              <a:lstStyle/>
              <a:p>
                <a:pPr>
                  <a:spcBef>
                    <a:spcPts val="3000"/>
                  </a:spcBef>
                </a:pPr>
                <a:r>
                  <a:rPr lang="en-US" sz="2000" dirty="0">
                    <a:latin typeface="Avenir Medium" panose="02000503020000020003" pitchFamily="2" charset="0"/>
                  </a:rPr>
                  <a:t>Yay! Our </a:t>
                </a:r>
                <a:r>
                  <a:rPr lang="en-US" sz="2000" dirty="0" err="1">
                    <a:solidFill>
                      <a:srgbClr val="0070C0"/>
                    </a:solidFill>
                    <a:latin typeface="Avenir Medium" panose="02000503020000020003" pitchFamily="2" charset="0"/>
                  </a:rPr>
                  <a:t>r</a:t>
                </a:r>
                <a:r>
                  <a:rPr lang="en-US" sz="2000" baseline="-25000" dirty="0" err="1">
                    <a:solidFill>
                      <a:srgbClr val="0070C0"/>
                    </a:solidFill>
                    <a:latin typeface="Avenir Medium" panose="02000503020000020003" pitchFamily="2" charset="0"/>
                  </a:rPr>
                  <a:t>i</a:t>
                </a:r>
                <a:r>
                  <a:rPr lang="en-US" sz="2000" dirty="0">
                    <a:latin typeface="Avenir Medium" panose="02000503020000020003" pitchFamily="2" charset="0"/>
                  </a:rPr>
                  <a:t> vectors are our new representations, and this entire process is called a </a:t>
                </a:r>
                <a:r>
                  <a:rPr lang="en-US" sz="2000" b="1" dirty="0">
                    <a:solidFill>
                      <a:srgbClr val="C00000"/>
                    </a:solidFill>
                    <a:latin typeface="Avenir Medium" panose="02000503020000020003" pitchFamily="2" charset="0"/>
                  </a:rPr>
                  <a:t>Transformer Encoder</a:t>
                </a:r>
              </a:p>
              <a:p>
                <a:pPr>
                  <a:spcBef>
                    <a:spcPts val="3000"/>
                  </a:spcBef>
                </a:pPr>
                <a:r>
                  <a:rPr lang="en-US" sz="2000" b="1" dirty="0">
                    <a:solidFill>
                      <a:srgbClr val="C00000"/>
                    </a:solidFill>
                    <a:latin typeface="Avenir Medium" panose="02000503020000020003" pitchFamily="2" charset="0"/>
                  </a:rPr>
                  <a:t>Problem: </a:t>
                </a:r>
                <a:r>
                  <a:rPr lang="en-US" sz="2000" dirty="0">
                    <a:latin typeface="Avenir Medium" panose="02000503020000020003" pitchFamily="2" charset="0"/>
                  </a:rPr>
                  <a:t>there is no concept of </a:t>
                </a:r>
                <a:r>
                  <a:rPr lang="en-US" sz="2000" u="sng" dirty="0">
                    <a:latin typeface="Avenir Medium" panose="02000503020000020003" pitchFamily="2" charset="0"/>
                  </a:rPr>
                  <a:t>positionality</a:t>
                </a:r>
                <a:r>
                  <a:rPr lang="en-US" sz="2000" dirty="0">
                    <a:latin typeface="Avenir Medium" panose="02000503020000020003" pitchFamily="2" charset="0"/>
                  </a:rPr>
                  <a:t>. Words are weighted as if a “bag of words”</a:t>
                </a:r>
              </a:p>
              <a:p>
                <a:pPr>
                  <a:spcBef>
                    <a:spcPts val="3000"/>
                  </a:spcBef>
                </a:pPr>
                <a:r>
                  <a:rPr lang="en-US" sz="2000" b="1" dirty="0">
                    <a:solidFill>
                      <a:schemeClr val="accent6">
                        <a:lumMod val="75000"/>
                      </a:schemeClr>
                    </a:solidFill>
                    <a:latin typeface="Avenir Medium" panose="02000503020000020003" pitchFamily="2" charset="0"/>
                  </a:rPr>
                  <a:t>Solution: </a:t>
                </a:r>
                <a:r>
                  <a:rPr lang="en-US" sz="2000" dirty="0">
                    <a:latin typeface="Avenir Medium" panose="02000503020000020003" pitchFamily="2" charset="0"/>
                  </a:rPr>
                  <a:t>add to each input word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r>
                  <a:rPr lang="en-US" sz="2000" dirty="0">
                    <a:latin typeface="Avenir Medium" panose="02000503020000020003" pitchFamily="2" charset="0"/>
                  </a:rPr>
                  <a:t> a </a:t>
                </a:r>
                <a:r>
                  <a:rPr lang="en-US" sz="2000" dirty="0">
                    <a:highlight>
                      <a:srgbClr val="FFFF00"/>
                    </a:highlight>
                    <a:latin typeface="Avenir Medium" panose="02000503020000020003" pitchFamily="2" charset="0"/>
                  </a:rPr>
                  <a:t>positional encoding </a:t>
                </a:r>
                <a14:m>
                  <m:oMath xmlns:m="http://schemas.openxmlformats.org/officeDocument/2006/math">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e>
                    </m:func>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oMath>
                </a14:m>
                <a:endParaRPr lang="en-US" sz="2000" dirty="0">
                  <a:latin typeface="Avenir Medium" panose="02000503020000020003" pitchFamily="2" charset="0"/>
                </a:endParaRPr>
              </a:p>
            </p:txBody>
          </p:sp>
        </mc:Choice>
        <mc:Fallback xmlns="">
          <p:sp>
            <p:nvSpPr>
              <p:cNvPr id="209" name="Rectangle 208">
                <a:extLst>
                  <a:ext uri="{FF2B5EF4-FFF2-40B4-BE49-F238E27FC236}">
                    <a16:creationId xmlns:a16="http://schemas.microsoft.com/office/drawing/2014/main" id="{ACE4754D-F94A-F247-BB97-14A96EDD3DB3}"/>
                  </a:ext>
                </a:extLst>
              </p:cNvPr>
              <p:cNvSpPr>
                <a:spLocks noRot="1" noChangeAspect="1" noMove="1" noResize="1" noEditPoints="1" noAdjustHandles="1" noChangeArrowheads="1" noChangeShapeType="1" noTextEdit="1"/>
              </p:cNvSpPr>
              <p:nvPr/>
            </p:nvSpPr>
            <p:spPr>
              <a:xfrm>
                <a:off x="7861999" y="1157569"/>
                <a:ext cx="3756456" cy="4247317"/>
              </a:xfrm>
              <a:prstGeom prst="rect">
                <a:avLst/>
              </a:prstGeom>
              <a:blipFill>
                <a:blip r:embed="rId3"/>
                <a:stretch>
                  <a:fillRect l="-2027" t="-896" r="-2365" b="-597"/>
                </a:stretch>
              </a:blipFill>
            </p:spPr>
            <p:txBody>
              <a:bodyPr/>
              <a:lstStyle/>
              <a:p>
                <a:r>
                  <a:rPr lang="en-US">
                    <a:noFill/>
                  </a:rPr>
                  <a:t> </a:t>
                </a:r>
              </a:p>
            </p:txBody>
          </p:sp>
        </mc:Fallback>
      </mc:AlternateContent>
      <p:sp>
        <p:nvSpPr>
          <p:cNvPr id="308" name="Rectangle 307">
            <a:extLst>
              <a:ext uri="{FF2B5EF4-FFF2-40B4-BE49-F238E27FC236}">
                <a16:creationId xmlns:a16="http://schemas.microsoft.com/office/drawing/2014/main" id="{6D5489AF-7E88-3F45-8ED8-5F600AB56182}"/>
              </a:ext>
            </a:extLst>
          </p:cNvPr>
          <p:cNvSpPr/>
          <p:nvPr/>
        </p:nvSpPr>
        <p:spPr>
          <a:xfrm>
            <a:off x="5929686" y="1186144"/>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9526" y="1136217"/>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a:t>
            </a: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352" name="Right Arrow 351">
            <a:extLst>
              <a:ext uri="{FF2B5EF4-FFF2-40B4-BE49-F238E27FC236}">
                <a16:creationId xmlns:a16="http://schemas.microsoft.com/office/drawing/2014/main" id="{9C48ACAB-7DE5-7347-8CD6-2E1E1C10C21F}"/>
              </a:ext>
            </a:extLst>
          </p:cNvPr>
          <p:cNvSpPr/>
          <p:nvPr/>
        </p:nvSpPr>
        <p:spPr>
          <a:xfrm rot="16200000">
            <a:off x="2289013" y="205972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C2E7ACD9-5B4C-4C41-8150-6AB3EE88BFAD}"/>
              </a:ext>
            </a:extLst>
          </p:cNvPr>
          <p:cNvGrpSpPr/>
          <p:nvPr/>
        </p:nvGrpSpPr>
        <p:grpSpPr>
          <a:xfrm rot="16200000">
            <a:off x="2093725" y="1495784"/>
            <a:ext cx="701316" cy="175324"/>
            <a:chOff x="2297660" y="4140835"/>
            <a:chExt cx="1364224" cy="311369"/>
          </a:xfrm>
        </p:grpSpPr>
        <p:sp>
          <p:nvSpPr>
            <p:cNvPr id="354" name="Rounded Rectangle 353">
              <a:extLst>
                <a:ext uri="{FF2B5EF4-FFF2-40B4-BE49-F238E27FC236}">
                  <a16:creationId xmlns:a16="http://schemas.microsoft.com/office/drawing/2014/main" id="{3C902AB0-0BC0-5D40-8702-52D2143AA6B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DD2405A-F157-A848-B13C-37ACC4651B0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6A34201-2AAC-0C4A-9BDC-805EC9AFF1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456CCA6A-97C3-B44A-B207-5779BBBB97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5CA4BD4D-5E0A-1945-8F53-E66DE10112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EC85138-0941-6A49-B72D-7D372851530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Rectangle 359">
            <a:extLst>
              <a:ext uri="{FF2B5EF4-FFF2-40B4-BE49-F238E27FC236}">
                <a16:creationId xmlns:a16="http://schemas.microsoft.com/office/drawing/2014/main" id="{054FDB78-3646-1244-A44F-554C28C529AC}"/>
              </a:ext>
            </a:extLst>
          </p:cNvPr>
          <p:cNvSpPr/>
          <p:nvPr/>
        </p:nvSpPr>
        <p:spPr>
          <a:xfrm>
            <a:off x="2267957" y="77876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361" name="Rectangle 360">
            <a:extLst>
              <a:ext uri="{FF2B5EF4-FFF2-40B4-BE49-F238E27FC236}">
                <a16:creationId xmlns:a16="http://schemas.microsoft.com/office/drawing/2014/main" id="{85055FAA-A792-7148-B3C2-F3D3DB518C49}"/>
              </a:ext>
            </a:extLst>
          </p:cNvPr>
          <p:cNvSpPr/>
          <p:nvPr/>
        </p:nvSpPr>
        <p:spPr>
          <a:xfrm>
            <a:off x="2100754" y="2338119"/>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ight Arrow 361">
            <a:extLst>
              <a:ext uri="{FF2B5EF4-FFF2-40B4-BE49-F238E27FC236}">
                <a16:creationId xmlns:a16="http://schemas.microsoft.com/office/drawing/2014/main" id="{6D780829-1B67-8A41-8672-EEA6CC254381}"/>
              </a:ext>
            </a:extLst>
          </p:cNvPr>
          <p:cNvSpPr/>
          <p:nvPr/>
        </p:nvSpPr>
        <p:spPr>
          <a:xfrm rot="16200000">
            <a:off x="3856142" y="203919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3" name="Group 362">
            <a:extLst>
              <a:ext uri="{FF2B5EF4-FFF2-40B4-BE49-F238E27FC236}">
                <a16:creationId xmlns:a16="http://schemas.microsoft.com/office/drawing/2014/main" id="{022582D8-4D35-024E-9493-3B442709D581}"/>
              </a:ext>
            </a:extLst>
          </p:cNvPr>
          <p:cNvGrpSpPr/>
          <p:nvPr/>
        </p:nvGrpSpPr>
        <p:grpSpPr>
          <a:xfrm rot="16200000">
            <a:off x="3660854" y="1475254"/>
            <a:ext cx="701316" cy="175324"/>
            <a:chOff x="2297660" y="4140835"/>
            <a:chExt cx="1364224" cy="311369"/>
          </a:xfrm>
        </p:grpSpPr>
        <p:sp>
          <p:nvSpPr>
            <p:cNvPr id="364" name="Rounded Rectangle 363">
              <a:extLst>
                <a:ext uri="{FF2B5EF4-FFF2-40B4-BE49-F238E27FC236}">
                  <a16:creationId xmlns:a16="http://schemas.microsoft.com/office/drawing/2014/main" id="{16A03A4B-016B-BD44-9557-2A300742E5F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05A4381F-0E63-C146-BB66-97D8E5EBCCB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D599832-1CBF-FA47-BA74-D3A640ED95F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E6C427B-68A8-BF49-92E2-B4ADD3C0C9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C5DD3DB-1577-8E42-8987-89690DC8D38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8CF4444-C37F-6F4D-99E2-BA9E5CDC4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Rectangle 369">
            <a:extLst>
              <a:ext uri="{FF2B5EF4-FFF2-40B4-BE49-F238E27FC236}">
                <a16:creationId xmlns:a16="http://schemas.microsoft.com/office/drawing/2014/main" id="{D862F3BA-B283-3F44-B6AA-E7671F0505C2}"/>
              </a:ext>
            </a:extLst>
          </p:cNvPr>
          <p:cNvSpPr/>
          <p:nvPr/>
        </p:nvSpPr>
        <p:spPr>
          <a:xfrm>
            <a:off x="3835086" y="75823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371" name="Content Placeholder 2">
            <a:extLst>
              <a:ext uri="{FF2B5EF4-FFF2-40B4-BE49-F238E27FC236}">
                <a16:creationId xmlns:a16="http://schemas.microsoft.com/office/drawing/2014/main" id="{53830B15-B223-2A40-B339-1B38814E741F}"/>
              </a:ext>
            </a:extLst>
          </p:cNvPr>
          <p:cNvSpPr txBox="1">
            <a:spLocks/>
          </p:cNvSpPr>
          <p:nvPr/>
        </p:nvSpPr>
        <p:spPr>
          <a:xfrm>
            <a:off x="2680249" y="231088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372" name="Right Arrow 371">
            <a:extLst>
              <a:ext uri="{FF2B5EF4-FFF2-40B4-BE49-F238E27FC236}">
                <a16:creationId xmlns:a16="http://schemas.microsoft.com/office/drawing/2014/main" id="{252AA250-A33C-684A-A35A-F61BC2C0DB59}"/>
              </a:ext>
            </a:extLst>
          </p:cNvPr>
          <p:cNvSpPr/>
          <p:nvPr/>
        </p:nvSpPr>
        <p:spPr>
          <a:xfrm rot="16200000">
            <a:off x="5474683" y="20152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3" name="Group 372">
            <a:extLst>
              <a:ext uri="{FF2B5EF4-FFF2-40B4-BE49-F238E27FC236}">
                <a16:creationId xmlns:a16="http://schemas.microsoft.com/office/drawing/2014/main" id="{4CBD15E3-6BF0-1F4F-B777-7F30D4DE1D7E}"/>
              </a:ext>
            </a:extLst>
          </p:cNvPr>
          <p:cNvGrpSpPr/>
          <p:nvPr/>
        </p:nvGrpSpPr>
        <p:grpSpPr>
          <a:xfrm rot="16200000">
            <a:off x="5279395" y="1451339"/>
            <a:ext cx="701316" cy="175324"/>
            <a:chOff x="2297660" y="4140835"/>
            <a:chExt cx="1364224" cy="311369"/>
          </a:xfrm>
        </p:grpSpPr>
        <p:sp>
          <p:nvSpPr>
            <p:cNvPr id="374" name="Rounded Rectangle 373">
              <a:extLst>
                <a:ext uri="{FF2B5EF4-FFF2-40B4-BE49-F238E27FC236}">
                  <a16:creationId xmlns:a16="http://schemas.microsoft.com/office/drawing/2014/main" id="{03FC0D50-1FBE-4F48-99C9-E3FB47C377C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01F819A-CC8C-5540-BC84-CC94686ED7C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1866EB6E-E8A4-D748-9DD8-B463B3375A7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264D96CB-7F27-3F4F-A7DA-525795994FC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E312E7E-E556-B94A-B146-6EF03E542A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5BB93A00-D0E9-A540-AE4D-E6AB04EA979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Rectangle 379">
            <a:extLst>
              <a:ext uri="{FF2B5EF4-FFF2-40B4-BE49-F238E27FC236}">
                <a16:creationId xmlns:a16="http://schemas.microsoft.com/office/drawing/2014/main" id="{0840BA70-6C48-D242-B4B7-066FB48CA927}"/>
              </a:ext>
            </a:extLst>
          </p:cNvPr>
          <p:cNvSpPr/>
          <p:nvPr/>
        </p:nvSpPr>
        <p:spPr>
          <a:xfrm>
            <a:off x="5453627" y="73432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381" name="Rounded Rectangle 380">
            <a:extLst>
              <a:ext uri="{FF2B5EF4-FFF2-40B4-BE49-F238E27FC236}">
                <a16:creationId xmlns:a16="http://schemas.microsoft.com/office/drawing/2014/main" id="{75F0B9C0-76CC-064C-BF54-CE8EE89B1C5C}"/>
              </a:ext>
            </a:extLst>
          </p:cNvPr>
          <p:cNvSpPr/>
          <p:nvPr/>
        </p:nvSpPr>
        <p:spPr>
          <a:xfrm>
            <a:off x="310149" y="2267670"/>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ight Arrow 381">
            <a:extLst>
              <a:ext uri="{FF2B5EF4-FFF2-40B4-BE49-F238E27FC236}">
                <a16:creationId xmlns:a16="http://schemas.microsoft.com/office/drawing/2014/main" id="{4709EBB6-3122-F142-AA5F-A7F7ECAD5BE8}"/>
              </a:ext>
            </a:extLst>
          </p:cNvPr>
          <p:cNvSpPr/>
          <p:nvPr/>
        </p:nvSpPr>
        <p:spPr>
          <a:xfrm rot="16200000">
            <a:off x="659558" y="203534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3" name="Group 382">
            <a:extLst>
              <a:ext uri="{FF2B5EF4-FFF2-40B4-BE49-F238E27FC236}">
                <a16:creationId xmlns:a16="http://schemas.microsoft.com/office/drawing/2014/main" id="{AECDB557-EA9E-EF44-94E8-9380122877DA}"/>
              </a:ext>
            </a:extLst>
          </p:cNvPr>
          <p:cNvGrpSpPr/>
          <p:nvPr/>
        </p:nvGrpSpPr>
        <p:grpSpPr>
          <a:xfrm rot="16200000">
            <a:off x="464270" y="1471402"/>
            <a:ext cx="701316" cy="175324"/>
            <a:chOff x="2297660" y="4140835"/>
            <a:chExt cx="1364224" cy="311369"/>
          </a:xfrm>
        </p:grpSpPr>
        <p:sp>
          <p:nvSpPr>
            <p:cNvPr id="384" name="Rounded Rectangle 383">
              <a:extLst>
                <a:ext uri="{FF2B5EF4-FFF2-40B4-BE49-F238E27FC236}">
                  <a16:creationId xmlns:a16="http://schemas.microsoft.com/office/drawing/2014/main" id="{24895CF6-E7F2-964A-AE41-70C5AEA34AF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1CBCCB80-56F4-C643-969F-FCD52EFD8A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2349DC53-91B6-0B41-9059-FD52935EE5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1F8FD3-3E7D-A34B-AF61-A49075D7E2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B65F741A-939F-C946-B0DC-F5C6331911C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3B3BB659-609D-B349-A7C9-DCC0273EC9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Rectangle 389">
            <a:extLst>
              <a:ext uri="{FF2B5EF4-FFF2-40B4-BE49-F238E27FC236}">
                <a16:creationId xmlns:a16="http://schemas.microsoft.com/office/drawing/2014/main" id="{CE5CB55D-D3B1-BF4A-BC41-133BFF5C6B74}"/>
              </a:ext>
            </a:extLst>
          </p:cNvPr>
          <p:cNvSpPr/>
          <p:nvPr/>
        </p:nvSpPr>
        <p:spPr>
          <a:xfrm>
            <a:off x="638502" y="7543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91" name="Rectangle 390">
            <a:extLst>
              <a:ext uri="{FF2B5EF4-FFF2-40B4-BE49-F238E27FC236}">
                <a16:creationId xmlns:a16="http://schemas.microsoft.com/office/drawing/2014/main" id="{3DB4D4A9-A07C-B74A-B380-C4F29A43DAC8}"/>
              </a:ext>
            </a:extLst>
          </p:cNvPr>
          <p:cNvSpPr/>
          <p:nvPr/>
        </p:nvSpPr>
        <p:spPr>
          <a:xfrm>
            <a:off x="1629702" y="2909874"/>
            <a:ext cx="4088013"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DC8DDD41-78D8-984C-832A-57B863D727EC}"/>
              </a:ext>
            </a:extLst>
          </p:cNvPr>
          <p:cNvSpPr/>
          <p:nvPr/>
        </p:nvSpPr>
        <p:spPr>
          <a:xfrm>
            <a:off x="324068" y="2838901"/>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Content Placeholder 2">
            <a:extLst>
              <a:ext uri="{FF2B5EF4-FFF2-40B4-BE49-F238E27FC236}">
                <a16:creationId xmlns:a16="http://schemas.microsoft.com/office/drawing/2014/main" id="{172CBC97-7006-F341-A9BE-795CBC1288E2}"/>
              </a:ext>
            </a:extLst>
          </p:cNvPr>
          <p:cNvSpPr txBox="1">
            <a:spLocks/>
          </p:cNvSpPr>
          <p:nvPr/>
        </p:nvSpPr>
        <p:spPr>
          <a:xfrm>
            <a:off x="1699806" y="2868041"/>
            <a:ext cx="3893936"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solidFill>
                  <a:schemeClr val="bg1">
                    <a:lumMod val="85000"/>
                  </a:schemeClr>
                </a:solidFill>
                <a:latin typeface="Avenir Light" panose="020B0402020203020204" pitchFamily="34" charset="77"/>
              </a:rPr>
              <a:t>+</a:t>
            </a:r>
            <a:r>
              <a:rPr lang="en-US" sz="1600" dirty="0">
                <a:solidFill>
                  <a:srgbClr val="FFFF00"/>
                </a:solidFill>
                <a:latin typeface="Avenir Light" panose="020B0402020203020204" pitchFamily="34" charset="77"/>
              </a:rPr>
              <a:t> </a:t>
            </a:r>
            <a:r>
              <a:rPr lang="en-US" sz="1600" dirty="0">
                <a:solidFill>
                  <a:srgbClr val="FFFF00"/>
                </a:solidFill>
                <a:latin typeface="Avenir Medium" panose="02000503020000020003" pitchFamily="2" charset="0"/>
              </a:rPr>
              <a:t>x</a:t>
            </a:r>
            <a:r>
              <a:rPr lang="en-US" sz="1600" baseline="-25000" dirty="0">
                <a:solidFill>
                  <a:srgbClr val="FFFF00"/>
                </a:solidFill>
              </a:rPr>
              <a:t> </a:t>
            </a:r>
            <a:r>
              <a:rPr lang="en-US" sz="1600" dirty="0">
                <a:solidFill>
                  <a:schemeClr val="bg1">
                    <a:lumMod val="85000"/>
                  </a:schemeClr>
                </a:solidFill>
                <a:latin typeface="Avenir Light" panose="020B0402020203020204" pitchFamily="34" charset="77"/>
              </a:rPr>
              <a:t>Residual Connections   +LayerNorm</a:t>
            </a:r>
          </a:p>
        </p:txBody>
      </p:sp>
    </p:spTree>
    <p:extLst>
      <p:ext uri="{BB962C8B-B14F-4D97-AF65-F5344CB8AC3E}">
        <p14:creationId xmlns:p14="http://schemas.microsoft.com/office/powerpoint/2010/main" val="14644572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C0D830A-83CC-A041-A8E5-C505872B34F1}"/>
              </a:ext>
            </a:extLst>
          </p:cNvPr>
          <p:cNvSpPr/>
          <p:nvPr/>
        </p:nvSpPr>
        <p:spPr>
          <a:xfrm>
            <a:off x="1548733" y="2909504"/>
            <a:ext cx="8745624" cy="954107"/>
          </a:xfrm>
          <a:prstGeom prst="rect">
            <a:avLst/>
          </a:prstGeom>
        </p:spPr>
        <p:txBody>
          <a:bodyPr wrap="square">
            <a:spAutoFit/>
          </a:bodyPr>
          <a:lstStyle/>
          <a:p>
            <a:pPr algn="ctr"/>
            <a:r>
              <a:rPr lang="en-US" sz="2800" dirty="0">
                <a:latin typeface="Avenir Medium" panose="02000503020000020003" pitchFamily="2" charset="0"/>
              </a:rPr>
              <a:t>Words can relate in many ways, so it’s restrictive to rely on just one Self-Attention Head in the system.</a:t>
            </a:r>
          </a:p>
        </p:txBody>
      </p:sp>
      <p:sp>
        <p:nvSpPr>
          <p:cNvPr id="2" name="Rectangle 1">
            <a:extLst>
              <a:ext uri="{FF2B5EF4-FFF2-40B4-BE49-F238E27FC236}">
                <a16:creationId xmlns:a16="http://schemas.microsoft.com/office/drawing/2014/main" id="{EBFC3FBE-3BDC-8E4D-9749-1FA9D06D869A}"/>
              </a:ext>
            </a:extLst>
          </p:cNvPr>
          <p:cNvSpPr/>
          <p:nvPr/>
        </p:nvSpPr>
        <p:spPr>
          <a:xfrm>
            <a:off x="2874153" y="5025751"/>
            <a:ext cx="6799298" cy="523220"/>
          </a:xfrm>
          <a:prstGeom prst="rect">
            <a:avLst/>
          </a:prstGeom>
        </p:spPr>
        <p:txBody>
          <a:bodyPr wrap="none">
            <a:spAutoFit/>
          </a:bodyPr>
          <a:lstStyle/>
          <a:p>
            <a:pPr algn="ctr"/>
            <a:r>
              <a:rPr lang="en-US" sz="2800" dirty="0">
                <a:latin typeface="Avenir Medium" panose="02000503020000020003" pitchFamily="2" charset="0"/>
              </a:rPr>
              <a:t>Let’s create </a:t>
            </a:r>
            <a:r>
              <a:rPr lang="en-US" sz="2800" u="sng" dirty="0">
                <a:solidFill>
                  <a:srgbClr val="C00000"/>
                </a:solidFill>
                <a:latin typeface="Avenir Medium" panose="02000503020000020003" pitchFamily="2" charset="0"/>
              </a:rPr>
              <a:t>Multi-headed</a:t>
            </a:r>
            <a:r>
              <a:rPr lang="en-US" sz="2800" dirty="0">
                <a:solidFill>
                  <a:srgbClr val="C00000"/>
                </a:solidFill>
                <a:latin typeface="Avenir Medium" panose="02000503020000020003" pitchFamily="2" charset="0"/>
              </a:rPr>
              <a:t> Self-Attention</a:t>
            </a:r>
            <a:endParaRPr lang="en-US" sz="2800" dirty="0">
              <a:latin typeface="Avenir Medium" panose="02000503020000020003" pitchFamily="2" charset="0"/>
            </a:endParaRPr>
          </a:p>
        </p:txBody>
      </p:sp>
      <p:sp>
        <p:nvSpPr>
          <p:cNvPr id="4" name="Rectangle 3">
            <a:extLst>
              <a:ext uri="{FF2B5EF4-FFF2-40B4-BE49-F238E27FC236}">
                <a16:creationId xmlns:a16="http://schemas.microsoft.com/office/drawing/2014/main" id="{C68188E9-5615-1E43-8B1F-7F2DFD3B58C9}"/>
              </a:ext>
            </a:extLst>
          </p:cNvPr>
          <p:cNvSpPr/>
          <p:nvPr/>
        </p:nvSpPr>
        <p:spPr>
          <a:xfrm>
            <a:off x="1257300" y="793258"/>
            <a:ext cx="9328490" cy="954107"/>
          </a:xfrm>
          <a:prstGeom prst="rect">
            <a:avLst/>
          </a:prstGeom>
        </p:spPr>
        <p:txBody>
          <a:bodyPr wrap="square">
            <a:spAutoFit/>
          </a:bodyPr>
          <a:lstStyle/>
          <a:p>
            <a:pPr algn="ctr"/>
            <a:r>
              <a:rPr lang="en-US" sz="2800" dirty="0">
                <a:latin typeface="Avenir Medium" panose="02000503020000020003" pitchFamily="2" charset="0"/>
              </a:rPr>
              <a:t>A </a:t>
            </a:r>
            <a:r>
              <a:rPr lang="en-US" sz="2800" dirty="0">
                <a:solidFill>
                  <a:srgbClr val="C00000"/>
                </a:solidFill>
                <a:latin typeface="Avenir Medium" panose="02000503020000020003" pitchFamily="2" charset="0"/>
              </a:rPr>
              <a:t>Self-Attention Head </a:t>
            </a:r>
            <a:r>
              <a:rPr lang="en-US" sz="2800" dirty="0">
                <a:latin typeface="Avenir Medium" panose="02000503020000020003" pitchFamily="2" charset="0"/>
              </a:rPr>
              <a:t>has just one set of </a:t>
            </a:r>
            <a:r>
              <a:rPr lang="en-US" sz="2800" dirty="0">
                <a:solidFill>
                  <a:srgbClr val="BF55B3"/>
                </a:solidFill>
                <a:latin typeface="Avenir Medium" panose="02000503020000020003" pitchFamily="2" charset="0"/>
              </a:rPr>
              <a:t>query</a:t>
            </a:r>
            <a:r>
              <a:rPr lang="en-US" sz="2800" dirty="0">
                <a:latin typeface="Avenir Medium" panose="02000503020000020003" pitchFamily="2" charset="0"/>
              </a:rPr>
              <a:t>/</a:t>
            </a:r>
            <a:r>
              <a:rPr lang="en-US" sz="2800" dirty="0">
                <a:solidFill>
                  <a:schemeClr val="accent4">
                    <a:lumMod val="50000"/>
                  </a:schemeClr>
                </a:solidFill>
                <a:latin typeface="Avenir Medium" panose="02000503020000020003" pitchFamily="2" charset="0"/>
              </a:rPr>
              <a:t>key</a:t>
            </a:r>
            <a:r>
              <a:rPr lang="en-US" sz="2800" dirty="0">
                <a:latin typeface="Avenir Medium" panose="02000503020000020003" pitchFamily="2" charset="0"/>
              </a:rPr>
              <a:t>/</a:t>
            </a:r>
            <a:r>
              <a:rPr lang="en-US" sz="2800" dirty="0">
                <a:solidFill>
                  <a:schemeClr val="accent5">
                    <a:lumMod val="50000"/>
                  </a:schemeClr>
                </a:solidFill>
                <a:latin typeface="Avenir Medium" panose="02000503020000020003" pitchFamily="2" charset="0"/>
              </a:rPr>
              <a:t>value </a:t>
            </a:r>
            <a:r>
              <a:rPr lang="en-US" sz="2800" dirty="0">
                <a:latin typeface="Avenir Medium" panose="02000503020000020003" pitchFamily="2" charset="0"/>
              </a:rPr>
              <a:t>weight</a:t>
            </a:r>
            <a:r>
              <a:rPr lang="en-US" sz="2800" dirty="0">
                <a:solidFill>
                  <a:schemeClr val="accent5">
                    <a:lumMod val="50000"/>
                  </a:schemeClr>
                </a:solidFill>
                <a:latin typeface="Avenir Medium" panose="02000503020000020003" pitchFamily="2" charset="0"/>
              </a:rPr>
              <a:t> </a:t>
            </a:r>
            <a:r>
              <a:rPr lang="en-US" sz="2800" dirty="0">
                <a:latin typeface="Avenir Medium" panose="02000503020000020003" pitchFamily="2" charset="0"/>
              </a:rPr>
              <a:t>matrices </a:t>
            </a:r>
            <a:r>
              <a:rPr lang="en-US" sz="2800" b="1" dirty="0" err="1">
                <a:solidFill>
                  <a:srgbClr val="7030A0"/>
                </a:solidFill>
                <a:latin typeface="Avenir Book" panose="02000503020000020003" pitchFamily="2" charset="0"/>
              </a:rPr>
              <a:t>w</a:t>
            </a:r>
            <a:r>
              <a:rPr lang="en-US" sz="2800" b="1" baseline="-25000" dirty="0" err="1">
                <a:solidFill>
                  <a:srgbClr val="7030A0"/>
                </a:solidFill>
                <a:latin typeface="Avenir Book" panose="02000503020000020003" pitchFamily="2" charset="0"/>
              </a:rPr>
              <a:t>q</a:t>
            </a:r>
            <a:r>
              <a:rPr lang="en-US" sz="2800" b="1" baseline="-25000" dirty="0">
                <a:solidFill>
                  <a:srgbClr val="7030A0"/>
                </a:solidFill>
                <a:latin typeface="Avenir Book" panose="02000503020000020003" pitchFamily="2" charset="0"/>
              </a:rPr>
              <a:t>, </a:t>
            </a:r>
            <a:r>
              <a:rPr lang="en-US" sz="2800" b="1" dirty="0" err="1">
                <a:solidFill>
                  <a:schemeClr val="accent4">
                    <a:lumMod val="50000"/>
                  </a:schemeClr>
                </a:solidFill>
                <a:latin typeface="Avenir Book" panose="02000503020000020003" pitchFamily="2" charset="0"/>
              </a:rPr>
              <a:t>w</a:t>
            </a:r>
            <a:r>
              <a:rPr lang="en-US" sz="2800" b="1" baseline="-25000" dirty="0" err="1">
                <a:solidFill>
                  <a:schemeClr val="accent4">
                    <a:lumMod val="50000"/>
                  </a:schemeClr>
                </a:solidFill>
                <a:latin typeface="Avenir Book" panose="02000503020000020003" pitchFamily="2" charset="0"/>
              </a:rPr>
              <a:t>k</a:t>
            </a:r>
            <a:r>
              <a:rPr lang="en-US" sz="2800" b="1" baseline="-25000" dirty="0">
                <a:solidFill>
                  <a:schemeClr val="accent4">
                    <a:lumMod val="50000"/>
                  </a:schemeClr>
                </a:solidFill>
                <a:latin typeface="Avenir Book" panose="02000503020000020003" pitchFamily="2" charset="0"/>
              </a:rPr>
              <a:t>, </a:t>
            </a:r>
            <a:r>
              <a:rPr lang="en-US" sz="2800" b="1" dirty="0" err="1">
                <a:solidFill>
                  <a:schemeClr val="accent5">
                    <a:lumMod val="50000"/>
                  </a:schemeClr>
                </a:solidFill>
                <a:latin typeface="Avenir Book" panose="02000503020000020003" pitchFamily="2" charset="0"/>
              </a:rPr>
              <a:t>w</a:t>
            </a:r>
            <a:r>
              <a:rPr lang="en-US" sz="2800" b="1" baseline="-25000" dirty="0" err="1">
                <a:solidFill>
                  <a:schemeClr val="accent5">
                    <a:lumMod val="50000"/>
                  </a:schemeClr>
                </a:solidFill>
                <a:latin typeface="Avenir Book" panose="02000503020000020003" pitchFamily="2" charset="0"/>
              </a:rPr>
              <a:t>v</a:t>
            </a:r>
            <a:r>
              <a:rPr lang="en-US" sz="2800" b="1" baseline="-25000" dirty="0">
                <a:solidFill>
                  <a:srgbClr val="7030A0"/>
                </a:solidFill>
                <a:latin typeface="Avenir Book" panose="02000503020000020003" pitchFamily="2" charset="0"/>
              </a:rPr>
              <a:t> </a:t>
            </a:r>
            <a:r>
              <a:rPr lang="en-US" sz="2800" dirty="0">
                <a:latin typeface="Avenir Medium" panose="02000503020000020003" pitchFamily="2" charset="0"/>
              </a:rPr>
              <a:t> </a:t>
            </a:r>
          </a:p>
        </p:txBody>
      </p:sp>
    </p:spTree>
    <p:extLst>
      <p:ext uri="{BB962C8B-B14F-4D97-AF65-F5344CB8AC3E}">
        <p14:creationId xmlns:p14="http://schemas.microsoft.com/office/powerpoint/2010/main" val="344729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3541900" cy="511592"/>
          </a:xfrm>
        </p:spPr>
        <p:txBody>
          <a:bodyPr/>
          <a:lstStyle/>
          <a:p>
            <a:r>
              <a:rPr lang="en-US" b="1" dirty="0">
                <a:solidFill>
                  <a:srgbClr val="0070C0"/>
                </a:solidFill>
              </a:rPr>
              <a:t>Assessment</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6" name="Title 1">
            <a:extLst>
              <a:ext uri="{FF2B5EF4-FFF2-40B4-BE49-F238E27FC236}">
                <a16:creationId xmlns:a16="http://schemas.microsoft.com/office/drawing/2014/main" id="{8507E74E-AC6E-8048-A61A-7483CFFB7878}"/>
              </a:ext>
            </a:extLst>
          </p:cNvPr>
          <p:cNvSpPr txBox="1">
            <a:spLocks/>
          </p:cNvSpPr>
          <p:nvPr/>
        </p:nvSpPr>
        <p:spPr>
          <a:xfrm>
            <a:off x="1022618" y="1822468"/>
            <a:ext cx="9512809" cy="32130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fontAlgn="base">
              <a:lnSpc>
                <a:spcPct val="150000"/>
              </a:lnSpc>
              <a:spcBef>
                <a:spcPts val="1000"/>
              </a:spcBef>
            </a:pPr>
            <a:r>
              <a:rPr lang="en-US" sz="2400" dirty="0"/>
              <a:t>All course assessment is structured around 3 pillars:</a:t>
            </a:r>
          </a:p>
          <a:p>
            <a:pPr marL="342900" indent="-342900" fontAlgn="base">
              <a:lnSpc>
                <a:spcPct val="150000"/>
              </a:lnSpc>
              <a:spcBef>
                <a:spcPts val="1000"/>
              </a:spcBef>
              <a:buFont typeface="Arial" panose="020B0604020202020204" pitchFamily="34" charset="0"/>
              <a:buChar char="•"/>
            </a:pPr>
            <a:r>
              <a:rPr lang="en-US" sz="2400" dirty="0">
                <a:latin typeface="Avenir Book" panose="02000503020000020003" pitchFamily="2" charset="0"/>
              </a:rPr>
              <a:t>Building a </a:t>
            </a:r>
            <a:r>
              <a:rPr lang="en-US" sz="2400" b="1" dirty="0">
                <a:latin typeface="Avenir Book" panose="02000503020000020003" pitchFamily="2" charset="0"/>
              </a:rPr>
              <a:t>foundation</a:t>
            </a:r>
            <a:r>
              <a:rPr lang="en-US" sz="2400" dirty="0">
                <a:latin typeface="Avenir Book" panose="02000503020000020003" pitchFamily="2" charset="0"/>
              </a:rPr>
              <a:t> of theory/concepts (</a:t>
            </a:r>
            <a:r>
              <a:rPr lang="en-US" sz="2400" dirty="0">
                <a:solidFill>
                  <a:srgbClr val="C00000"/>
                </a:solidFill>
                <a:latin typeface="Avenir Book" panose="02000503020000020003" pitchFamily="2" charset="0"/>
              </a:rPr>
              <a:t>pop-quizzes</a:t>
            </a:r>
            <a:r>
              <a:rPr lang="en-US" sz="2400" dirty="0">
                <a:latin typeface="Avenir Book" panose="02000503020000020003" pitchFamily="2" charset="0"/>
              </a:rPr>
              <a:t> and </a:t>
            </a:r>
            <a:r>
              <a:rPr lang="en-US" sz="2400" dirty="0">
                <a:solidFill>
                  <a:srgbClr val="C00000"/>
                </a:solidFill>
                <a:latin typeface="Avenir Book" panose="02000503020000020003" pitchFamily="2" charset="0"/>
              </a:rPr>
              <a:t>exam</a:t>
            </a:r>
            <a:r>
              <a:rPr lang="en-US" sz="2400" dirty="0">
                <a:latin typeface="Avenir Book" panose="02000503020000020003" pitchFamily="2" charset="0"/>
              </a:rPr>
              <a:t>)</a:t>
            </a:r>
          </a:p>
          <a:p>
            <a:pPr marL="342900" indent="-342900" fontAlgn="base">
              <a:lnSpc>
                <a:spcPct val="150000"/>
              </a:lnSpc>
              <a:spcBef>
                <a:spcPts val="1000"/>
              </a:spcBef>
              <a:buFont typeface="Arial" panose="020B0604020202020204" pitchFamily="34" charset="0"/>
              <a:buChar char="•"/>
            </a:pPr>
            <a:r>
              <a:rPr lang="en-US" sz="2400" dirty="0">
                <a:latin typeface="Avenir Book" panose="02000503020000020003" pitchFamily="2" charset="0"/>
              </a:rPr>
              <a:t>Demonstrating you can </a:t>
            </a:r>
            <a:r>
              <a:rPr lang="en-US" sz="2400" b="1" dirty="0">
                <a:latin typeface="Avenir Book" panose="02000503020000020003" pitchFamily="2" charset="0"/>
              </a:rPr>
              <a:t>apply</a:t>
            </a:r>
            <a:r>
              <a:rPr lang="en-US" sz="2400" dirty="0">
                <a:latin typeface="Avenir Book" panose="02000503020000020003" pitchFamily="2" charset="0"/>
              </a:rPr>
              <a:t> the knowledge (</a:t>
            </a:r>
            <a:r>
              <a:rPr lang="en-US" sz="2400" dirty="0">
                <a:solidFill>
                  <a:srgbClr val="C00000"/>
                </a:solidFill>
                <a:latin typeface="Avenir Book" panose="02000503020000020003" pitchFamily="2" charset="0"/>
              </a:rPr>
              <a:t>homework</a:t>
            </a:r>
            <a:r>
              <a:rPr lang="en-US" sz="2400" dirty="0">
                <a:latin typeface="Avenir Book" panose="02000503020000020003" pitchFamily="2" charset="0"/>
              </a:rPr>
              <a:t>)</a:t>
            </a:r>
          </a:p>
          <a:p>
            <a:pPr marL="342900" indent="-342900" fontAlgn="base">
              <a:lnSpc>
                <a:spcPct val="150000"/>
              </a:lnSpc>
              <a:spcBef>
                <a:spcPts val="1000"/>
              </a:spcBef>
              <a:buFont typeface="Arial" panose="020B0604020202020204" pitchFamily="34" charset="0"/>
              <a:buChar char="•"/>
            </a:pPr>
            <a:r>
              <a:rPr lang="en-US" sz="2400" b="1" dirty="0">
                <a:latin typeface="Avenir Book" panose="02000503020000020003" pitchFamily="2" charset="0"/>
              </a:rPr>
              <a:t>Creating new knowledge </a:t>
            </a:r>
            <a:r>
              <a:rPr lang="en-US" sz="2400" dirty="0">
                <a:latin typeface="Avenir Book" panose="02000503020000020003" pitchFamily="2" charset="0"/>
              </a:rPr>
              <a:t>(</a:t>
            </a:r>
            <a:r>
              <a:rPr lang="en-US" sz="2400" dirty="0">
                <a:solidFill>
                  <a:srgbClr val="C00000"/>
                </a:solidFill>
                <a:latin typeface="Avenir Book" panose="02000503020000020003" pitchFamily="2" charset="0"/>
              </a:rPr>
              <a:t>12-week research project</a:t>
            </a:r>
            <a:r>
              <a:rPr lang="en-US" sz="2400" dirty="0">
                <a:latin typeface="Avenir Book" panose="02000503020000020003" pitchFamily="2" charset="0"/>
              </a:rPr>
              <a:t>)</a:t>
            </a:r>
          </a:p>
          <a:p>
            <a:pPr marL="457200" indent="-457200" fontAlgn="base">
              <a:lnSpc>
                <a:spcPct val="150000"/>
              </a:lnSpc>
              <a:spcBef>
                <a:spcPts val="1000"/>
              </a:spcBef>
              <a:buFont typeface="Arial" panose="020B0604020202020204" pitchFamily="34" charset="0"/>
              <a:buChar char="•"/>
            </a:pPr>
            <a:endParaRPr lang="en-US" sz="2400" dirty="0"/>
          </a:p>
        </p:txBody>
      </p:sp>
      <p:sp>
        <p:nvSpPr>
          <p:cNvPr id="7" name="Slide Number Placeholder 9">
            <a:extLst>
              <a:ext uri="{FF2B5EF4-FFF2-40B4-BE49-F238E27FC236}">
                <a16:creationId xmlns:a16="http://schemas.microsoft.com/office/drawing/2014/main" id="{12577113-1D31-8E4F-9FB8-344B19C7EA23}"/>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25</a:t>
            </a:fld>
            <a:endParaRPr lang="en-US" dirty="0"/>
          </a:p>
        </p:txBody>
      </p:sp>
    </p:spTree>
    <p:extLst>
      <p:ext uri="{BB962C8B-B14F-4D97-AF65-F5344CB8AC3E}">
        <p14:creationId xmlns:p14="http://schemas.microsoft.com/office/powerpoint/2010/main" val="31357682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CE4754D-F94A-F247-BB97-14A96EDD3DB3}"/>
              </a:ext>
            </a:extLst>
          </p:cNvPr>
          <p:cNvSpPr/>
          <p:nvPr/>
        </p:nvSpPr>
        <p:spPr>
          <a:xfrm>
            <a:off x="7943141" y="1038057"/>
            <a:ext cx="3756456" cy="3801041"/>
          </a:xfrm>
          <a:prstGeom prst="rect">
            <a:avLst/>
          </a:prstGeom>
        </p:spPr>
        <p:txBody>
          <a:bodyPr wrap="square">
            <a:spAutoFit/>
          </a:bodyPr>
          <a:lstStyle/>
          <a:p>
            <a:pPr>
              <a:spcBef>
                <a:spcPts val="3000"/>
              </a:spcBef>
            </a:pPr>
            <a:r>
              <a:rPr lang="en-US" sz="2400" b="1" dirty="0">
                <a:latin typeface="Avenir Book" panose="02000503020000020003" pitchFamily="2" charset="0"/>
              </a:rPr>
              <a:t>To recap: </a:t>
            </a:r>
            <a:r>
              <a:rPr lang="en-US" sz="2400" dirty="0">
                <a:latin typeface="Avenir Book" panose="02000503020000020003" pitchFamily="2" charset="0"/>
              </a:rPr>
              <a:t>all of this looks fancy, but ultimately it’s just producing a very good </a:t>
            </a:r>
            <a:r>
              <a:rPr lang="en-US" sz="2400" b="1" dirty="0">
                <a:highlight>
                  <a:srgbClr val="FFFF00"/>
                </a:highlight>
                <a:latin typeface="Avenir Book" panose="02000503020000020003" pitchFamily="2" charset="0"/>
              </a:rPr>
              <a:t>contextualized embedding </a:t>
            </a:r>
            <a:r>
              <a:rPr lang="en-US" sz="2400" dirty="0" err="1">
                <a:solidFill>
                  <a:srgbClr val="0070C0"/>
                </a:solidFill>
                <a:latin typeface="Avenir Medium" panose="02000503020000020003" pitchFamily="2" charset="0"/>
              </a:rPr>
              <a:t>r</a:t>
            </a:r>
            <a:r>
              <a:rPr lang="en-US" sz="2400" baseline="-25000" dirty="0" err="1">
                <a:solidFill>
                  <a:srgbClr val="0070C0"/>
                </a:solidFill>
                <a:latin typeface="Avenir Medium" panose="02000503020000020003" pitchFamily="2" charset="0"/>
              </a:rPr>
              <a:t>i</a:t>
            </a:r>
            <a:r>
              <a:rPr lang="en-US" sz="2400" baseline="-25000" dirty="0">
                <a:solidFill>
                  <a:srgbClr val="0070C0"/>
                </a:solidFill>
              </a:rPr>
              <a:t> </a:t>
            </a:r>
            <a:r>
              <a:rPr lang="en-US" sz="2400" dirty="0">
                <a:latin typeface="Avenir Book" panose="02000503020000020003" pitchFamily="2" charset="0"/>
              </a:rPr>
              <a:t>of each word </a:t>
            </a:r>
            <a:r>
              <a:rPr lang="en-US" sz="2400" dirty="0">
                <a:solidFill>
                  <a:srgbClr val="0070C0"/>
                </a:solidFill>
                <a:latin typeface="Avenir Medium" panose="02000503020000020003" pitchFamily="2" charset="0"/>
              </a:rPr>
              <a:t>x</a:t>
            </a:r>
            <a:r>
              <a:rPr lang="en-US" sz="2400" baseline="-25000" dirty="0">
                <a:solidFill>
                  <a:srgbClr val="0070C0"/>
                </a:solidFill>
                <a:latin typeface="Avenir Medium" panose="02000503020000020003" pitchFamily="2" charset="0"/>
              </a:rPr>
              <a:t>i</a:t>
            </a:r>
          </a:p>
          <a:p>
            <a:pPr>
              <a:spcBef>
                <a:spcPts val="3000"/>
              </a:spcBef>
            </a:pPr>
            <a:r>
              <a:rPr lang="en-US" sz="2400" dirty="0">
                <a:latin typeface="Avenir Medium" panose="02000503020000020003" pitchFamily="2" charset="0"/>
              </a:rPr>
              <a:t>Why stop with just 1 </a:t>
            </a:r>
            <a:r>
              <a:rPr lang="en-US" sz="2400" dirty="0">
                <a:solidFill>
                  <a:srgbClr val="C00000"/>
                </a:solidFill>
                <a:latin typeface="Avenir Medium" panose="02000503020000020003" pitchFamily="2" charset="0"/>
              </a:rPr>
              <a:t>Transformer Encoder</a:t>
            </a:r>
            <a:r>
              <a:rPr lang="en-US" sz="2400" dirty="0">
                <a:latin typeface="Avenir Medium" panose="02000503020000020003" pitchFamily="2" charset="0"/>
              </a:rPr>
              <a:t>? We could stack several!</a:t>
            </a:r>
            <a:endParaRPr lang="en-US" sz="2400" dirty="0">
              <a:solidFill>
                <a:srgbClr val="0070C0"/>
              </a:solidFill>
            </a:endParaRP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Encoder</a:t>
            </a:r>
            <a:endParaRPr lang="en-US" dirty="0">
              <a:solidFill>
                <a:srgbClr val="7030A0"/>
              </a:solidFill>
            </a:endParaRPr>
          </a:p>
        </p:txBody>
      </p:sp>
      <p:sp>
        <p:nvSpPr>
          <p:cNvPr id="56" name="Rectangle 55">
            <a:extLst>
              <a:ext uri="{FF2B5EF4-FFF2-40B4-BE49-F238E27FC236}">
                <a16:creationId xmlns:a16="http://schemas.microsoft.com/office/drawing/2014/main" id="{877EB9AC-F13A-2F4E-9B8E-A141B2FCAC28}"/>
              </a:ext>
            </a:extLst>
          </p:cNvPr>
          <p:cNvSpPr/>
          <p:nvPr/>
        </p:nvSpPr>
        <p:spPr>
          <a:xfrm>
            <a:off x="228346" y="5091592"/>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3B405AFD-4F28-1747-8E9D-67BC5DCFA087}"/>
              </a:ext>
            </a:extLst>
          </p:cNvPr>
          <p:cNvGrpSpPr/>
          <p:nvPr/>
        </p:nvGrpSpPr>
        <p:grpSpPr>
          <a:xfrm rot="16200000">
            <a:off x="2138357" y="1915734"/>
            <a:ext cx="701316" cy="175324"/>
            <a:chOff x="2297660" y="4140835"/>
            <a:chExt cx="1364224" cy="311369"/>
          </a:xfrm>
        </p:grpSpPr>
        <p:sp>
          <p:nvSpPr>
            <p:cNvPr id="58" name="Rounded Rectangle 57">
              <a:extLst>
                <a:ext uri="{FF2B5EF4-FFF2-40B4-BE49-F238E27FC236}">
                  <a16:creationId xmlns:a16="http://schemas.microsoft.com/office/drawing/2014/main" id="{749876A9-6364-B940-B029-4B78064F3E1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0129DE9-C5BC-A045-BE11-C7AC78A1FDB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9203950-4424-EB4E-AF06-CAAB2036B2B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B7530E5-DB23-084A-8BC5-D51187FC8F0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4294515-CFAB-CF45-BDF3-5894F149044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35A5268-41C8-4147-9444-6387530845C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7DE9D54C-2D1B-2A45-9981-7F70D2CBD5D4}"/>
              </a:ext>
            </a:extLst>
          </p:cNvPr>
          <p:cNvSpPr/>
          <p:nvPr/>
        </p:nvSpPr>
        <p:spPr>
          <a:xfrm>
            <a:off x="2312589" y="11987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65" name="Group 64">
            <a:extLst>
              <a:ext uri="{FF2B5EF4-FFF2-40B4-BE49-F238E27FC236}">
                <a16:creationId xmlns:a16="http://schemas.microsoft.com/office/drawing/2014/main" id="{FD697656-5F57-A445-BE6D-0E840582568E}"/>
              </a:ext>
            </a:extLst>
          </p:cNvPr>
          <p:cNvGrpSpPr/>
          <p:nvPr/>
        </p:nvGrpSpPr>
        <p:grpSpPr>
          <a:xfrm rot="16200000">
            <a:off x="3705486" y="1895204"/>
            <a:ext cx="701316" cy="175324"/>
            <a:chOff x="2297660" y="4140835"/>
            <a:chExt cx="1364224" cy="311369"/>
          </a:xfrm>
        </p:grpSpPr>
        <p:sp>
          <p:nvSpPr>
            <p:cNvPr id="66" name="Rounded Rectangle 65">
              <a:extLst>
                <a:ext uri="{FF2B5EF4-FFF2-40B4-BE49-F238E27FC236}">
                  <a16:creationId xmlns:a16="http://schemas.microsoft.com/office/drawing/2014/main" id="{BF40F7A9-B71C-B647-A885-D315A157F2A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2760AB7-B53E-B14A-BBA1-770E12DF7F4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26D0637-C592-9244-A4A5-2D3014D03B5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EA4761-DE20-FD4E-B819-8E8BA4A0A56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593512-C3AA-A94A-B995-81BC93FEAC8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0CBAA63-5CBE-0443-83DC-4B33CA7A9C6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ight Arrow 71">
            <a:extLst>
              <a:ext uri="{FF2B5EF4-FFF2-40B4-BE49-F238E27FC236}">
                <a16:creationId xmlns:a16="http://schemas.microsoft.com/office/drawing/2014/main" id="{902997A9-C80F-EE48-874E-D3535B919194}"/>
              </a:ext>
            </a:extLst>
          </p:cNvPr>
          <p:cNvSpPr/>
          <p:nvPr/>
        </p:nvSpPr>
        <p:spPr>
          <a:xfrm rot="16200000">
            <a:off x="5508883" y="482179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D6AF2362-E44C-9C4A-8AF4-43D17326FC5B}"/>
              </a:ext>
            </a:extLst>
          </p:cNvPr>
          <p:cNvGrpSpPr/>
          <p:nvPr/>
        </p:nvGrpSpPr>
        <p:grpSpPr>
          <a:xfrm rot="16200000">
            <a:off x="5324027" y="1871289"/>
            <a:ext cx="701316" cy="175324"/>
            <a:chOff x="2297660" y="4140835"/>
            <a:chExt cx="1364224" cy="311369"/>
          </a:xfrm>
        </p:grpSpPr>
        <p:sp>
          <p:nvSpPr>
            <p:cNvPr id="74" name="Rounded Rectangle 73">
              <a:extLst>
                <a:ext uri="{FF2B5EF4-FFF2-40B4-BE49-F238E27FC236}">
                  <a16:creationId xmlns:a16="http://schemas.microsoft.com/office/drawing/2014/main" id="{851EC1EB-A794-2442-AC56-E18C4F35F88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0468785-1472-4247-B245-A2215E149D5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84A2662-22A7-3141-BC85-F4783E8AB8E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2C2C2BF-C67A-034F-B042-C505F864661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32A27C4-72DE-E74C-8772-6955515F757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750595A-FCF4-B440-8226-544AC23307D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A440C635-228B-384C-9AE8-61F4AF455681}"/>
              </a:ext>
            </a:extLst>
          </p:cNvPr>
          <p:cNvGrpSpPr/>
          <p:nvPr/>
        </p:nvGrpSpPr>
        <p:grpSpPr>
          <a:xfrm rot="16200000">
            <a:off x="508902" y="1891352"/>
            <a:ext cx="701316" cy="175324"/>
            <a:chOff x="2297660" y="4140835"/>
            <a:chExt cx="1364224" cy="311369"/>
          </a:xfrm>
        </p:grpSpPr>
        <p:sp>
          <p:nvSpPr>
            <p:cNvPr id="81" name="Rounded Rectangle 80">
              <a:extLst>
                <a:ext uri="{FF2B5EF4-FFF2-40B4-BE49-F238E27FC236}">
                  <a16:creationId xmlns:a16="http://schemas.microsoft.com/office/drawing/2014/main" id="{F8E3D6E4-63F2-FA40-96B0-D9A57F55818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86CDA1B-7812-0F4D-A7B3-144DF45CDF21}"/>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A060F84-C2B6-F24C-A658-D6B020F771B4}"/>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A2AB7D9-B7E4-174F-812E-504DEDC00CC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F287190-49B7-DD43-AC02-DF422D5691E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21582D9-C9F4-9146-9782-EA68B781550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88201A5-FB57-E24C-B291-AEEE41D0E900}"/>
              </a:ext>
            </a:extLst>
          </p:cNvPr>
          <p:cNvSpPr/>
          <p:nvPr/>
        </p:nvSpPr>
        <p:spPr>
          <a:xfrm>
            <a:off x="2701342" y="5238340"/>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ontent Placeholder 2">
            <a:extLst>
              <a:ext uri="{FF2B5EF4-FFF2-40B4-BE49-F238E27FC236}">
                <a16:creationId xmlns:a16="http://schemas.microsoft.com/office/drawing/2014/main" id="{DDB5075F-67F2-7B47-BDA6-85836F57C536}"/>
              </a:ext>
            </a:extLst>
          </p:cNvPr>
          <p:cNvSpPr txBox="1">
            <a:spLocks/>
          </p:cNvSpPr>
          <p:nvPr/>
        </p:nvSpPr>
        <p:spPr>
          <a:xfrm>
            <a:off x="2701342" y="5267203"/>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89" name="Right Arrow 88">
            <a:extLst>
              <a:ext uri="{FF2B5EF4-FFF2-40B4-BE49-F238E27FC236}">
                <a16:creationId xmlns:a16="http://schemas.microsoft.com/office/drawing/2014/main" id="{E74D144E-E43E-604E-BD7C-426046E72465}"/>
              </a:ext>
            </a:extLst>
          </p:cNvPr>
          <p:cNvSpPr/>
          <p:nvPr/>
        </p:nvSpPr>
        <p:spPr>
          <a:xfrm rot="16200000">
            <a:off x="3863315" y="4825649"/>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5C92A667-0A3F-BF47-9018-3F5E13B1115B}"/>
              </a:ext>
            </a:extLst>
          </p:cNvPr>
          <p:cNvSpPr/>
          <p:nvPr/>
        </p:nvSpPr>
        <p:spPr>
          <a:xfrm rot="16200000">
            <a:off x="2286289" y="482179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F72F0AFF-9247-5F44-A7B0-D814963ABED1}"/>
              </a:ext>
            </a:extLst>
          </p:cNvPr>
          <p:cNvSpPr/>
          <p:nvPr/>
        </p:nvSpPr>
        <p:spPr>
          <a:xfrm rot="16200000">
            <a:off x="674992" y="482254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907CB14-81B2-E546-9454-921BE58605FE}"/>
              </a:ext>
            </a:extLst>
          </p:cNvPr>
          <p:cNvSpPr/>
          <p:nvPr/>
        </p:nvSpPr>
        <p:spPr>
          <a:xfrm>
            <a:off x="228346" y="3942977"/>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36E6F3C9-56AA-444E-8472-EF5862274FAA}"/>
              </a:ext>
            </a:extLst>
          </p:cNvPr>
          <p:cNvSpPr/>
          <p:nvPr/>
        </p:nvSpPr>
        <p:spPr>
          <a:xfrm rot="16200000">
            <a:off x="5508883" y="3673181"/>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6D63887-C8C2-EC46-977D-B73D69C4638B}"/>
              </a:ext>
            </a:extLst>
          </p:cNvPr>
          <p:cNvSpPr/>
          <p:nvPr/>
        </p:nvSpPr>
        <p:spPr>
          <a:xfrm>
            <a:off x="2701342" y="4089725"/>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6F30B9AA-92C1-7940-9437-BA05C83BE043}"/>
              </a:ext>
            </a:extLst>
          </p:cNvPr>
          <p:cNvSpPr txBox="1">
            <a:spLocks/>
          </p:cNvSpPr>
          <p:nvPr/>
        </p:nvSpPr>
        <p:spPr>
          <a:xfrm>
            <a:off x="2701342" y="4118588"/>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99" name="Right Arrow 98">
            <a:extLst>
              <a:ext uri="{FF2B5EF4-FFF2-40B4-BE49-F238E27FC236}">
                <a16:creationId xmlns:a16="http://schemas.microsoft.com/office/drawing/2014/main" id="{F7055D40-2494-844B-8591-D713A966563D}"/>
              </a:ext>
            </a:extLst>
          </p:cNvPr>
          <p:cNvSpPr/>
          <p:nvPr/>
        </p:nvSpPr>
        <p:spPr>
          <a:xfrm rot="16200000">
            <a:off x="3863315" y="3677034"/>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ight Arrow 99">
            <a:extLst>
              <a:ext uri="{FF2B5EF4-FFF2-40B4-BE49-F238E27FC236}">
                <a16:creationId xmlns:a16="http://schemas.microsoft.com/office/drawing/2014/main" id="{15A1DF5D-157D-2D43-9CA0-22EAC7A2D802}"/>
              </a:ext>
            </a:extLst>
          </p:cNvPr>
          <p:cNvSpPr/>
          <p:nvPr/>
        </p:nvSpPr>
        <p:spPr>
          <a:xfrm rot="16200000">
            <a:off x="2286289" y="36731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19F3033F-93AD-544A-B80C-784A51FC9608}"/>
              </a:ext>
            </a:extLst>
          </p:cNvPr>
          <p:cNvSpPr/>
          <p:nvPr/>
        </p:nvSpPr>
        <p:spPr>
          <a:xfrm rot="16200000">
            <a:off x="674992" y="367393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30BDA97-A325-594D-B760-6A03E092AD6F}"/>
              </a:ext>
            </a:extLst>
          </p:cNvPr>
          <p:cNvSpPr/>
          <p:nvPr/>
        </p:nvSpPr>
        <p:spPr>
          <a:xfrm>
            <a:off x="233452" y="2783925"/>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BBFDE791-AEF5-3547-B277-C8C0F258C141}"/>
              </a:ext>
            </a:extLst>
          </p:cNvPr>
          <p:cNvSpPr/>
          <p:nvPr/>
        </p:nvSpPr>
        <p:spPr>
          <a:xfrm rot="16200000">
            <a:off x="5513989" y="2514129"/>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AFB90A0-1156-BD44-9692-6ACF780A9612}"/>
              </a:ext>
            </a:extLst>
          </p:cNvPr>
          <p:cNvSpPr/>
          <p:nvPr/>
        </p:nvSpPr>
        <p:spPr>
          <a:xfrm>
            <a:off x="2706448" y="2930673"/>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ontent Placeholder 2">
            <a:extLst>
              <a:ext uri="{FF2B5EF4-FFF2-40B4-BE49-F238E27FC236}">
                <a16:creationId xmlns:a16="http://schemas.microsoft.com/office/drawing/2014/main" id="{788AFEE3-5DDD-814C-89AE-887E717D44E1}"/>
              </a:ext>
            </a:extLst>
          </p:cNvPr>
          <p:cNvSpPr txBox="1">
            <a:spLocks/>
          </p:cNvSpPr>
          <p:nvPr/>
        </p:nvSpPr>
        <p:spPr>
          <a:xfrm>
            <a:off x="2706448" y="2959536"/>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#3</a:t>
            </a:r>
          </a:p>
        </p:txBody>
      </p:sp>
      <p:sp>
        <p:nvSpPr>
          <p:cNvPr id="106" name="Right Arrow 105">
            <a:extLst>
              <a:ext uri="{FF2B5EF4-FFF2-40B4-BE49-F238E27FC236}">
                <a16:creationId xmlns:a16="http://schemas.microsoft.com/office/drawing/2014/main" id="{AE1A1A26-72D4-9E47-96FC-8D788F1DCB8E}"/>
              </a:ext>
            </a:extLst>
          </p:cNvPr>
          <p:cNvSpPr/>
          <p:nvPr/>
        </p:nvSpPr>
        <p:spPr>
          <a:xfrm rot="16200000">
            <a:off x="3868421" y="2517982"/>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a:extLst>
              <a:ext uri="{FF2B5EF4-FFF2-40B4-BE49-F238E27FC236}">
                <a16:creationId xmlns:a16="http://schemas.microsoft.com/office/drawing/2014/main" id="{5D0FCA75-CD17-C84E-A143-6BC81000D4BC}"/>
              </a:ext>
            </a:extLst>
          </p:cNvPr>
          <p:cNvSpPr/>
          <p:nvPr/>
        </p:nvSpPr>
        <p:spPr>
          <a:xfrm rot="16200000">
            <a:off x="2291395" y="251412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a:extLst>
              <a:ext uri="{FF2B5EF4-FFF2-40B4-BE49-F238E27FC236}">
                <a16:creationId xmlns:a16="http://schemas.microsoft.com/office/drawing/2014/main" id="{E2C1B547-4F24-AE4F-B29B-8B994C73E5AC}"/>
              </a:ext>
            </a:extLst>
          </p:cNvPr>
          <p:cNvSpPr/>
          <p:nvPr/>
        </p:nvSpPr>
        <p:spPr>
          <a:xfrm rot="16200000">
            <a:off x="680098" y="251487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09782AB-8523-C845-921A-A757D0071217}"/>
              </a:ext>
            </a:extLst>
          </p:cNvPr>
          <p:cNvSpPr/>
          <p:nvPr/>
        </p:nvSpPr>
        <p:spPr>
          <a:xfrm>
            <a:off x="3856968" y="12019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10" name="Rectangle 109">
            <a:extLst>
              <a:ext uri="{FF2B5EF4-FFF2-40B4-BE49-F238E27FC236}">
                <a16:creationId xmlns:a16="http://schemas.microsoft.com/office/drawing/2014/main" id="{C7FD3321-A32D-2E46-8D18-F363106FDD3D}"/>
              </a:ext>
            </a:extLst>
          </p:cNvPr>
          <p:cNvSpPr/>
          <p:nvPr/>
        </p:nvSpPr>
        <p:spPr>
          <a:xfrm>
            <a:off x="5475509" y="117806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11" name="Rectangle 110">
            <a:extLst>
              <a:ext uri="{FF2B5EF4-FFF2-40B4-BE49-F238E27FC236}">
                <a16:creationId xmlns:a16="http://schemas.microsoft.com/office/drawing/2014/main" id="{6EDB347F-8DCC-5240-85AB-9AA41399B695}"/>
              </a:ext>
            </a:extLst>
          </p:cNvPr>
          <p:cNvSpPr/>
          <p:nvPr/>
        </p:nvSpPr>
        <p:spPr>
          <a:xfrm>
            <a:off x="660384" y="119813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Tree>
    <p:extLst>
      <p:ext uri="{BB962C8B-B14F-4D97-AF65-F5344CB8AC3E}">
        <p14:creationId xmlns:p14="http://schemas.microsoft.com/office/powerpoint/2010/main" val="3470566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1522547"/>
            <a:ext cx="6932336" cy="468739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390686" y="573277"/>
            <a:ext cx="3344642" cy="643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508"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39439" y="62099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600" b="1" dirty="0">
                <a:latin typeface="Avenir Light" panose="020B0402020203020204" pitchFamily="34" charset="77"/>
              </a:rPr>
              <a:t>&lt;s&gt;</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11179" y="620994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latin typeface="Avenir Light" panose="020B0402020203020204" pitchFamily="34" charset="77"/>
              </a:rPr>
              <a:t>El</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32747" y="619714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err="1">
                <a:latin typeface="Avenir Light" panose="020B0402020203020204" pitchFamily="34" charset="77"/>
              </a:rPr>
              <a:t>perro</a:t>
            </a:r>
            <a:endParaRPr lang="en-US" sz="1600" b="1" dirty="0">
              <a:latin typeface="Avenir Light" panose="020B0402020203020204" pitchFamily="34" charset="77"/>
            </a:endParaRP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03115" y="61889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err="1">
                <a:latin typeface="Avenir Light" panose="020B0402020203020204" pitchFamily="34" charset="77"/>
              </a:rPr>
              <a:t>marrón</a:t>
            </a:r>
            <a:endParaRPr lang="en-US" sz="1600" b="1" dirty="0">
              <a:latin typeface="Avenir Light" panose="020B0402020203020204" pitchFamily="34" charset="77"/>
            </a:endParaRPr>
          </a:p>
        </p:txBody>
      </p:sp>
      <p:sp>
        <p:nvSpPr>
          <p:cNvPr id="2" name="Rectangle 1">
            <a:extLst>
              <a:ext uri="{FF2B5EF4-FFF2-40B4-BE49-F238E27FC236}">
                <a16:creationId xmlns:a16="http://schemas.microsoft.com/office/drawing/2014/main" id="{198B392D-4AC9-A74E-8147-A1C5EDB083C1}"/>
              </a:ext>
            </a:extLst>
          </p:cNvPr>
          <p:cNvSpPr/>
          <p:nvPr/>
        </p:nvSpPr>
        <p:spPr>
          <a:xfrm>
            <a:off x="633476" y="638932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37694" y="637156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91876" y="63838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60944" y="63721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010" y="5103454"/>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245" y="60399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747" y="5118077"/>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506" y="60253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008" y="5103454"/>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627" y="601076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129" y="5088874"/>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1" name="Rounded Rectangle 290">
            <a:extLst>
              <a:ext uri="{FF2B5EF4-FFF2-40B4-BE49-F238E27FC236}">
                <a16:creationId xmlns:a16="http://schemas.microsoft.com/office/drawing/2014/main" id="{E7923306-7717-4A49-959E-4406C759960D}"/>
              </a:ext>
            </a:extLst>
          </p:cNvPr>
          <p:cNvSpPr/>
          <p:nvPr/>
        </p:nvSpPr>
        <p:spPr>
          <a:xfrm>
            <a:off x="310149" y="4917159"/>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583"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320" y="46366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581" y="46220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702" y="46074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3528398" y="4733156"/>
            <a:ext cx="3379912"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3260772" y="4674801"/>
            <a:ext cx="3981713"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Masked Self-attention Head</a:t>
            </a:r>
          </a:p>
        </p:txBody>
      </p:sp>
      <p:sp>
        <p:nvSpPr>
          <p:cNvPr id="308" name="Rectangle 307">
            <a:extLst>
              <a:ext uri="{FF2B5EF4-FFF2-40B4-BE49-F238E27FC236}">
                <a16:creationId xmlns:a16="http://schemas.microsoft.com/office/drawing/2014/main" id="{6D5489AF-7E88-3F45-8ED8-5F600AB56182}"/>
              </a:ext>
            </a:extLst>
          </p:cNvPr>
          <p:cNvSpPr/>
          <p:nvPr/>
        </p:nvSpPr>
        <p:spPr>
          <a:xfrm>
            <a:off x="5929686" y="1186144"/>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9526" y="1136217"/>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a:t>
            </a: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Transformer </a:t>
            </a:r>
            <a:r>
              <a:rPr lang="en-US" dirty="0">
                <a:solidFill>
                  <a:srgbClr val="7030A0"/>
                </a:solidFill>
              </a:rPr>
              <a:t>Decoder</a:t>
            </a:r>
          </a:p>
        </p:txBody>
      </p:sp>
      <p:sp>
        <p:nvSpPr>
          <p:cNvPr id="352" name="Right Arrow 351">
            <a:extLst>
              <a:ext uri="{FF2B5EF4-FFF2-40B4-BE49-F238E27FC236}">
                <a16:creationId xmlns:a16="http://schemas.microsoft.com/office/drawing/2014/main" id="{9C48ACAB-7DE5-7347-8CD6-2E1E1C10C21F}"/>
              </a:ext>
            </a:extLst>
          </p:cNvPr>
          <p:cNvSpPr/>
          <p:nvPr/>
        </p:nvSpPr>
        <p:spPr>
          <a:xfrm rot="16200000">
            <a:off x="2289013" y="205972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C2E7ACD9-5B4C-4C41-8150-6AB3EE88BFAD}"/>
              </a:ext>
            </a:extLst>
          </p:cNvPr>
          <p:cNvGrpSpPr/>
          <p:nvPr/>
        </p:nvGrpSpPr>
        <p:grpSpPr>
          <a:xfrm rot="16200000">
            <a:off x="2093725" y="1495784"/>
            <a:ext cx="701316" cy="175324"/>
            <a:chOff x="2297660" y="4140835"/>
            <a:chExt cx="1364224" cy="311369"/>
          </a:xfrm>
        </p:grpSpPr>
        <p:sp>
          <p:nvSpPr>
            <p:cNvPr id="354" name="Rounded Rectangle 353">
              <a:extLst>
                <a:ext uri="{FF2B5EF4-FFF2-40B4-BE49-F238E27FC236}">
                  <a16:creationId xmlns:a16="http://schemas.microsoft.com/office/drawing/2014/main" id="{3C902AB0-0BC0-5D40-8702-52D2143AA6B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DD2405A-F157-A848-B13C-37ACC4651B0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6A34201-2AAC-0C4A-9BDC-805EC9AFF1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456CCA6A-97C3-B44A-B207-5779BBBB97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5CA4BD4D-5E0A-1945-8F53-E66DE10112B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EC85138-0941-6A49-B72D-7D372851530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Rectangle 359">
            <a:extLst>
              <a:ext uri="{FF2B5EF4-FFF2-40B4-BE49-F238E27FC236}">
                <a16:creationId xmlns:a16="http://schemas.microsoft.com/office/drawing/2014/main" id="{054FDB78-3646-1244-A44F-554C28C529AC}"/>
              </a:ext>
            </a:extLst>
          </p:cNvPr>
          <p:cNvSpPr/>
          <p:nvPr/>
        </p:nvSpPr>
        <p:spPr>
          <a:xfrm>
            <a:off x="2267957" y="77876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361" name="Rectangle 360">
            <a:extLst>
              <a:ext uri="{FF2B5EF4-FFF2-40B4-BE49-F238E27FC236}">
                <a16:creationId xmlns:a16="http://schemas.microsoft.com/office/drawing/2014/main" id="{85055FAA-A792-7148-B3C2-F3D3DB518C49}"/>
              </a:ext>
            </a:extLst>
          </p:cNvPr>
          <p:cNvSpPr/>
          <p:nvPr/>
        </p:nvSpPr>
        <p:spPr>
          <a:xfrm>
            <a:off x="2100754" y="2338119"/>
            <a:ext cx="2115948"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ight Arrow 361">
            <a:extLst>
              <a:ext uri="{FF2B5EF4-FFF2-40B4-BE49-F238E27FC236}">
                <a16:creationId xmlns:a16="http://schemas.microsoft.com/office/drawing/2014/main" id="{6D780829-1B67-8A41-8672-EEA6CC254381}"/>
              </a:ext>
            </a:extLst>
          </p:cNvPr>
          <p:cNvSpPr/>
          <p:nvPr/>
        </p:nvSpPr>
        <p:spPr>
          <a:xfrm rot="16200000">
            <a:off x="3856142" y="2039195"/>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3" name="Group 362">
            <a:extLst>
              <a:ext uri="{FF2B5EF4-FFF2-40B4-BE49-F238E27FC236}">
                <a16:creationId xmlns:a16="http://schemas.microsoft.com/office/drawing/2014/main" id="{022582D8-4D35-024E-9493-3B442709D581}"/>
              </a:ext>
            </a:extLst>
          </p:cNvPr>
          <p:cNvGrpSpPr/>
          <p:nvPr/>
        </p:nvGrpSpPr>
        <p:grpSpPr>
          <a:xfrm rot="16200000">
            <a:off x="3660854" y="1475254"/>
            <a:ext cx="701316" cy="175324"/>
            <a:chOff x="2297660" y="4140835"/>
            <a:chExt cx="1364224" cy="311369"/>
          </a:xfrm>
        </p:grpSpPr>
        <p:sp>
          <p:nvSpPr>
            <p:cNvPr id="364" name="Rounded Rectangle 363">
              <a:extLst>
                <a:ext uri="{FF2B5EF4-FFF2-40B4-BE49-F238E27FC236}">
                  <a16:creationId xmlns:a16="http://schemas.microsoft.com/office/drawing/2014/main" id="{16A03A4B-016B-BD44-9557-2A300742E5F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05A4381F-0E63-C146-BB66-97D8E5EBCCB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D599832-1CBF-FA47-BA74-D3A640ED95F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E6C427B-68A8-BF49-92E2-B4ADD3C0C9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C5DD3DB-1577-8E42-8987-89690DC8D38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8CF4444-C37F-6F4D-99E2-BA9E5CDC4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Rectangle 369">
            <a:extLst>
              <a:ext uri="{FF2B5EF4-FFF2-40B4-BE49-F238E27FC236}">
                <a16:creationId xmlns:a16="http://schemas.microsoft.com/office/drawing/2014/main" id="{D862F3BA-B283-3F44-B6AA-E7671F0505C2}"/>
              </a:ext>
            </a:extLst>
          </p:cNvPr>
          <p:cNvSpPr/>
          <p:nvPr/>
        </p:nvSpPr>
        <p:spPr>
          <a:xfrm>
            <a:off x="3835086" y="75823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371" name="Content Placeholder 2">
            <a:extLst>
              <a:ext uri="{FF2B5EF4-FFF2-40B4-BE49-F238E27FC236}">
                <a16:creationId xmlns:a16="http://schemas.microsoft.com/office/drawing/2014/main" id="{53830B15-B223-2A40-B339-1B38814E741F}"/>
              </a:ext>
            </a:extLst>
          </p:cNvPr>
          <p:cNvSpPr txBox="1">
            <a:spLocks/>
          </p:cNvSpPr>
          <p:nvPr/>
        </p:nvSpPr>
        <p:spPr>
          <a:xfrm>
            <a:off x="2680249" y="231088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372" name="Right Arrow 371">
            <a:extLst>
              <a:ext uri="{FF2B5EF4-FFF2-40B4-BE49-F238E27FC236}">
                <a16:creationId xmlns:a16="http://schemas.microsoft.com/office/drawing/2014/main" id="{252AA250-A33C-684A-A35A-F61BC2C0DB59}"/>
              </a:ext>
            </a:extLst>
          </p:cNvPr>
          <p:cNvSpPr/>
          <p:nvPr/>
        </p:nvSpPr>
        <p:spPr>
          <a:xfrm rot="16200000">
            <a:off x="5474683" y="20152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3" name="Group 372">
            <a:extLst>
              <a:ext uri="{FF2B5EF4-FFF2-40B4-BE49-F238E27FC236}">
                <a16:creationId xmlns:a16="http://schemas.microsoft.com/office/drawing/2014/main" id="{4CBD15E3-6BF0-1F4F-B777-7F30D4DE1D7E}"/>
              </a:ext>
            </a:extLst>
          </p:cNvPr>
          <p:cNvGrpSpPr/>
          <p:nvPr/>
        </p:nvGrpSpPr>
        <p:grpSpPr>
          <a:xfrm rot="16200000">
            <a:off x="5279395" y="1451339"/>
            <a:ext cx="701316" cy="175324"/>
            <a:chOff x="2297660" y="4140835"/>
            <a:chExt cx="1364224" cy="311369"/>
          </a:xfrm>
        </p:grpSpPr>
        <p:sp>
          <p:nvSpPr>
            <p:cNvPr id="374" name="Rounded Rectangle 373">
              <a:extLst>
                <a:ext uri="{FF2B5EF4-FFF2-40B4-BE49-F238E27FC236}">
                  <a16:creationId xmlns:a16="http://schemas.microsoft.com/office/drawing/2014/main" id="{03FC0D50-1FBE-4F48-99C9-E3FB47C377C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01F819A-CC8C-5540-BC84-CC94686ED7CD}"/>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1866EB6E-E8A4-D748-9DD8-B463B3375A7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264D96CB-7F27-3F4F-A7DA-525795994FC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E312E7E-E556-B94A-B146-6EF03E542A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5BB93A00-D0E9-A540-AE4D-E6AB04EA979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Rectangle 379">
            <a:extLst>
              <a:ext uri="{FF2B5EF4-FFF2-40B4-BE49-F238E27FC236}">
                <a16:creationId xmlns:a16="http://schemas.microsoft.com/office/drawing/2014/main" id="{0840BA70-6C48-D242-B4B7-066FB48CA927}"/>
              </a:ext>
            </a:extLst>
          </p:cNvPr>
          <p:cNvSpPr/>
          <p:nvPr/>
        </p:nvSpPr>
        <p:spPr>
          <a:xfrm>
            <a:off x="5453627" y="73432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381" name="Rounded Rectangle 380">
            <a:extLst>
              <a:ext uri="{FF2B5EF4-FFF2-40B4-BE49-F238E27FC236}">
                <a16:creationId xmlns:a16="http://schemas.microsoft.com/office/drawing/2014/main" id="{75F0B9C0-76CC-064C-BF54-CE8EE89B1C5C}"/>
              </a:ext>
            </a:extLst>
          </p:cNvPr>
          <p:cNvSpPr/>
          <p:nvPr/>
        </p:nvSpPr>
        <p:spPr>
          <a:xfrm>
            <a:off x="310149" y="2267670"/>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ight Arrow 381">
            <a:extLst>
              <a:ext uri="{FF2B5EF4-FFF2-40B4-BE49-F238E27FC236}">
                <a16:creationId xmlns:a16="http://schemas.microsoft.com/office/drawing/2014/main" id="{4709EBB6-3122-F142-AA5F-A7F7ECAD5BE8}"/>
              </a:ext>
            </a:extLst>
          </p:cNvPr>
          <p:cNvSpPr/>
          <p:nvPr/>
        </p:nvSpPr>
        <p:spPr>
          <a:xfrm rot="16200000">
            <a:off x="659558" y="203534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3" name="Group 382">
            <a:extLst>
              <a:ext uri="{FF2B5EF4-FFF2-40B4-BE49-F238E27FC236}">
                <a16:creationId xmlns:a16="http://schemas.microsoft.com/office/drawing/2014/main" id="{AECDB557-EA9E-EF44-94E8-9380122877DA}"/>
              </a:ext>
            </a:extLst>
          </p:cNvPr>
          <p:cNvGrpSpPr/>
          <p:nvPr/>
        </p:nvGrpSpPr>
        <p:grpSpPr>
          <a:xfrm rot="16200000">
            <a:off x="464270" y="1471402"/>
            <a:ext cx="701316" cy="175324"/>
            <a:chOff x="2297660" y="4140835"/>
            <a:chExt cx="1364224" cy="311369"/>
          </a:xfrm>
        </p:grpSpPr>
        <p:sp>
          <p:nvSpPr>
            <p:cNvPr id="384" name="Rounded Rectangle 383">
              <a:extLst>
                <a:ext uri="{FF2B5EF4-FFF2-40B4-BE49-F238E27FC236}">
                  <a16:creationId xmlns:a16="http://schemas.microsoft.com/office/drawing/2014/main" id="{24895CF6-E7F2-964A-AE41-70C5AEA34AF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1CBCCB80-56F4-C643-969F-FCD52EFD8A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2349DC53-91B6-0B41-9059-FD52935EE5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1F8FD3-3E7D-A34B-AF61-A49075D7E2E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B65F741A-939F-C946-B0DC-F5C6331911C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3B3BB659-609D-B349-A7C9-DCC0273EC9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Rectangle 389">
            <a:extLst>
              <a:ext uri="{FF2B5EF4-FFF2-40B4-BE49-F238E27FC236}">
                <a16:creationId xmlns:a16="http://schemas.microsoft.com/office/drawing/2014/main" id="{CE5CB55D-D3B1-BF4A-BC41-133BFF5C6B74}"/>
              </a:ext>
            </a:extLst>
          </p:cNvPr>
          <p:cNvSpPr/>
          <p:nvPr/>
        </p:nvSpPr>
        <p:spPr>
          <a:xfrm>
            <a:off x="638502" y="7543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91" name="Rectangle 390">
            <a:extLst>
              <a:ext uri="{FF2B5EF4-FFF2-40B4-BE49-F238E27FC236}">
                <a16:creationId xmlns:a16="http://schemas.microsoft.com/office/drawing/2014/main" id="{3DB4D4A9-A07C-B74A-B380-C4F29A43DAC8}"/>
              </a:ext>
            </a:extLst>
          </p:cNvPr>
          <p:cNvSpPr/>
          <p:nvPr/>
        </p:nvSpPr>
        <p:spPr>
          <a:xfrm>
            <a:off x="1629702" y="2909874"/>
            <a:ext cx="4088013" cy="310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DC8DDD41-78D8-984C-832A-57B863D727EC}"/>
              </a:ext>
            </a:extLst>
          </p:cNvPr>
          <p:cNvSpPr/>
          <p:nvPr/>
        </p:nvSpPr>
        <p:spPr>
          <a:xfrm>
            <a:off x="324068" y="2838901"/>
            <a:ext cx="6563185"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Content Placeholder 2">
            <a:extLst>
              <a:ext uri="{FF2B5EF4-FFF2-40B4-BE49-F238E27FC236}">
                <a16:creationId xmlns:a16="http://schemas.microsoft.com/office/drawing/2014/main" id="{6CA8CD43-D544-E443-9E1C-00BEFDAB0A61}"/>
              </a:ext>
            </a:extLst>
          </p:cNvPr>
          <p:cNvSpPr txBox="1">
            <a:spLocks/>
          </p:cNvSpPr>
          <p:nvPr/>
        </p:nvSpPr>
        <p:spPr>
          <a:xfrm>
            <a:off x="1699806" y="2868041"/>
            <a:ext cx="3981713"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solidFill>
                  <a:schemeClr val="bg1">
                    <a:lumMod val="85000"/>
                  </a:schemeClr>
                </a:solidFill>
                <a:latin typeface="Avenir Light" panose="020B0402020203020204" pitchFamily="34" charset="77"/>
              </a:rPr>
              <a:t>+</a:t>
            </a:r>
            <a:r>
              <a:rPr lang="en-US" sz="1600" dirty="0">
                <a:solidFill>
                  <a:srgbClr val="FFFF00"/>
                </a:solidFill>
                <a:latin typeface="Avenir Light" panose="020B0402020203020204" pitchFamily="34" charset="77"/>
              </a:rPr>
              <a:t> </a:t>
            </a:r>
            <a:r>
              <a:rPr lang="en-US" sz="1600" dirty="0">
                <a:solidFill>
                  <a:srgbClr val="FFFF00"/>
                </a:solidFill>
                <a:latin typeface="Avenir Medium" panose="02000503020000020003" pitchFamily="2" charset="0"/>
              </a:rPr>
              <a:t>x</a:t>
            </a:r>
            <a:r>
              <a:rPr lang="en-US" sz="1600" baseline="-25000" dirty="0">
                <a:solidFill>
                  <a:srgbClr val="FFFF00"/>
                </a:solidFill>
              </a:rPr>
              <a:t> </a:t>
            </a:r>
            <a:r>
              <a:rPr lang="en-US" sz="1600" dirty="0">
                <a:solidFill>
                  <a:schemeClr val="bg1">
                    <a:lumMod val="85000"/>
                  </a:schemeClr>
                </a:solidFill>
                <a:latin typeface="Avenir Light" panose="020B0402020203020204" pitchFamily="34" charset="77"/>
              </a:rPr>
              <a:t>Residual Connections   +LayerNorm</a:t>
            </a:r>
          </a:p>
        </p:txBody>
      </p:sp>
      <p:sp>
        <p:nvSpPr>
          <p:cNvPr id="612" name="Content Placeholder 2">
            <a:extLst>
              <a:ext uri="{FF2B5EF4-FFF2-40B4-BE49-F238E27FC236}">
                <a16:creationId xmlns:a16="http://schemas.microsoft.com/office/drawing/2014/main" id="{BA86B114-DFD6-084F-A865-01E460873732}"/>
              </a:ext>
            </a:extLst>
          </p:cNvPr>
          <p:cNvSpPr txBox="1">
            <a:spLocks/>
          </p:cNvSpPr>
          <p:nvPr/>
        </p:nvSpPr>
        <p:spPr>
          <a:xfrm>
            <a:off x="326783" y="324814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1A</a:t>
            </a:r>
          </a:p>
        </p:txBody>
      </p:sp>
      <p:grpSp>
        <p:nvGrpSpPr>
          <p:cNvPr id="613" name="Group 612">
            <a:extLst>
              <a:ext uri="{FF2B5EF4-FFF2-40B4-BE49-F238E27FC236}">
                <a16:creationId xmlns:a16="http://schemas.microsoft.com/office/drawing/2014/main" id="{C299930D-60D3-4D4B-8581-35860B29AF21}"/>
              </a:ext>
            </a:extLst>
          </p:cNvPr>
          <p:cNvGrpSpPr/>
          <p:nvPr/>
        </p:nvGrpSpPr>
        <p:grpSpPr>
          <a:xfrm>
            <a:off x="729764" y="3599259"/>
            <a:ext cx="243478" cy="752858"/>
            <a:chOff x="827778" y="1767374"/>
            <a:chExt cx="311369" cy="868951"/>
          </a:xfrm>
        </p:grpSpPr>
        <p:sp>
          <p:nvSpPr>
            <p:cNvPr id="614" name="Rounded Rectangle 613">
              <a:extLst>
                <a:ext uri="{FF2B5EF4-FFF2-40B4-BE49-F238E27FC236}">
                  <a16:creationId xmlns:a16="http://schemas.microsoft.com/office/drawing/2014/main" id="{6907510E-1EBE-0F45-9DD0-D92B273AED32}"/>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6D2267AD-B879-614F-BCDB-0B368844824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8BD3A192-3D86-CD43-BB97-93EE1DFE9DB1}"/>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1FC01950-0348-FB4C-A2C8-D20035141F8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8" name="Group 617">
            <a:extLst>
              <a:ext uri="{FF2B5EF4-FFF2-40B4-BE49-F238E27FC236}">
                <a16:creationId xmlns:a16="http://schemas.microsoft.com/office/drawing/2014/main" id="{4549B81A-E6CC-B641-A552-8489CBE9A2D0}"/>
              </a:ext>
            </a:extLst>
          </p:cNvPr>
          <p:cNvGrpSpPr/>
          <p:nvPr/>
        </p:nvGrpSpPr>
        <p:grpSpPr>
          <a:xfrm>
            <a:off x="1016004" y="3600028"/>
            <a:ext cx="243478" cy="752858"/>
            <a:chOff x="827778" y="1767374"/>
            <a:chExt cx="311369" cy="868951"/>
          </a:xfrm>
        </p:grpSpPr>
        <p:sp>
          <p:nvSpPr>
            <p:cNvPr id="619" name="Rounded Rectangle 618">
              <a:extLst>
                <a:ext uri="{FF2B5EF4-FFF2-40B4-BE49-F238E27FC236}">
                  <a16:creationId xmlns:a16="http://schemas.microsoft.com/office/drawing/2014/main" id="{257F80B7-7A60-BB49-A1AB-FB3F9D92237E}"/>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6FFD4CDF-FDA9-6C42-AE9D-9C585F47B14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441BFE30-7057-014F-8A77-F42E56EACE1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F9EE2073-0C78-0C44-9D96-40A3E39B90E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 name="Group 622">
            <a:extLst>
              <a:ext uri="{FF2B5EF4-FFF2-40B4-BE49-F238E27FC236}">
                <a16:creationId xmlns:a16="http://schemas.microsoft.com/office/drawing/2014/main" id="{E006AC49-3A52-F045-A3A6-620204BA944E}"/>
              </a:ext>
            </a:extLst>
          </p:cNvPr>
          <p:cNvGrpSpPr/>
          <p:nvPr/>
        </p:nvGrpSpPr>
        <p:grpSpPr>
          <a:xfrm>
            <a:off x="432485" y="3610578"/>
            <a:ext cx="243478" cy="752858"/>
            <a:chOff x="827778" y="1767374"/>
            <a:chExt cx="311369" cy="868951"/>
          </a:xfrm>
        </p:grpSpPr>
        <p:sp>
          <p:nvSpPr>
            <p:cNvPr id="624" name="Rounded Rectangle 623">
              <a:extLst>
                <a:ext uri="{FF2B5EF4-FFF2-40B4-BE49-F238E27FC236}">
                  <a16:creationId xmlns:a16="http://schemas.microsoft.com/office/drawing/2014/main" id="{839FC4B9-025B-4846-89D3-6726652A9DFC}"/>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A81C5387-7DF5-B445-B9BF-89CBF330276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B9D472CE-E103-5E40-9C8B-E9B2025A523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DF3BCEFD-0550-1544-A295-2198BEF5822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8" name="Content Placeholder 2">
            <a:extLst>
              <a:ext uri="{FF2B5EF4-FFF2-40B4-BE49-F238E27FC236}">
                <a16:creationId xmlns:a16="http://schemas.microsoft.com/office/drawing/2014/main" id="{37C7C97C-ECDD-7744-BC2D-F960CB3E8E88}"/>
              </a:ext>
            </a:extLst>
          </p:cNvPr>
          <p:cNvSpPr txBox="1">
            <a:spLocks/>
          </p:cNvSpPr>
          <p:nvPr/>
        </p:nvSpPr>
        <p:spPr>
          <a:xfrm>
            <a:off x="644592" y="3249801"/>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1B</a:t>
            </a:r>
          </a:p>
        </p:txBody>
      </p:sp>
      <p:sp>
        <p:nvSpPr>
          <p:cNvPr id="629" name="Content Placeholder 2">
            <a:extLst>
              <a:ext uri="{FF2B5EF4-FFF2-40B4-BE49-F238E27FC236}">
                <a16:creationId xmlns:a16="http://schemas.microsoft.com/office/drawing/2014/main" id="{3E3A1685-AB88-0D41-BEFC-B27424E8288A}"/>
              </a:ext>
            </a:extLst>
          </p:cNvPr>
          <p:cNvSpPr txBox="1">
            <a:spLocks/>
          </p:cNvSpPr>
          <p:nvPr/>
        </p:nvSpPr>
        <p:spPr>
          <a:xfrm>
            <a:off x="931211" y="3265250"/>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1C</a:t>
            </a:r>
          </a:p>
        </p:txBody>
      </p:sp>
      <p:sp>
        <p:nvSpPr>
          <p:cNvPr id="630" name="Content Placeholder 2">
            <a:extLst>
              <a:ext uri="{FF2B5EF4-FFF2-40B4-BE49-F238E27FC236}">
                <a16:creationId xmlns:a16="http://schemas.microsoft.com/office/drawing/2014/main" id="{4A372307-7B9A-4843-B4B6-2EF8D9340234}"/>
              </a:ext>
            </a:extLst>
          </p:cNvPr>
          <p:cNvSpPr txBox="1">
            <a:spLocks/>
          </p:cNvSpPr>
          <p:nvPr/>
        </p:nvSpPr>
        <p:spPr>
          <a:xfrm>
            <a:off x="1962554" y="3280533"/>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2A</a:t>
            </a:r>
          </a:p>
        </p:txBody>
      </p:sp>
      <p:grpSp>
        <p:nvGrpSpPr>
          <p:cNvPr id="631" name="Group 630">
            <a:extLst>
              <a:ext uri="{FF2B5EF4-FFF2-40B4-BE49-F238E27FC236}">
                <a16:creationId xmlns:a16="http://schemas.microsoft.com/office/drawing/2014/main" id="{C81000A6-E78C-2A42-B3AA-0C08CA63B966}"/>
              </a:ext>
            </a:extLst>
          </p:cNvPr>
          <p:cNvGrpSpPr/>
          <p:nvPr/>
        </p:nvGrpSpPr>
        <p:grpSpPr>
          <a:xfrm>
            <a:off x="2365535" y="3631645"/>
            <a:ext cx="243478" cy="752858"/>
            <a:chOff x="827778" y="1767374"/>
            <a:chExt cx="311369" cy="868951"/>
          </a:xfrm>
        </p:grpSpPr>
        <p:sp>
          <p:nvSpPr>
            <p:cNvPr id="632" name="Rounded Rectangle 631">
              <a:extLst>
                <a:ext uri="{FF2B5EF4-FFF2-40B4-BE49-F238E27FC236}">
                  <a16:creationId xmlns:a16="http://schemas.microsoft.com/office/drawing/2014/main" id="{E7B1AE68-2452-DA42-B3A0-9E09B48B34B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81C18D7A-587F-FA49-9BB7-B6A0DFA07109}"/>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391E6653-7FA6-2441-816B-BB34BAF5363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82EBB9C8-5292-F74D-A2B6-121C697CEF1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6" name="Group 635">
            <a:extLst>
              <a:ext uri="{FF2B5EF4-FFF2-40B4-BE49-F238E27FC236}">
                <a16:creationId xmlns:a16="http://schemas.microsoft.com/office/drawing/2014/main" id="{5D6713C1-BA64-E64F-95F7-3D83960463D4}"/>
              </a:ext>
            </a:extLst>
          </p:cNvPr>
          <p:cNvGrpSpPr/>
          <p:nvPr/>
        </p:nvGrpSpPr>
        <p:grpSpPr>
          <a:xfrm>
            <a:off x="2651775" y="3632414"/>
            <a:ext cx="243478" cy="752858"/>
            <a:chOff x="827778" y="1767374"/>
            <a:chExt cx="311369" cy="868951"/>
          </a:xfrm>
        </p:grpSpPr>
        <p:sp>
          <p:nvSpPr>
            <p:cNvPr id="637" name="Rounded Rectangle 636">
              <a:extLst>
                <a:ext uri="{FF2B5EF4-FFF2-40B4-BE49-F238E27FC236}">
                  <a16:creationId xmlns:a16="http://schemas.microsoft.com/office/drawing/2014/main" id="{95A9B274-7EDA-1E4D-9088-B899B7EB6D2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E211762A-C616-0942-BA5B-837A0D4260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07AB92C6-ADE1-704C-BD98-04FEA6FE668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8B282C56-594E-9F41-A62E-3EB48F79C71E}"/>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1" name="Group 640">
            <a:extLst>
              <a:ext uri="{FF2B5EF4-FFF2-40B4-BE49-F238E27FC236}">
                <a16:creationId xmlns:a16="http://schemas.microsoft.com/office/drawing/2014/main" id="{6BD289DE-8601-E54B-8328-0568097A9593}"/>
              </a:ext>
            </a:extLst>
          </p:cNvPr>
          <p:cNvGrpSpPr/>
          <p:nvPr/>
        </p:nvGrpSpPr>
        <p:grpSpPr>
          <a:xfrm>
            <a:off x="2068256" y="3642964"/>
            <a:ext cx="243478" cy="752858"/>
            <a:chOff x="827778" y="1767374"/>
            <a:chExt cx="311369" cy="868951"/>
          </a:xfrm>
        </p:grpSpPr>
        <p:sp>
          <p:nvSpPr>
            <p:cNvPr id="642" name="Rounded Rectangle 641">
              <a:extLst>
                <a:ext uri="{FF2B5EF4-FFF2-40B4-BE49-F238E27FC236}">
                  <a16:creationId xmlns:a16="http://schemas.microsoft.com/office/drawing/2014/main" id="{D4EA0D82-ACE5-B742-BF45-6BC550960329}"/>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0210690B-D284-6C41-9486-F56C440241A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DF0EEF07-6FF3-E443-965E-25A42C78A94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4EE871ED-27C2-0A46-A7BB-42A600FACBB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6" name="Content Placeholder 2">
            <a:extLst>
              <a:ext uri="{FF2B5EF4-FFF2-40B4-BE49-F238E27FC236}">
                <a16:creationId xmlns:a16="http://schemas.microsoft.com/office/drawing/2014/main" id="{7013B042-BCCD-0E4F-AD69-D19B1E3A3A5A}"/>
              </a:ext>
            </a:extLst>
          </p:cNvPr>
          <p:cNvSpPr txBox="1">
            <a:spLocks/>
          </p:cNvSpPr>
          <p:nvPr/>
        </p:nvSpPr>
        <p:spPr>
          <a:xfrm>
            <a:off x="2280363" y="328218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2B</a:t>
            </a:r>
          </a:p>
        </p:txBody>
      </p:sp>
      <p:sp>
        <p:nvSpPr>
          <p:cNvPr id="647" name="Content Placeholder 2">
            <a:extLst>
              <a:ext uri="{FF2B5EF4-FFF2-40B4-BE49-F238E27FC236}">
                <a16:creationId xmlns:a16="http://schemas.microsoft.com/office/drawing/2014/main" id="{0BA75F4D-A0F5-BF4E-AC23-E58E27F4971F}"/>
              </a:ext>
            </a:extLst>
          </p:cNvPr>
          <p:cNvSpPr txBox="1">
            <a:spLocks/>
          </p:cNvSpPr>
          <p:nvPr/>
        </p:nvSpPr>
        <p:spPr>
          <a:xfrm>
            <a:off x="2566982" y="329763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2C</a:t>
            </a:r>
          </a:p>
        </p:txBody>
      </p:sp>
      <p:sp>
        <p:nvSpPr>
          <p:cNvPr id="648" name="Content Placeholder 2">
            <a:extLst>
              <a:ext uri="{FF2B5EF4-FFF2-40B4-BE49-F238E27FC236}">
                <a16:creationId xmlns:a16="http://schemas.microsoft.com/office/drawing/2014/main" id="{75F58838-C56D-1846-B6ED-FAC179AAB993}"/>
              </a:ext>
            </a:extLst>
          </p:cNvPr>
          <p:cNvSpPr txBox="1">
            <a:spLocks/>
          </p:cNvSpPr>
          <p:nvPr/>
        </p:nvSpPr>
        <p:spPr>
          <a:xfrm>
            <a:off x="3528398" y="326341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3A</a:t>
            </a:r>
          </a:p>
        </p:txBody>
      </p:sp>
      <p:grpSp>
        <p:nvGrpSpPr>
          <p:cNvPr id="649" name="Group 648">
            <a:extLst>
              <a:ext uri="{FF2B5EF4-FFF2-40B4-BE49-F238E27FC236}">
                <a16:creationId xmlns:a16="http://schemas.microsoft.com/office/drawing/2014/main" id="{6C969280-2BF8-E74C-8232-00448BD3133A}"/>
              </a:ext>
            </a:extLst>
          </p:cNvPr>
          <p:cNvGrpSpPr/>
          <p:nvPr/>
        </p:nvGrpSpPr>
        <p:grpSpPr>
          <a:xfrm>
            <a:off x="3931379" y="3614528"/>
            <a:ext cx="243478" cy="752858"/>
            <a:chOff x="827778" y="1767374"/>
            <a:chExt cx="311369" cy="868951"/>
          </a:xfrm>
        </p:grpSpPr>
        <p:sp>
          <p:nvSpPr>
            <p:cNvPr id="650" name="Rounded Rectangle 649">
              <a:extLst>
                <a:ext uri="{FF2B5EF4-FFF2-40B4-BE49-F238E27FC236}">
                  <a16:creationId xmlns:a16="http://schemas.microsoft.com/office/drawing/2014/main" id="{62731598-6976-0547-933D-B0683F45883F}"/>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395455C2-DA9F-9648-86AE-0DE7D061A0D9}"/>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5BCF1A4C-514A-D343-A299-AB48963A6A9B}"/>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2F892D3E-CEF8-D741-912B-EBC0580FD5B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4" name="Group 653">
            <a:extLst>
              <a:ext uri="{FF2B5EF4-FFF2-40B4-BE49-F238E27FC236}">
                <a16:creationId xmlns:a16="http://schemas.microsoft.com/office/drawing/2014/main" id="{C148F20E-6091-6345-BED9-ECCB3C45592F}"/>
              </a:ext>
            </a:extLst>
          </p:cNvPr>
          <p:cNvGrpSpPr/>
          <p:nvPr/>
        </p:nvGrpSpPr>
        <p:grpSpPr>
          <a:xfrm>
            <a:off x="4217619" y="3615297"/>
            <a:ext cx="243478" cy="752858"/>
            <a:chOff x="827778" y="1767374"/>
            <a:chExt cx="311369" cy="868951"/>
          </a:xfrm>
        </p:grpSpPr>
        <p:sp>
          <p:nvSpPr>
            <p:cNvPr id="655" name="Rounded Rectangle 654">
              <a:extLst>
                <a:ext uri="{FF2B5EF4-FFF2-40B4-BE49-F238E27FC236}">
                  <a16:creationId xmlns:a16="http://schemas.microsoft.com/office/drawing/2014/main" id="{BF4CACEA-D2C4-0246-A1EF-AAF7FF7BC98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4D5BCA08-B42D-4148-BD1E-62430B211FB4}"/>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6F78337D-72CB-8149-9B8C-BAD432E8CB2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D296F69B-F580-A64E-A898-BAD76A427559}"/>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9" name="Group 658">
            <a:extLst>
              <a:ext uri="{FF2B5EF4-FFF2-40B4-BE49-F238E27FC236}">
                <a16:creationId xmlns:a16="http://schemas.microsoft.com/office/drawing/2014/main" id="{DEAFD947-03A0-9840-9EAD-05D5F3A55B16}"/>
              </a:ext>
            </a:extLst>
          </p:cNvPr>
          <p:cNvGrpSpPr/>
          <p:nvPr/>
        </p:nvGrpSpPr>
        <p:grpSpPr>
          <a:xfrm>
            <a:off x="3634100" y="3625847"/>
            <a:ext cx="243478" cy="752858"/>
            <a:chOff x="827778" y="1767374"/>
            <a:chExt cx="311369" cy="868951"/>
          </a:xfrm>
        </p:grpSpPr>
        <p:sp>
          <p:nvSpPr>
            <p:cNvPr id="660" name="Rounded Rectangle 659">
              <a:extLst>
                <a:ext uri="{FF2B5EF4-FFF2-40B4-BE49-F238E27FC236}">
                  <a16:creationId xmlns:a16="http://schemas.microsoft.com/office/drawing/2014/main" id="{F0C23304-0047-7C46-A796-DAC36ACD1601}"/>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20DED78F-1A6B-4F41-B107-DE42D442559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BBDBDC0D-3164-3844-AD97-2B7DDB888D9D}"/>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6FE7536F-E689-DD4D-8203-A0EC893E2653}"/>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4" name="Content Placeholder 2">
            <a:extLst>
              <a:ext uri="{FF2B5EF4-FFF2-40B4-BE49-F238E27FC236}">
                <a16:creationId xmlns:a16="http://schemas.microsoft.com/office/drawing/2014/main" id="{BD1B2E61-7782-B14B-93EE-70A0FDE63ADC}"/>
              </a:ext>
            </a:extLst>
          </p:cNvPr>
          <p:cNvSpPr txBox="1">
            <a:spLocks/>
          </p:cNvSpPr>
          <p:nvPr/>
        </p:nvSpPr>
        <p:spPr>
          <a:xfrm>
            <a:off x="3846207" y="3265070"/>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3B</a:t>
            </a:r>
          </a:p>
        </p:txBody>
      </p:sp>
      <p:sp>
        <p:nvSpPr>
          <p:cNvPr id="665" name="Content Placeholder 2">
            <a:extLst>
              <a:ext uri="{FF2B5EF4-FFF2-40B4-BE49-F238E27FC236}">
                <a16:creationId xmlns:a16="http://schemas.microsoft.com/office/drawing/2014/main" id="{3C087D70-1CB4-8D42-8444-D3D0E5BFBF4E}"/>
              </a:ext>
            </a:extLst>
          </p:cNvPr>
          <p:cNvSpPr txBox="1">
            <a:spLocks/>
          </p:cNvSpPr>
          <p:nvPr/>
        </p:nvSpPr>
        <p:spPr>
          <a:xfrm>
            <a:off x="4132826" y="3280519"/>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3C</a:t>
            </a:r>
          </a:p>
        </p:txBody>
      </p:sp>
      <p:sp>
        <p:nvSpPr>
          <p:cNvPr id="666" name="Content Placeholder 2">
            <a:extLst>
              <a:ext uri="{FF2B5EF4-FFF2-40B4-BE49-F238E27FC236}">
                <a16:creationId xmlns:a16="http://schemas.microsoft.com/office/drawing/2014/main" id="{630188AB-7999-E340-9C7A-05FD341EC600}"/>
              </a:ext>
            </a:extLst>
          </p:cNvPr>
          <p:cNvSpPr txBox="1">
            <a:spLocks/>
          </p:cNvSpPr>
          <p:nvPr/>
        </p:nvSpPr>
        <p:spPr>
          <a:xfrm>
            <a:off x="5224402" y="3222321"/>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4A</a:t>
            </a:r>
          </a:p>
        </p:txBody>
      </p:sp>
      <p:grpSp>
        <p:nvGrpSpPr>
          <p:cNvPr id="667" name="Group 666">
            <a:extLst>
              <a:ext uri="{FF2B5EF4-FFF2-40B4-BE49-F238E27FC236}">
                <a16:creationId xmlns:a16="http://schemas.microsoft.com/office/drawing/2014/main" id="{2CCB7F76-EA43-4B40-B257-B2A34D812669}"/>
              </a:ext>
            </a:extLst>
          </p:cNvPr>
          <p:cNvGrpSpPr/>
          <p:nvPr/>
        </p:nvGrpSpPr>
        <p:grpSpPr>
          <a:xfrm>
            <a:off x="5627383" y="3573433"/>
            <a:ext cx="243478" cy="752858"/>
            <a:chOff x="827778" y="1767374"/>
            <a:chExt cx="311369" cy="868951"/>
          </a:xfrm>
        </p:grpSpPr>
        <p:sp>
          <p:nvSpPr>
            <p:cNvPr id="668" name="Rounded Rectangle 667">
              <a:extLst>
                <a:ext uri="{FF2B5EF4-FFF2-40B4-BE49-F238E27FC236}">
                  <a16:creationId xmlns:a16="http://schemas.microsoft.com/office/drawing/2014/main" id="{4F2F2E23-86CC-5846-BAF6-7062BC46D96F}"/>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FBE4122C-67FE-F843-AA01-448AC3DF1EF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55D522C2-441A-CE45-8936-B76B7789DCD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88B8D688-23B4-A14F-8B94-338159EFE990}"/>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2" name="Group 671">
            <a:extLst>
              <a:ext uri="{FF2B5EF4-FFF2-40B4-BE49-F238E27FC236}">
                <a16:creationId xmlns:a16="http://schemas.microsoft.com/office/drawing/2014/main" id="{6F0CE89B-385F-FA47-AF7A-32E814980CF6}"/>
              </a:ext>
            </a:extLst>
          </p:cNvPr>
          <p:cNvGrpSpPr/>
          <p:nvPr/>
        </p:nvGrpSpPr>
        <p:grpSpPr>
          <a:xfrm>
            <a:off x="5913623" y="3574202"/>
            <a:ext cx="243478" cy="752858"/>
            <a:chOff x="827778" y="1767374"/>
            <a:chExt cx="311369" cy="868951"/>
          </a:xfrm>
        </p:grpSpPr>
        <p:sp>
          <p:nvSpPr>
            <p:cNvPr id="673" name="Rounded Rectangle 672">
              <a:extLst>
                <a:ext uri="{FF2B5EF4-FFF2-40B4-BE49-F238E27FC236}">
                  <a16:creationId xmlns:a16="http://schemas.microsoft.com/office/drawing/2014/main" id="{FD8F650E-AE75-A14C-B8D1-180DF52319C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83650028-7638-494B-BFB4-B9680BD9602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B4B19E51-E6EF-7C43-8C7E-8E9A35F4278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3EFAB411-609D-414B-9853-B55D38320BB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7" name="Group 676">
            <a:extLst>
              <a:ext uri="{FF2B5EF4-FFF2-40B4-BE49-F238E27FC236}">
                <a16:creationId xmlns:a16="http://schemas.microsoft.com/office/drawing/2014/main" id="{D04907D7-3823-B949-954C-62E7637EA0A5}"/>
              </a:ext>
            </a:extLst>
          </p:cNvPr>
          <p:cNvGrpSpPr/>
          <p:nvPr/>
        </p:nvGrpSpPr>
        <p:grpSpPr>
          <a:xfrm>
            <a:off x="5330104" y="3584752"/>
            <a:ext cx="243478" cy="752858"/>
            <a:chOff x="827778" y="1767374"/>
            <a:chExt cx="311369" cy="868951"/>
          </a:xfrm>
        </p:grpSpPr>
        <p:sp>
          <p:nvSpPr>
            <p:cNvPr id="678" name="Rounded Rectangle 677">
              <a:extLst>
                <a:ext uri="{FF2B5EF4-FFF2-40B4-BE49-F238E27FC236}">
                  <a16:creationId xmlns:a16="http://schemas.microsoft.com/office/drawing/2014/main" id="{43B2B1A9-5429-6341-8D14-614ED59CB8E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B4336C1F-0DF9-4A4D-88C1-2B7E1631A0D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BE194159-C961-F048-BDBE-60919FC7FC5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F6665A99-DE94-6749-A107-E4F96C0DABF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2" name="Content Placeholder 2">
            <a:extLst>
              <a:ext uri="{FF2B5EF4-FFF2-40B4-BE49-F238E27FC236}">
                <a16:creationId xmlns:a16="http://schemas.microsoft.com/office/drawing/2014/main" id="{DC188BF1-4CB0-304D-88CE-7DF52E4BE3CD}"/>
              </a:ext>
            </a:extLst>
          </p:cNvPr>
          <p:cNvSpPr txBox="1">
            <a:spLocks/>
          </p:cNvSpPr>
          <p:nvPr/>
        </p:nvSpPr>
        <p:spPr>
          <a:xfrm>
            <a:off x="5542211" y="3223975"/>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4B</a:t>
            </a:r>
          </a:p>
        </p:txBody>
      </p:sp>
      <p:sp>
        <p:nvSpPr>
          <p:cNvPr id="683" name="Content Placeholder 2">
            <a:extLst>
              <a:ext uri="{FF2B5EF4-FFF2-40B4-BE49-F238E27FC236}">
                <a16:creationId xmlns:a16="http://schemas.microsoft.com/office/drawing/2014/main" id="{467EBF75-251C-1A4F-9E73-3B17146A0228}"/>
              </a:ext>
            </a:extLst>
          </p:cNvPr>
          <p:cNvSpPr txBox="1">
            <a:spLocks/>
          </p:cNvSpPr>
          <p:nvPr/>
        </p:nvSpPr>
        <p:spPr>
          <a:xfrm>
            <a:off x="5828830" y="3239424"/>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4C</a:t>
            </a:r>
          </a:p>
        </p:txBody>
      </p:sp>
      <p:pic>
        <p:nvPicPr>
          <p:cNvPr id="9" name="Picture 8">
            <a:extLst>
              <a:ext uri="{FF2B5EF4-FFF2-40B4-BE49-F238E27FC236}">
                <a16:creationId xmlns:a16="http://schemas.microsoft.com/office/drawing/2014/main" id="{99D436E7-68F7-CF49-880D-3B9DFC0AC42A}"/>
              </a:ext>
            </a:extLst>
          </p:cNvPr>
          <p:cNvPicPr>
            <a:picLocks noChangeAspect="1"/>
          </p:cNvPicPr>
          <p:nvPr/>
        </p:nvPicPr>
        <p:blipFill>
          <a:blip r:embed="rId3"/>
          <a:stretch>
            <a:fillRect/>
          </a:stretch>
        </p:blipFill>
        <p:spPr>
          <a:xfrm>
            <a:off x="9000592" y="448583"/>
            <a:ext cx="2535529" cy="6085269"/>
          </a:xfrm>
          <a:prstGeom prst="rect">
            <a:avLst/>
          </a:prstGeom>
        </p:spPr>
      </p:pic>
      <p:sp>
        <p:nvSpPr>
          <p:cNvPr id="276" name="Rectangle 275">
            <a:extLst>
              <a:ext uri="{FF2B5EF4-FFF2-40B4-BE49-F238E27FC236}">
                <a16:creationId xmlns:a16="http://schemas.microsoft.com/office/drawing/2014/main" id="{D4CF8A7D-B6CF-6E48-BD63-F35D97E697F3}"/>
              </a:ext>
            </a:extLst>
          </p:cNvPr>
          <p:cNvSpPr/>
          <p:nvPr/>
        </p:nvSpPr>
        <p:spPr>
          <a:xfrm>
            <a:off x="7752782" y="2297963"/>
            <a:ext cx="744438" cy="1234350"/>
          </a:xfrm>
          <a:prstGeom prst="rect">
            <a:avLst/>
          </a:prstGeom>
        </p:spPr>
        <p:txBody>
          <a:bodyPr wrap="square">
            <a:spAutoFit/>
          </a:bodyPr>
          <a:lstStyle/>
          <a:p>
            <a:r>
              <a:rPr lang="en-US" sz="7200" dirty="0"/>
              <a:t>=</a:t>
            </a:r>
          </a:p>
        </p:txBody>
      </p:sp>
      <p:sp>
        <p:nvSpPr>
          <p:cNvPr id="277" name="Rectangle 276">
            <a:extLst>
              <a:ext uri="{FF2B5EF4-FFF2-40B4-BE49-F238E27FC236}">
                <a16:creationId xmlns:a16="http://schemas.microsoft.com/office/drawing/2014/main" id="{72A044F6-5276-534C-899B-5448A8FA28D3}"/>
              </a:ext>
            </a:extLst>
          </p:cNvPr>
          <p:cNvSpPr/>
          <p:nvPr/>
        </p:nvSpPr>
        <p:spPr>
          <a:xfrm>
            <a:off x="10911969" y="2204303"/>
            <a:ext cx="963586" cy="626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1439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91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060771" y="1435260"/>
            <a:ext cx="10070457" cy="2831940"/>
          </a:xfrm>
        </p:spPr>
        <p:txBody>
          <a:bodyPr anchor="ctr">
            <a:normAutofit/>
          </a:bodyPr>
          <a:lstStyle/>
          <a:p>
            <a:r>
              <a:rPr lang="en-US" b="1" dirty="0"/>
              <a:t>Where does the Decoder Attend to?</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252</a:t>
            </a:fld>
            <a:endParaRPr lang="en-US"/>
          </a:p>
        </p:txBody>
      </p:sp>
    </p:spTree>
    <p:extLst>
      <p:ext uri="{BB962C8B-B14F-4D97-AF65-F5344CB8AC3E}">
        <p14:creationId xmlns:p14="http://schemas.microsoft.com/office/powerpoint/2010/main" val="14927974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D43B902C-4DD5-8942-AE47-56F4AFFEF4C5}"/>
              </a:ext>
            </a:extLst>
          </p:cNvPr>
          <p:cNvSpPr/>
          <p:nvPr/>
        </p:nvSpPr>
        <p:spPr>
          <a:xfrm>
            <a:off x="8819612" y="1446099"/>
            <a:ext cx="1205844" cy="5170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20018" y="2103931"/>
            <a:ext cx="3175927" cy="3862596"/>
          </a:xfrm>
          <a:prstGeom prst="rect">
            <a:avLst/>
          </a:prstGeom>
        </p:spPr>
        <p:txBody>
          <a:bodyPr wrap="square">
            <a:spAutoFit/>
          </a:bodyPr>
          <a:lstStyle/>
          <a:p>
            <a:pPr>
              <a:spcBef>
                <a:spcPts val="3000"/>
              </a:spcBef>
            </a:pPr>
            <a:r>
              <a:rPr lang="en-US" sz="2000" dirty="0">
                <a:solidFill>
                  <a:srgbClr val="C00000"/>
                </a:solidFill>
                <a:latin typeface="Avenir Book" panose="02000503020000020003" pitchFamily="2" charset="0"/>
              </a:rPr>
              <a:t>Transformer Decoders </a:t>
            </a:r>
            <a:r>
              <a:rPr lang="en-US" sz="2000" dirty="0">
                <a:latin typeface="Avenir Book" panose="02000503020000020003" pitchFamily="2" charset="0"/>
              </a:rPr>
              <a:t>are identical to the </a:t>
            </a:r>
            <a:r>
              <a:rPr lang="en-US" sz="2000" dirty="0">
                <a:solidFill>
                  <a:srgbClr val="C00000"/>
                </a:solidFill>
                <a:latin typeface="Avenir Book" panose="02000503020000020003" pitchFamily="2" charset="0"/>
              </a:rPr>
              <a:t>Encoders</a:t>
            </a:r>
            <a:r>
              <a:rPr lang="en-US" sz="2000" dirty="0">
                <a:latin typeface="Avenir Book" panose="02000503020000020003" pitchFamily="2" charset="0"/>
              </a:rPr>
              <a:t>, except they have an additional </a:t>
            </a:r>
            <a:r>
              <a:rPr lang="en-US" sz="2000" dirty="0">
                <a:highlight>
                  <a:srgbClr val="FFFF00"/>
                </a:highlight>
                <a:latin typeface="Avenir Book" panose="02000503020000020003" pitchFamily="2" charset="0"/>
              </a:rPr>
              <a:t>Attention Head</a:t>
            </a:r>
            <a:r>
              <a:rPr lang="en-US" sz="2000" dirty="0">
                <a:latin typeface="Avenir Book" panose="02000503020000020003" pitchFamily="2" charset="0"/>
              </a:rPr>
              <a:t> in between the </a:t>
            </a:r>
            <a:r>
              <a:rPr lang="en-US" sz="2000" u="sng" dirty="0">
                <a:latin typeface="Avenir Book" panose="02000503020000020003" pitchFamily="2" charset="0"/>
              </a:rPr>
              <a:t>Self-Attention</a:t>
            </a:r>
            <a:r>
              <a:rPr lang="en-US" sz="2000" dirty="0">
                <a:latin typeface="Avenir Book" panose="02000503020000020003" pitchFamily="2" charset="0"/>
              </a:rPr>
              <a:t> and </a:t>
            </a:r>
            <a:r>
              <a:rPr lang="en-US" sz="2000" u="sng" dirty="0">
                <a:latin typeface="Avenir Book" panose="02000503020000020003" pitchFamily="2" charset="0"/>
              </a:rPr>
              <a:t>FFNN</a:t>
            </a:r>
            <a:r>
              <a:rPr lang="en-US" sz="2000" dirty="0">
                <a:latin typeface="Avenir Book" panose="02000503020000020003" pitchFamily="2" charset="0"/>
              </a:rPr>
              <a:t> layers.</a:t>
            </a:r>
          </a:p>
          <a:p>
            <a:pPr>
              <a:spcBef>
                <a:spcPts val="3000"/>
              </a:spcBef>
            </a:pPr>
            <a:r>
              <a:rPr lang="en-US" sz="2000" dirty="0">
                <a:latin typeface="Avenir Book" panose="02000503020000020003" pitchFamily="2" charset="0"/>
              </a:rPr>
              <a:t>This additional </a:t>
            </a:r>
            <a:r>
              <a:rPr lang="en-US" sz="2000" dirty="0">
                <a:highlight>
                  <a:srgbClr val="FFFF00"/>
                </a:highlight>
                <a:latin typeface="Avenir Book" panose="02000503020000020003" pitchFamily="2" charset="0"/>
              </a:rPr>
              <a:t>Attention Head</a:t>
            </a:r>
            <a:r>
              <a:rPr lang="en-US" sz="2000" dirty="0">
                <a:latin typeface="Avenir Book" panose="02000503020000020003" pitchFamily="2" charset="0"/>
              </a:rPr>
              <a:t> </a:t>
            </a:r>
            <a:r>
              <a:rPr lang="en-US" sz="2000" b="1" dirty="0">
                <a:latin typeface="Avenir Book" panose="02000503020000020003" pitchFamily="2" charset="0"/>
              </a:rPr>
              <a:t>focuses on parts of the encoder’s representations.</a:t>
            </a: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B4524D1-FCB7-0146-A914-A196147BC653}"/>
              </a:ext>
            </a:extLst>
          </p:cNvPr>
          <p:cNvSpPr/>
          <p:nvPr/>
        </p:nvSpPr>
        <p:spPr>
          <a:xfrm>
            <a:off x="8844984" y="1473795"/>
            <a:ext cx="1180472" cy="461665"/>
          </a:xfrm>
          <a:prstGeom prst="rect">
            <a:avLst/>
          </a:prstGeom>
        </p:spPr>
        <p:txBody>
          <a:bodyPr wrap="square">
            <a:spAutoFit/>
          </a:bodyPr>
          <a:lstStyle/>
          <a:p>
            <a:r>
              <a:rPr lang="en-US" sz="2400" b="1" dirty="0">
                <a:solidFill>
                  <a:schemeClr val="bg1"/>
                </a:solidFill>
                <a:latin typeface="Avenir Light" panose="020B0402020203020204" pitchFamily="34" charset="77"/>
              </a:rPr>
              <a:t>NOTE</a:t>
            </a:r>
            <a:endParaRPr lang="en-US" sz="2400" dirty="0">
              <a:solidFill>
                <a:schemeClr val="bg1"/>
              </a:solidFill>
            </a:endParaRPr>
          </a:p>
        </p:txBody>
      </p:sp>
    </p:spTree>
    <p:extLst>
      <p:ext uri="{BB962C8B-B14F-4D97-AF65-F5344CB8AC3E}">
        <p14:creationId xmlns:p14="http://schemas.microsoft.com/office/powerpoint/2010/main" val="27063801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D43B902C-4DD5-8942-AE47-56F4AFFEF4C5}"/>
              </a:ext>
            </a:extLst>
          </p:cNvPr>
          <p:cNvSpPr/>
          <p:nvPr/>
        </p:nvSpPr>
        <p:spPr>
          <a:xfrm>
            <a:off x="8844984" y="1445688"/>
            <a:ext cx="2504756" cy="517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20018" y="2103931"/>
            <a:ext cx="3175927" cy="3554819"/>
          </a:xfrm>
          <a:prstGeom prst="rect">
            <a:avLst/>
          </a:prstGeom>
        </p:spPr>
        <p:txBody>
          <a:bodyPr wrap="square">
            <a:spAutoFit/>
          </a:bodyPr>
          <a:lstStyle/>
          <a:p>
            <a:pPr>
              <a:spcBef>
                <a:spcPts val="3000"/>
              </a:spcBef>
            </a:pPr>
            <a:r>
              <a:rPr lang="en-US" sz="2000" dirty="0">
                <a:latin typeface="Avenir Book" panose="02000503020000020003" pitchFamily="2" charset="0"/>
              </a:rPr>
              <a:t>The Transformer</a:t>
            </a:r>
            <a:r>
              <a:rPr lang="en-US" sz="2000" dirty="0">
                <a:solidFill>
                  <a:srgbClr val="C00000"/>
                </a:solidFill>
                <a:latin typeface="Avenir Book" panose="02000503020000020003" pitchFamily="2" charset="0"/>
              </a:rPr>
              <a:t> Decoders </a:t>
            </a:r>
            <a:r>
              <a:rPr lang="en-US" sz="2000" dirty="0">
                <a:latin typeface="Avenir Book" panose="02000503020000020003" pitchFamily="2" charset="0"/>
              </a:rPr>
              <a:t>have</a:t>
            </a:r>
            <a:r>
              <a:rPr lang="en-US" sz="2000" dirty="0">
                <a:solidFill>
                  <a:srgbClr val="C00000"/>
                </a:solidFill>
                <a:latin typeface="Avenir Book" panose="02000503020000020003" pitchFamily="2" charset="0"/>
              </a:rPr>
              <a:t> </a:t>
            </a:r>
            <a:r>
              <a:rPr lang="en-US" sz="2000" dirty="0">
                <a:solidFill>
                  <a:schemeClr val="accent5">
                    <a:lumMod val="75000"/>
                  </a:schemeClr>
                </a:solidFill>
                <a:latin typeface="Avenir Book" panose="02000503020000020003" pitchFamily="2" charset="0"/>
              </a:rPr>
              <a:t>positional embeddings</a:t>
            </a:r>
            <a:r>
              <a:rPr lang="en-US" sz="2000" dirty="0">
                <a:solidFill>
                  <a:srgbClr val="C00000"/>
                </a:solidFill>
                <a:latin typeface="Avenir Book" panose="02000503020000020003" pitchFamily="2" charset="0"/>
              </a:rPr>
              <a:t>, </a:t>
            </a:r>
            <a:r>
              <a:rPr lang="en-US" sz="2000" dirty="0">
                <a:latin typeface="Avenir Book" panose="02000503020000020003" pitchFamily="2" charset="0"/>
              </a:rPr>
              <a:t>too, just like the</a:t>
            </a:r>
            <a:r>
              <a:rPr lang="en-US" sz="2000" dirty="0">
                <a:solidFill>
                  <a:srgbClr val="C00000"/>
                </a:solidFill>
                <a:latin typeface="Avenir Book" panose="02000503020000020003" pitchFamily="2" charset="0"/>
              </a:rPr>
              <a:t> Encoders.</a:t>
            </a:r>
          </a:p>
          <a:p>
            <a:pPr>
              <a:spcBef>
                <a:spcPts val="3000"/>
              </a:spcBef>
            </a:pPr>
            <a:r>
              <a:rPr lang="en-US" sz="2000" dirty="0">
                <a:latin typeface="Avenir Book" panose="02000503020000020003" pitchFamily="2" charset="0"/>
              </a:rPr>
              <a:t>Critically, each position is </a:t>
            </a:r>
            <a:r>
              <a:rPr lang="en-US" sz="2000" dirty="0">
                <a:highlight>
                  <a:srgbClr val="FFFF00"/>
                </a:highlight>
                <a:latin typeface="Avenir Book" panose="02000503020000020003" pitchFamily="2" charset="0"/>
              </a:rPr>
              <a:t>only allowed to attend to the previous indices</a:t>
            </a:r>
            <a:r>
              <a:rPr lang="en-US" sz="2000" dirty="0">
                <a:latin typeface="Avenir Book" panose="02000503020000020003" pitchFamily="2" charset="0"/>
              </a:rPr>
              <a:t>. This </a:t>
            </a:r>
            <a:r>
              <a:rPr lang="en-US" sz="2000" i="1" dirty="0">
                <a:latin typeface="Avenir Book" panose="02000503020000020003" pitchFamily="2" charset="0"/>
              </a:rPr>
              <a:t>masked</a:t>
            </a:r>
            <a:r>
              <a:rPr lang="en-US" sz="2000" dirty="0">
                <a:latin typeface="Avenir Book" panose="02000503020000020003" pitchFamily="2" charset="0"/>
              </a:rPr>
              <a:t> Attention preserves it as being an auto-regressive LM.</a:t>
            </a: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B4524D1-FCB7-0146-A914-A196147BC653}"/>
              </a:ext>
            </a:extLst>
          </p:cNvPr>
          <p:cNvSpPr/>
          <p:nvPr/>
        </p:nvSpPr>
        <p:spPr>
          <a:xfrm>
            <a:off x="9131719" y="1482191"/>
            <a:ext cx="2191210" cy="461665"/>
          </a:xfrm>
          <a:prstGeom prst="rect">
            <a:avLst/>
          </a:prstGeom>
        </p:spPr>
        <p:txBody>
          <a:bodyPr wrap="square">
            <a:spAutoFit/>
          </a:bodyPr>
          <a:lstStyle/>
          <a:p>
            <a:r>
              <a:rPr lang="en-US" sz="2400" b="1" dirty="0">
                <a:solidFill>
                  <a:schemeClr val="bg1"/>
                </a:solidFill>
                <a:latin typeface="Avenir Light" panose="020B0402020203020204" pitchFamily="34" charset="77"/>
              </a:rPr>
              <a:t>IMPORTANT</a:t>
            </a:r>
            <a:endParaRPr lang="en-US" sz="2400" dirty="0">
              <a:solidFill>
                <a:schemeClr val="bg1"/>
              </a:solidFill>
            </a:endParaRPr>
          </a:p>
        </p:txBody>
      </p:sp>
    </p:spTree>
    <p:extLst>
      <p:ext uri="{BB962C8B-B14F-4D97-AF65-F5344CB8AC3E}">
        <p14:creationId xmlns:p14="http://schemas.microsoft.com/office/powerpoint/2010/main" val="285933706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35A569-EC68-4A42-80AD-C5C464DF3262}"/>
              </a:ext>
            </a:extLst>
          </p:cNvPr>
          <p:cNvPicPr>
            <a:picLocks noChangeAspect="1"/>
          </p:cNvPicPr>
          <p:nvPr/>
        </p:nvPicPr>
        <p:blipFill>
          <a:blip r:embed="rId3"/>
          <a:stretch>
            <a:fillRect/>
          </a:stretch>
        </p:blipFill>
        <p:spPr>
          <a:xfrm>
            <a:off x="582865" y="247650"/>
            <a:ext cx="11026270" cy="6362700"/>
          </a:xfrm>
          <a:prstGeom prst="rect">
            <a:avLst/>
          </a:prstGeom>
        </p:spPr>
      </p:pic>
      <p:sp>
        <p:nvSpPr>
          <p:cNvPr id="3" name="Rectangle 2">
            <a:extLst>
              <a:ext uri="{FF2B5EF4-FFF2-40B4-BE49-F238E27FC236}">
                <a16:creationId xmlns:a16="http://schemas.microsoft.com/office/drawing/2014/main" id="{F5CD935C-D019-194B-A2F6-4BED61CEAC6E}"/>
              </a:ext>
            </a:extLst>
          </p:cNvPr>
          <p:cNvSpPr/>
          <p:nvPr/>
        </p:nvSpPr>
        <p:spPr>
          <a:xfrm>
            <a:off x="8673483" y="6333351"/>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spTree>
    <p:extLst>
      <p:ext uri="{BB962C8B-B14F-4D97-AF65-F5344CB8AC3E}">
        <p14:creationId xmlns:p14="http://schemas.microsoft.com/office/powerpoint/2010/main" val="279775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712328" y="1096482"/>
            <a:ext cx="9527172" cy="23241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b="1" dirty="0">
                <a:solidFill>
                  <a:srgbClr val="C00000"/>
                </a:solidFill>
                <a:latin typeface="Avenir Light" panose="020B0402020203020204" pitchFamily="34" charset="77"/>
              </a:rPr>
              <a:t>Loss Function</a:t>
            </a:r>
            <a:r>
              <a:rPr lang="en-US" dirty="0">
                <a:latin typeface="Avenir Light" panose="020B0402020203020204" pitchFamily="34" charset="77"/>
              </a:rPr>
              <a:t>: cross-entropy (predicting translated word)</a:t>
            </a:r>
          </a:p>
          <a:p>
            <a:pPr marL="0" indent="0">
              <a:lnSpc>
                <a:spcPct val="150000"/>
              </a:lnSpc>
              <a:spcBef>
                <a:spcPts val="3500"/>
              </a:spcBef>
              <a:buNone/>
            </a:pPr>
            <a:r>
              <a:rPr lang="en-US" b="1" dirty="0">
                <a:solidFill>
                  <a:srgbClr val="C00000"/>
                </a:solidFill>
                <a:latin typeface="Avenir Light" panose="020B0402020203020204" pitchFamily="34" charset="77"/>
              </a:rPr>
              <a:t>Training Time: </a:t>
            </a:r>
            <a:r>
              <a:rPr lang="en-US" dirty="0">
                <a:latin typeface="Avenir Light" panose="020B0402020203020204" pitchFamily="34" charset="77"/>
              </a:rPr>
              <a:t>~4 days on (8) GPUs</a:t>
            </a:r>
          </a:p>
        </p:txBody>
      </p:sp>
      <p:pic>
        <p:nvPicPr>
          <p:cNvPr id="141" name="Picture 140">
            <a:extLst>
              <a:ext uri="{FF2B5EF4-FFF2-40B4-BE49-F238E27FC236}">
                <a16:creationId xmlns:a16="http://schemas.microsoft.com/office/drawing/2014/main" id="{CB69C0EB-6522-BE4C-90C9-DF75AE77BB0B}"/>
              </a:ext>
            </a:extLst>
          </p:cNvPr>
          <p:cNvPicPr>
            <a:picLocks noChangeAspect="1"/>
          </p:cNvPicPr>
          <p:nvPr/>
        </p:nvPicPr>
        <p:blipFill>
          <a:blip r:embed="rId3"/>
          <a:stretch>
            <a:fillRect/>
          </a:stretch>
        </p:blipFill>
        <p:spPr>
          <a:xfrm>
            <a:off x="482600" y="3549650"/>
            <a:ext cx="11226800" cy="2324100"/>
          </a:xfrm>
          <a:prstGeom prst="rect">
            <a:avLst/>
          </a:prstGeom>
        </p:spPr>
      </p:pic>
    </p:spTree>
    <p:extLst>
      <p:ext uri="{BB962C8B-B14F-4D97-AF65-F5344CB8AC3E}">
        <p14:creationId xmlns:p14="http://schemas.microsoft.com/office/powerpoint/2010/main" val="189960480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34620D-0F95-CF41-A1E6-7DEC5AC14B63}"/>
              </a:ext>
            </a:extLst>
          </p:cNvPr>
          <p:cNvSpPr/>
          <p:nvPr/>
        </p:nvSpPr>
        <p:spPr>
          <a:xfrm>
            <a:off x="0" y="0"/>
            <a:ext cx="12192000" cy="6858000"/>
          </a:xfrm>
          <a:prstGeom prst="rect">
            <a:avLst/>
          </a:prstGeom>
          <a:solidFill>
            <a:srgbClr val="EDD58F">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392658" y="969481"/>
            <a:ext cx="9787702" cy="4919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500"/>
              </a:spcBef>
            </a:pPr>
            <a:r>
              <a:rPr lang="en-US" b="1" dirty="0">
                <a:latin typeface="Avenir Light" panose="020B0402020203020204" pitchFamily="34" charset="77"/>
              </a:rPr>
              <a:t>What if we don’t want to decode/translate?</a:t>
            </a:r>
          </a:p>
          <a:p>
            <a:pPr>
              <a:lnSpc>
                <a:spcPct val="150000"/>
              </a:lnSpc>
              <a:spcBef>
                <a:spcPts val="3500"/>
              </a:spcBef>
            </a:pPr>
            <a:r>
              <a:rPr lang="en-US" b="1" dirty="0">
                <a:solidFill>
                  <a:srgbClr val="C00000"/>
                </a:solidFill>
                <a:latin typeface="Avenir Light" panose="020B0402020203020204" pitchFamily="34" charset="77"/>
              </a:rPr>
              <a:t>Just want to perform a particular task </a:t>
            </a:r>
            <a:r>
              <a:rPr lang="en-US" b="1" dirty="0">
                <a:latin typeface="Avenir Light" panose="020B0402020203020204" pitchFamily="34" charset="77"/>
              </a:rPr>
              <a:t>(e.g., classification)</a:t>
            </a:r>
          </a:p>
          <a:p>
            <a:pPr>
              <a:lnSpc>
                <a:spcPct val="150000"/>
              </a:lnSpc>
              <a:spcBef>
                <a:spcPts val="3500"/>
              </a:spcBef>
            </a:pPr>
            <a:r>
              <a:rPr lang="en-US" b="1" dirty="0">
                <a:latin typeface="Avenir Light" panose="020B0402020203020204" pitchFamily="34" charset="77"/>
              </a:rPr>
              <a:t>Want even more robust, flexible, </a:t>
            </a:r>
            <a:r>
              <a:rPr lang="en-US" b="1" dirty="0">
                <a:solidFill>
                  <a:srgbClr val="C00000"/>
                </a:solidFill>
                <a:latin typeface="Avenir Light" panose="020B0402020203020204" pitchFamily="34" charset="77"/>
              </a:rPr>
              <a:t>rich representation</a:t>
            </a:r>
            <a:r>
              <a:rPr lang="en-US" b="1" dirty="0">
                <a:latin typeface="Avenir Light" panose="020B0402020203020204" pitchFamily="34" charset="77"/>
              </a:rPr>
              <a:t>!</a:t>
            </a:r>
          </a:p>
          <a:p>
            <a:pPr>
              <a:lnSpc>
                <a:spcPct val="150000"/>
              </a:lnSpc>
              <a:spcBef>
                <a:spcPts val="3500"/>
              </a:spcBef>
            </a:pPr>
            <a:r>
              <a:rPr lang="en-US" b="1" dirty="0">
                <a:latin typeface="Avenir Light" panose="020B0402020203020204" pitchFamily="34" charset="77"/>
              </a:rPr>
              <a:t>Want </a:t>
            </a:r>
            <a:r>
              <a:rPr lang="en-US" b="1" dirty="0">
                <a:solidFill>
                  <a:srgbClr val="C00000"/>
                </a:solidFill>
                <a:latin typeface="Avenir Light" panose="020B0402020203020204" pitchFamily="34" charset="77"/>
              </a:rPr>
              <a:t>positionality</a:t>
            </a:r>
            <a:r>
              <a:rPr lang="en-US" b="1" dirty="0">
                <a:latin typeface="Avenir Light" panose="020B0402020203020204" pitchFamily="34" charset="77"/>
              </a:rPr>
              <a:t> to play a more explicit role, while not being restricted to a particular form (e.g., CNNs)</a:t>
            </a:r>
          </a:p>
        </p:txBody>
      </p:sp>
    </p:spTree>
    <p:extLst>
      <p:ext uri="{BB962C8B-B14F-4D97-AF65-F5344CB8AC3E}">
        <p14:creationId xmlns:p14="http://schemas.microsoft.com/office/powerpoint/2010/main" val="6972070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The Power of Transformer Encoders</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11: BERT</a:t>
            </a:r>
            <a:endParaRPr lang="en-US" sz="2400" dirty="0">
              <a:latin typeface="Karla" pitchFamily="2" charset="0"/>
              <a:ea typeface="Karla" pitchFamily="2" charset="0"/>
            </a:endParaRPr>
          </a:p>
        </p:txBody>
      </p:sp>
      <p:pic>
        <p:nvPicPr>
          <p:cNvPr id="13" name="Picture 12">
            <a:extLst>
              <a:ext uri="{FF2B5EF4-FFF2-40B4-BE49-F238E27FC236}">
                <a16:creationId xmlns:a16="http://schemas.microsoft.com/office/drawing/2014/main" id="{98FDE2F6-A847-1047-9F68-BFB72984298E}"/>
              </a:ext>
            </a:extLst>
          </p:cNvPr>
          <p:cNvPicPr>
            <a:picLocks noChangeAspect="1"/>
          </p:cNvPicPr>
          <p:nvPr/>
        </p:nvPicPr>
        <p:blipFill>
          <a:blip r:embed="rId5"/>
          <a:stretch>
            <a:fillRect/>
          </a:stretch>
        </p:blipFill>
        <p:spPr>
          <a:xfrm>
            <a:off x="9902876" y="5517058"/>
            <a:ext cx="1340942" cy="1340942"/>
          </a:xfrm>
          <a:prstGeom prst="rect">
            <a:avLst/>
          </a:prstGeom>
        </p:spPr>
      </p:pic>
    </p:spTree>
    <p:extLst>
      <p:ext uri="{BB962C8B-B14F-4D97-AF65-F5344CB8AC3E}">
        <p14:creationId xmlns:p14="http://schemas.microsoft.com/office/powerpoint/2010/main" val="120364007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330341-2385-7B4D-8A91-30102C682A51}"/>
              </a:ext>
            </a:extLst>
          </p:cNvPr>
          <p:cNvPicPr>
            <a:picLocks noChangeAspect="1"/>
          </p:cNvPicPr>
          <p:nvPr/>
        </p:nvPicPr>
        <p:blipFill>
          <a:blip r:embed="rId3"/>
          <a:stretch>
            <a:fillRect/>
          </a:stretch>
        </p:blipFill>
        <p:spPr>
          <a:xfrm>
            <a:off x="8070851" y="3581400"/>
            <a:ext cx="3187700" cy="3187700"/>
          </a:xfrm>
          <a:prstGeom prst="rect">
            <a:avLst/>
          </a:prstGeom>
        </p:spPr>
      </p:pic>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041400" y="1236814"/>
            <a:ext cx="10731500" cy="23241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sz="3200" b="1" dirty="0">
                <a:solidFill>
                  <a:srgbClr val="C00000"/>
                </a:solidFill>
                <a:latin typeface="Avenir Light" panose="020B0402020203020204" pitchFamily="34" charset="77"/>
              </a:rPr>
              <a:t>B</a:t>
            </a:r>
            <a:r>
              <a:rPr lang="en-US" sz="3200" b="1" dirty="0">
                <a:latin typeface="Avenir Light" panose="020B0402020203020204" pitchFamily="34" charset="77"/>
              </a:rPr>
              <a:t>idirectional </a:t>
            </a:r>
            <a:r>
              <a:rPr lang="en-US" sz="3200" b="1" dirty="0">
                <a:solidFill>
                  <a:srgbClr val="C00000"/>
                </a:solidFill>
                <a:highlight>
                  <a:srgbClr val="FFFF00"/>
                </a:highlight>
                <a:latin typeface="Avenir Light" panose="020B0402020203020204" pitchFamily="34" charset="77"/>
              </a:rPr>
              <a:t>E</a:t>
            </a:r>
            <a:r>
              <a:rPr lang="en-US" sz="3200" b="1" dirty="0">
                <a:highlight>
                  <a:srgbClr val="FFFF00"/>
                </a:highlight>
                <a:latin typeface="Avenir Light" panose="020B0402020203020204" pitchFamily="34" charset="77"/>
              </a:rPr>
              <a:t>ncoder</a:t>
            </a:r>
            <a:r>
              <a:rPr lang="en-US" sz="3200" b="1" dirty="0">
                <a:latin typeface="Avenir Light" panose="020B0402020203020204" pitchFamily="34" charset="77"/>
              </a:rPr>
              <a:t> </a:t>
            </a:r>
            <a:r>
              <a:rPr lang="en-US" sz="3200" b="1" dirty="0">
                <a:solidFill>
                  <a:srgbClr val="C00000"/>
                </a:solidFill>
                <a:latin typeface="Avenir Light" panose="020B0402020203020204" pitchFamily="34" charset="77"/>
              </a:rPr>
              <a:t>R</a:t>
            </a:r>
            <a:r>
              <a:rPr lang="en-US" sz="3200" b="1" dirty="0">
                <a:latin typeface="Avenir Light" panose="020B0402020203020204" pitchFamily="34" charset="77"/>
              </a:rPr>
              <a:t>epresentations from </a:t>
            </a:r>
            <a:r>
              <a:rPr lang="en-US" sz="3200" b="1" dirty="0">
                <a:solidFill>
                  <a:srgbClr val="C00000"/>
                </a:solidFill>
                <a:highlight>
                  <a:srgbClr val="FFFF00"/>
                </a:highlight>
                <a:latin typeface="Avenir Light" panose="020B0402020203020204" pitchFamily="34" charset="77"/>
              </a:rPr>
              <a:t>T</a:t>
            </a:r>
            <a:r>
              <a:rPr lang="en-US" sz="3200" b="1" dirty="0">
                <a:highlight>
                  <a:srgbClr val="FFFF00"/>
                </a:highlight>
                <a:latin typeface="Avenir Light" panose="020B0402020203020204" pitchFamily="34" charset="77"/>
              </a:rPr>
              <a:t>ransformers</a:t>
            </a:r>
          </a:p>
        </p:txBody>
      </p:sp>
      <p:sp>
        <p:nvSpPr>
          <p:cNvPr id="4" name="Rectangle 3">
            <a:extLst>
              <a:ext uri="{FF2B5EF4-FFF2-40B4-BE49-F238E27FC236}">
                <a16:creationId xmlns:a16="http://schemas.microsoft.com/office/drawing/2014/main" id="{7494B361-A63A-8C41-92EF-F6107DF281F8}"/>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233452" y="174626"/>
            <a:ext cx="8826500" cy="625438"/>
          </a:xfrm>
        </p:spPr>
        <p:txBody>
          <a:bodyPr/>
          <a:lstStyle/>
          <a:p>
            <a:r>
              <a:rPr lang="en-US" dirty="0"/>
              <a:t>BERT</a:t>
            </a:r>
            <a:endParaRPr lang="en-US" dirty="0">
              <a:solidFill>
                <a:srgbClr val="7030A0"/>
              </a:solidFill>
            </a:endParaRPr>
          </a:p>
        </p:txBody>
      </p:sp>
      <p:sp>
        <p:nvSpPr>
          <p:cNvPr id="6" name="Title 1">
            <a:extLst>
              <a:ext uri="{FF2B5EF4-FFF2-40B4-BE49-F238E27FC236}">
                <a16:creationId xmlns:a16="http://schemas.microsoft.com/office/drawing/2014/main" id="{60E2C010-13E6-744E-9E50-FB5A587EC59B}"/>
              </a:ext>
            </a:extLst>
          </p:cNvPr>
          <p:cNvSpPr txBox="1">
            <a:spLocks/>
          </p:cNvSpPr>
          <p:nvPr/>
        </p:nvSpPr>
        <p:spPr>
          <a:xfrm>
            <a:off x="1752600" y="2854362"/>
            <a:ext cx="8826500"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dirty="0">
                <a:solidFill>
                  <a:srgbClr val="C00000"/>
                </a:solidFill>
              </a:rPr>
              <a:t>Let’s only use Transformer </a:t>
            </a:r>
            <a:r>
              <a:rPr lang="en-US" sz="2400" i="1" dirty="0">
                <a:solidFill>
                  <a:srgbClr val="C00000"/>
                </a:solidFill>
              </a:rPr>
              <a:t>Encoders</a:t>
            </a:r>
            <a:r>
              <a:rPr lang="en-US" sz="2400" dirty="0">
                <a:solidFill>
                  <a:srgbClr val="C00000"/>
                </a:solidFill>
              </a:rPr>
              <a:t>, no Decoders</a:t>
            </a:r>
          </a:p>
        </p:txBody>
      </p:sp>
      <p:sp>
        <p:nvSpPr>
          <p:cNvPr id="8" name="Slide Number Placeholder 9">
            <a:extLst>
              <a:ext uri="{FF2B5EF4-FFF2-40B4-BE49-F238E27FC236}">
                <a16:creationId xmlns:a16="http://schemas.microsoft.com/office/drawing/2014/main" id="{32625373-309B-6345-891D-6F6211B28F40}"/>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259</a:t>
            </a:fld>
            <a:endParaRPr lang="en-US" dirty="0"/>
          </a:p>
        </p:txBody>
      </p:sp>
    </p:spTree>
    <p:extLst>
      <p:ext uri="{BB962C8B-B14F-4D97-AF65-F5344CB8AC3E}">
        <p14:creationId xmlns:p14="http://schemas.microsoft.com/office/powerpoint/2010/main" val="2189611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3541900" cy="511592"/>
          </a:xfrm>
        </p:spPr>
        <p:txBody>
          <a:bodyPr/>
          <a:lstStyle/>
          <a:p>
            <a:r>
              <a:rPr lang="en-US" b="1" dirty="0">
                <a:solidFill>
                  <a:srgbClr val="0070C0"/>
                </a:solidFill>
              </a:rPr>
              <a:t>Assessment</a:t>
            </a:r>
            <a:endParaRPr lang="en-US" dirty="0">
              <a:solidFill>
                <a:srgbClr val="0070C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350692" cy="117518"/>
          </a:xfrm>
          <a:prstGeom prst="rect">
            <a:avLst/>
          </a:prstGeom>
          <a:solidFill>
            <a:srgbClr val="E14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7" name="Rectangle 6">
            <a:extLst>
              <a:ext uri="{FF2B5EF4-FFF2-40B4-BE49-F238E27FC236}">
                <a16:creationId xmlns:a16="http://schemas.microsoft.com/office/drawing/2014/main" id="{7CE89D45-2462-0A4C-88CA-7075E66E4E8E}"/>
              </a:ext>
            </a:extLst>
          </p:cNvPr>
          <p:cNvSpPr/>
          <p:nvPr/>
        </p:nvSpPr>
        <p:spPr>
          <a:xfrm flipV="1">
            <a:off x="1632773" y="4352840"/>
            <a:ext cx="928149" cy="970788"/>
          </a:xfrm>
          <a:prstGeom prst="rect">
            <a:avLst/>
          </a:prstGeom>
          <a:solidFill>
            <a:schemeClr val="accent6">
              <a:lumMod val="40000"/>
              <a:lumOff val="6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9" name="Title 1">
            <a:extLst>
              <a:ext uri="{FF2B5EF4-FFF2-40B4-BE49-F238E27FC236}">
                <a16:creationId xmlns:a16="http://schemas.microsoft.com/office/drawing/2014/main" id="{00546381-EF57-D546-9C69-C21D0BDD8819}"/>
              </a:ext>
            </a:extLst>
          </p:cNvPr>
          <p:cNvSpPr txBox="1">
            <a:spLocks/>
          </p:cNvSpPr>
          <p:nvPr/>
        </p:nvSpPr>
        <p:spPr>
          <a:xfrm>
            <a:off x="1024937" y="5607149"/>
            <a:ext cx="2206075" cy="6236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b="1" dirty="0"/>
              <a:t>Pop quizzes</a:t>
            </a:r>
          </a:p>
          <a:p>
            <a:pPr algn="ctr"/>
            <a:r>
              <a:rPr lang="en-US" sz="2400" b="1" dirty="0">
                <a:solidFill>
                  <a:schemeClr val="accent5">
                    <a:lumMod val="75000"/>
                  </a:schemeClr>
                </a:solidFill>
              </a:rPr>
              <a:t>(10%)</a:t>
            </a:r>
            <a:endParaRPr lang="en-US" sz="2400" dirty="0">
              <a:solidFill>
                <a:schemeClr val="accent5">
                  <a:lumMod val="75000"/>
                </a:schemeClr>
              </a:solidFill>
            </a:endParaRPr>
          </a:p>
        </p:txBody>
      </p:sp>
      <p:sp>
        <p:nvSpPr>
          <p:cNvPr id="10" name="Title 1">
            <a:extLst>
              <a:ext uri="{FF2B5EF4-FFF2-40B4-BE49-F238E27FC236}">
                <a16:creationId xmlns:a16="http://schemas.microsoft.com/office/drawing/2014/main" id="{EF21E29E-1461-2045-B707-A9B38DD1FAEF}"/>
              </a:ext>
            </a:extLst>
          </p:cNvPr>
          <p:cNvSpPr txBox="1">
            <a:spLocks/>
          </p:cNvSpPr>
          <p:nvPr/>
        </p:nvSpPr>
        <p:spPr>
          <a:xfrm>
            <a:off x="3895797" y="5607149"/>
            <a:ext cx="1197050" cy="6236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b="1" dirty="0"/>
              <a:t>Exam</a:t>
            </a:r>
          </a:p>
          <a:p>
            <a:pPr algn="ctr"/>
            <a:r>
              <a:rPr lang="en-US" sz="2400" b="1" dirty="0">
                <a:solidFill>
                  <a:schemeClr val="accent5">
                    <a:lumMod val="75000"/>
                  </a:schemeClr>
                </a:solidFill>
              </a:rPr>
              <a:t>(10%)</a:t>
            </a:r>
            <a:endParaRPr lang="en-US" sz="2400" dirty="0">
              <a:solidFill>
                <a:schemeClr val="accent5">
                  <a:lumMod val="75000"/>
                </a:schemeClr>
              </a:solidFill>
            </a:endParaRPr>
          </a:p>
        </p:txBody>
      </p:sp>
      <p:sp>
        <p:nvSpPr>
          <p:cNvPr id="11" name="Rectangle 10">
            <a:extLst>
              <a:ext uri="{FF2B5EF4-FFF2-40B4-BE49-F238E27FC236}">
                <a16:creationId xmlns:a16="http://schemas.microsoft.com/office/drawing/2014/main" id="{F9E5B860-FE17-E04F-854F-5BF7B3C4196B}"/>
              </a:ext>
            </a:extLst>
          </p:cNvPr>
          <p:cNvSpPr/>
          <p:nvPr/>
        </p:nvSpPr>
        <p:spPr>
          <a:xfrm flipV="1">
            <a:off x="3999121" y="4352840"/>
            <a:ext cx="928149" cy="970788"/>
          </a:xfrm>
          <a:prstGeom prst="rect">
            <a:avLst/>
          </a:prstGeom>
          <a:solidFill>
            <a:schemeClr val="accent6">
              <a:lumMod val="40000"/>
              <a:lumOff val="6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0" name="Title 1">
            <a:extLst>
              <a:ext uri="{FF2B5EF4-FFF2-40B4-BE49-F238E27FC236}">
                <a16:creationId xmlns:a16="http://schemas.microsoft.com/office/drawing/2014/main" id="{5D0EAEB8-F7AC-1446-A71D-E78E4671156E}"/>
              </a:ext>
            </a:extLst>
          </p:cNvPr>
          <p:cNvSpPr txBox="1">
            <a:spLocks/>
          </p:cNvSpPr>
          <p:nvPr/>
        </p:nvSpPr>
        <p:spPr>
          <a:xfrm>
            <a:off x="5592001" y="5607149"/>
            <a:ext cx="2129190" cy="6236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b="1" dirty="0"/>
              <a:t>Homeworks</a:t>
            </a:r>
          </a:p>
          <a:p>
            <a:pPr algn="ctr"/>
            <a:r>
              <a:rPr lang="en-US" sz="2400" b="1" dirty="0">
                <a:solidFill>
                  <a:schemeClr val="accent5">
                    <a:lumMod val="75000"/>
                  </a:schemeClr>
                </a:solidFill>
              </a:rPr>
              <a:t>(30%)</a:t>
            </a:r>
            <a:endParaRPr lang="en-US" sz="2400" dirty="0">
              <a:solidFill>
                <a:schemeClr val="accent5">
                  <a:lumMod val="75000"/>
                </a:schemeClr>
              </a:solidFill>
            </a:endParaRPr>
          </a:p>
        </p:txBody>
      </p:sp>
      <p:sp>
        <p:nvSpPr>
          <p:cNvPr id="21" name="Title 1">
            <a:extLst>
              <a:ext uri="{FF2B5EF4-FFF2-40B4-BE49-F238E27FC236}">
                <a16:creationId xmlns:a16="http://schemas.microsoft.com/office/drawing/2014/main" id="{00300CD2-9649-1140-B23F-A5518C450930}"/>
              </a:ext>
            </a:extLst>
          </p:cNvPr>
          <p:cNvSpPr txBox="1">
            <a:spLocks/>
          </p:cNvSpPr>
          <p:nvPr/>
        </p:nvSpPr>
        <p:spPr>
          <a:xfrm>
            <a:off x="8155373" y="5607149"/>
            <a:ext cx="2129190" cy="101650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400" b="1" dirty="0"/>
              <a:t>Research project</a:t>
            </a:r>
          </a:p>
          <a:p>
            <a:pPr algn="ctr"/>
            <a:r>
              <a:rPr lang="en-US" sz="2400" b="1" dirty="0">
                <a:solidFill>
                  <a:schemeClr val="accent5">
                    <a:lumMod val="75000"/>
                  </a:schemeClr>
                </a:solidFill>
              </a:rPr>
              <a:t>(50%)</a:t>
            </a:r>
            <a:endParaRPr lang="en-US" sz="2400" dirty="0">
              <a:solidFill>
                <a:schemeClr val="accent5">
                  <a:lumMod val="75000"/>
                </a:schemeClr>
              </a:solidFill>
            </a:endParaRPr>
          </a:p>
        </p:txBody>
      </p:sp>
      <p:sp>
        <p:nvSpPr>
          <p:cNvPr id="23" name="Rectangle 22">
            <a:extLst>
              <a:ext uri="{FF2B5EF4-FFF2-40B4-BE49-F238E27FC236}">
                <a16:creationId xmlns:a16="http://schemas.microsoft.com/office/drawing/2014/main" id="{742F4B35-26CF-2141-89C5-D53A0CE5E882}"/>
              </a:ext>
            </a:extLst>
          </p:cNvPr>
          <p:cNvSpPr/>
          <p:nvPr/>
        </p:nvSpPr>
        <p:spPr>
          <a:xfrm flipV="1">
            <a:off x="6219521" y="5007383"/>
            <a:ext cx="934648" cy="344264"/>
          </a:xfrm>
          <a:prstGeom prst="rect">
            <a:avLst/>
          </a:prstGeom>
          <a:solidFill>
            <a:schemeClr val="accent6">
              <a:lumMod val="40000"/>
              <a:lumOff val="6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4" name="Rectangle 23">
            <a:extLst>
              <a:ext uri="{FF2B5EF4-FFF2-40B4-BE49-F238E27FC236}">
                <a16:creationId xmlns:a16="http://schemas.microsoft.com/office/drawing/2014/main" id="{A3F20564-5266-B343-87ED-9D4108F1CF30}"/>
              </a:ext>
            </a:extLst>
          </p:cNvPr>
          <p:cNvSpPr/>
          <p:nvPr/>
        </p:nvSpPr>
        <p:spPr>
          <a:xfrm flipV="1">
            <a:off x="6226020" y="2934743"/>
            <a:ext cx="928149" cy="2069399"/>
          </a:xfrm>
          <a:prstGeom prst="rect">
            <a:avLst/>
          </a:prstGeom>
          <a:solidFill>
            <a:schemeClr val="accent4">
              <a:lumMod val="60000"/>
              <a:lumOff val="4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5" name="Rectangle 24">
            <a:extLst>
              <a:ext uri="{FF2B5EF4-FFF2-40B4-BE49-F238E27FC236}">
                <a16:creationId xmlns:a16="http://schemas.microsoft.com/office/drawing/2014/main" id="{A6736FAB-25CA-914D-872E-6F9CE42BCCEA}"/>
              </a:ext>
            </a:extLst>
          </p:cNvPr>
          <p:cNvSpPr/>
          <p:nvPr/>
        </p:nvSpPr>
        <p:spPr>
          <a:xfrm flipV="1">
            <a:off x="6219521" y="2437867"/>
            <a:ext cx="934648" cy="493633"/>
          </a:xfrm>
          <a:prstGeom prst="rect">
            <a:avLst/>
          </a:prstGeom>
          <a:solidFill>
            <a:srgbClr val="DE4921"/>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6" name="Rectangle 25">
            <a:extLst>
              <a:ext uri="{FF2B5EF4-FFF2-40B4-BE49-F238E27FC236}">
                <a16:creationId xmlns:a16="http://schemas.microsoft.com/office/drawing/2014/main" id="{B3BA05D8-A2B5-024C-8E3F-0F505CAFE709}"/>
              </a:ext>
            </a:extLst>
          </p:cNvPr>
          <p:cNvSpPr/>
          <p:nvPr/>
        </p:nvSpPr>
        <p:spPr>
          <a:xfrm flipV="1">
            <a:off x="8726819" y="478140"/>
            <a:ext cx="928149" cy="4526002"/>
          </a:xfrm>
          <a:prstGeom prst="rect">
            <a:avLst/>
          </a:prstGeom>
          <a:solidFill>
            <a:srgbClr val="DE4921"/>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7" name="Rectangle 26">
            <a:extLst>
              <a:ext uri="{FF2B5EF4-FFF2-40B4-BE49-F238E27FC236}">
                <a16:creationId xmlns:a16="http://schemas.microsoft.com/office/drawing/2014/main" id="{C24680A1-24FE-354E-A391-AFDBFA0ED44E}"/>
              </a:ext>
            </a:extLst>
          </p:cNvPr>
          <p:cNvSpPr/>
          <p:nvPr/>
        </p:nvSpPr>
        <p:spPr>
          <a:xfrm flipV="1">
            <a:off x="8726819" y="4979361"/>
            <a:ext cx="928149" cy="344266"/>
          </a:xfrm>
          <a:prstGeom prst="rect">
            <a:avLst/>
          </a:prstGeom>
          <a:solidFill>
            <a:schemeClr val="accent4">
              <a:lumMod val="60000"/>
              <a:lumOff val="40000"/>
            </a:schemeClr>
          </a:solidFill>
          <a:ln w="508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8" name="Rectangle 27">
            <a:extLst>
              <a:ext uri="{FF2B5EF4-FFF2-40B4-BE49-F238E27FC236}">
                <a16:creationId xmlns:a16="http://schemas.microsoft.com/office/drawing/2014/main" id="{6FDBD713-43D0-5340-B938-DB35BD5C4B0A}"/>
              </a:ext>
            </a:extLst>
          </p:cNvPr>
          <p:cNvSpPr/>
          <p:nvPr/>
        </p:nvSpPr>
        <p:spPr>
          <a:xfrm flipV="1">
            <a:off x="560862" y="1759843"/>
            <a:ext cx="928149" cy="117519"/>
          </a:xfrm>
          <a:prstGeom prst="rect">
            <a:avLst/>
          </a:prstGeom>
          <a:solidFill>
            <a:schemeClr val="accent6">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29" name="Rectangle 28">
            <a:extLst>
              <a:ext uri="{FF2B5EF4-FFF2-40B4-BE49-F238E27FC236}">
                <a16:creationId xmlns:a16="http://schemas.microsoft.com/office/drawing/2014/main" id="{30EEEFD9-1EFF-4642-85F5-DDD5460B75BC}"/>
              </a:ext>
            </a:extLst>
          </p:cNvPr>
          <p:cNvSpPr/>
          <p:nvPr/>
        </p:nvSpPr>
        <p:spPr>
          <a:xfrm flipV="1">
            <a:off x="560860" y="2102124"/>
            <a:ext cx="928149" cy="117518"/>
          </a:xfrm>
          <a:prstGeom prst="rect">
            <a:avLst/>
          </a:prstGeom>
          <a:solidFill>
            <a:schemeClr val="accent4">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30" name="Rectangle 29">
            <a:extLst>
              <a:ext uri="{FF2B5EF4-FFF2-40B4-BE49-F238E27FC236}">
                <a16:creationId xmlns:a16="http://schemas.microsoft.com/office/drawing/2014/main" id="{AFD66113-CD0A-BD47-B09E-E1C1F2736669}"/>
              </a:ext>
            </a:extLst>
          </p:cNvPr>
          <p:cNvSpPr/>
          <p:nvPr/>
        </p:nvSpPr>
        <p:spPr>
          <a:xfrm flipV="1">
            <a:off x="560860" y="2391489"/>
            <a:ext cx="928149" cy="117517"/>
          </a:xfrm>
          <a:prstGeom prst="rect">
            <a:avLst/>
          </a:prstGeom>
          <a:solidFill>
            <a:srgbClr val="DE492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31" name="Title 1">
            <a:extLst>
              <a:ext uri="{FF2B5EF4-FFF2-40B4-BE49-F238E27FC236}">
                <a16:creationId xmlns:a16="http://schemas.microsoft.com/office/drawing/2014/main" id="{4989157E-8B23-BB4F-B931-DCC81A67DF6D}"/>
              </a:ext>
            </a:extLst>
          </p:cNvPr>
          <p:cNvSpPr txBox="1">
            <a:spLocks/>
          </p:cNvSpPr>
          <p:nvPr/>
        </p:nvSpPr>
        <p:spPr>
          <a:xfrm>
            <a:off x="1584857" y="1669113"/>
            <a:ext cx="1832409" cy="4164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b="1" dirty="0"/>
              <a:t>foundation</a:t>
            </a:r>
            <a:endParaRPr lang="en-US" sz="2000" dirty="0">
              <a:solidFill>
                <a:schemeClr val="accent5">
                  <a:lumMod val="75000"/>
                </a:schemeClr>
              </a:solidFill>
            </a:endParaRPr>
          </a:p>
        </p:txBody>
      </p:sp>
      <p:sp>
        <p:nvSpPr>
          <p:cNvPr id="32" name="Title 1">
            <a:extLst>
              <a:ext uri="{FF2B5EF4-FFF2-40B4-BE49-F238E27FC236}">
                <a16:creationId xmlns:a16="http://schemas.microsoft.com/office/drawing/2014/main" id="{2CA9B720-AC48-734C-AEB3-963590098A90}"/>
              </a:ext>
            </a:extLst>
          </p:cNvPr>
          <p:cNvSpPr txBox="1">
            <a:spLocks/>
          </p:cNvSpPr>
          <p:nvPr/>
        </p:nvSpPr>
        <p:spPr>
          <a:xfrm>
            <a:off x="1596799" y="1980094"/>
            <a:ext cx="1832409" cy="4164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b="1" dirty="0"/>
              <a:t>application</a:t>
            </a:r>
            <a:endParaRPr lang="en-US" sz="2000" dirty="0">
              <a:solidFill>
                <a:schemeClr val="accent5">
                  <a:lumMod val="75000"/>
                </a:schemeClr>
              </a:solidFill>
            </a:endParaRPr>
          </a:p>
        </p:txBody>
      </p:sp>
      <p:sp>
        <p:nvSpPr>
          <p:cNvPr id="33" name="Title 1">
            <a:extLst>
              <a:ext uri="{FF2B5EF4-FFF2-40B4-BE49-F238E27FC236}">
                <a16:creationId xmlns:a16="http://schemas.microsoft.com/office/drawing/2014/main" id="{7E941905-F099-1748-BEA4-52B68C8C9A76}"/>
              </a:ext>
            </a:extLst>
          </p:cNvPr>
          <p:cNvSpPr txBox="1">
            <a:spLocks/>
          </p:cNvSpPr>
          <p:nvPr/>
        </p:nvSpPr>
        <p:spPr>
          <a:xfrm>
            <a:off x="1584989" y="2291075"/>
            <a:ext cx="2706595" cy="4164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b="1" dirty="0"/>
              <a:t>creating knowledge</a:t>
            </a:r>
            <a:endParaRPr lang="en-US" sz="2000" dirty="0"/>
          </a:p>
        </p:txBody>
      </p:sp>
      <p:sp>
        <p:nvSpPr>
          <p:cNvPr id="34" name="Rectangle 33">
            <a:extLst>
              <a:ext uri="{FF2B5EF4-FFF2-40B4-BE49-F238E27FC236}">
                <a16:creationId xmlns:a16="http://schemas.microsoft.com/office/drawing/2014/main" id="{79698731-74BF-DD4A-BA46-0A10693F2243}"/>
              </a:ext>
            </a:extLst>
          </p:cNvPr>
          <p:cNvSpPr/>
          <p:nvPr/>
        </p:nvSpPr>
        <p:spPr>
          <a:xfrm>
            <a:off x="358153" y="1514574"/>
            <a:ext cx="3933431" cy="1326162"/>
          </a:xfrm>
          <a:prstGeom prst="rect">
            <a:avLst/>
          </a:prstGeom>
          <a:noFill/>
          <a:ln w="2540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36" name="Slide Number Placeholder 9">
            <a:extLst>
              <a:ext uri="{FF2B5EF4-FFF2-40B4-BE49-F238E27FC236}">
                <a16:creationId xmlns:a16="http://schemas.microsoft.com/office/drawing/2014/main" id="{745CE0F9-766F-174F-B06B-16FCAA099B07}"/>
              </a:ext>
            </a:extLst>
          </p:cNvPr>
          <p:cNvSpPr>
            <a:spLocks noGrp="1"/>
          </p:cNvSpPr>
          <p:nvPr>
            <p:ph type="sldNum" sz="quarter" idx="12"/>
          </p:nvPr>
        </p:nvSpPr>
        <p:spPr>
          <a:xfrm>
            <a:off x="9147048" y="629518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a:t>
            </a:fld>
            <a:endParaRPr lang="en-US" dirty="0"/>
          </a:p>
        </p:txBody>
      </p:sp>
    </p:spTree>
    <p:extLst>
      <p:ext uri="{BB962C8B-B14F-4D97-AF65-F5344CB8AC3E}">
        <p14:creationId xmlns:p14="http://schemas.microsoft.com/office/powerpoint/2010/main" val="165350343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325581" y="303241"/>
            <a:ext cx="2507771" cy="567018"/>
          </a:xfrm>
        </p:spPr>
        <p:txBody>
          <a:bodyPr/>
          <a:lstStyle/>
          <a:p>
            <a:r>
              <a:rPr lang="en-US" dirty="0"/>
              <a:t>Types of Data</a:t>
            </a:r>
          </a:p>
        </p:txBody>
      </p:sp>
      <p:sp>
        <p:nvSpPr>
          <p:cNvPr id="7" name="Slide Number Placeholder 9">
            <a:extLst>
              <a:ext uri="{FF2B5EF4-FFF2-40B4-BE49-F238E27FC236}">
                <a16:creationId xmlns:a16="http://schemas.microsoft.com/office/drawing/2014/main" id="{EF96D92D-6B64-BF40-85F3-03D7E3E9752F}"/>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260</a:t>
            </a:fld>
            <a:endParaRPr lang="en-US" dirty="0"/>
          </a:p>
        </p:txBody>
      </p:sp>
      <p:sp>
        <p:nvSpPr>
          <p:cNvPr id="11" name="Title 1">
            <a:extLst>
              <a:ext uri="{FF2B5EF4-FFF2-40B4-BE49-F238E27FC236}">
                <a16:creationId xmlns:a16="http://schemas.microsoft.com/office/drawing/2014/main" id="{3858BD3D-AEA4-4B46-A7F0-4986138F5351}"/>
              </a:ext>
            </a:extLst>
          </p:cNvPr>
          <p:cNvSpPr txBox="1">
            <a:spLocks/>
          </p:cNvSpPr>
          <p:nvPr/>
        </p:nvSpPr>
        <p:spPr>
          <a:xfrm>
            <a:off x="495833" y="1562812"/>
            <a:ext cx="5995119" cy="4123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b="1" dirty="0">
                <a:solidFill>
                  <a:schemeClr val="accent5">
                    <a:lumMod val="50000"/>
                  </a:schemeClr>
                </a:solidFill>
                <a:latin typeface="Avenir Book" panose="02000503020000020003" pitchFamily="2" charset="0"/>
              </a:rPr>
              <a:t>UNLABELLED</a:t>
            </a:r>
          </a:p>
          <a:p>
            <a:pPr marL="342900" indent="-342900">
              <a:lnSpc>
                <a:spcPct val="150000"/>
              </a:lnSpc>
              <a:buFont typeface="Arial" panose="020B0604020202020204" pitchFamily="34" charset="0"/>
              <a:buChar char="•"/>
            </a:pPr>
            <a:r>
              <a:rPr lang="en-US" sz="2400" dirty="0">
                <a:latin typeface="Avenir Book" panose="02000503020000020003" pitchFamily="2" charset="0"/>
              </a:rPr>
              <a:t>Raw text (e.g., web pages)</a:t>
            </a:r>
          </a:p>
          <a:p>
            <a:pPr marL="342900" indent="-342900">
              <a:lnSpc>
                <a:spcPct val="150000"/>
              </a:lnSpc>
              <a:buFont typeface="Arial" panose="020B0604020202020204" pitchFamily="34" charset="0"/>
              <a:buChar char="•"/>
            </a:pPr>
            <a:r>
              <a:rPr lang="en-US" sz="2400" dirty="0">
                <a:latin typeface="Avenir Book" panose="02000503020000020003" pitchFamily="2" charset="0"/>
              </a:rPr>
              <a:t>Parallel corpora (e.g., for translations)</a:t>
            </a:r>
          </a:p>
        </p:txBody>
      </p:sp>
      <p:sp>
        <p:nvSpPr>
          <p:cNvPr id="13" name="Title 1">
            <a:extLst>
              <a:ext uri="{FF2B5EF4-FFF2-40B4-BE49-F238E27FC236}">
                <a16:creationId xmlns:a16="http://schemas.microsoft.com/office/drawing/2014/main" id="{2CD592D6-37D9-BD42-BDD0-2B2B666B98AD}"/>
              </a:ext>
            </a:extLst>
          </p:cNvPr>
          <p:cNvSpPr txBox="1">
            <a:spLocks/>
          </p:cNvSpPr>
          <p:nvPr/>
        </p:nvSpPr>
        <p:spPr>
          <a:xfrm>
            <a:off x="6966979" y="1562812"/>
            <a:ext cx="4913294" cy="46912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b="1" dirty="0">
                <a:solidFill>
                  <a:srgbClr val="C00000"/>
                </a:solidFill>
                <a:latin typeface="Avenir Book" panose="02000503020000020003" pitchFamily="2" charset="0"/>
              </a:rPr>
              <a:t>LABELLED</a:t>
            </a:r>
          </a:p>
          <a:p>
            <a:pPr marL="342900" indent="-342900">
              <a:lnSpc>
                <a:spcPct val="150000"/>
              </a:lnSpc>
              <a:buFont typeface="Arial" panose="020B0604020202020204" pitchFamily="34" charset="0"/>
              <a:buChar char="•"/>
            </a:pPr>
            <a:r>
              <a:rPr lang="en-US" sz="2400" dirty="0">
                <a:latin typeface="Avenir Book" panose="02000503020000020003" pitchFamily="2" charset="0"/>
              </a:rPr>
              <a:t>Linear/unstructured</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N-to-1 (e.g., sentiment analysis)</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N-to-N (e.g., POS tagging)</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N-to-M (e.g., summarization)</a:t>
            </a:r>
          </a:p>
          <a:p>
            <a:pPr marL="342900" indent="-342900">
              <a:lnSpc>
                <a:spcPct val="150000"/>
              </a:lnSpc>
              <a:buFont typeface="Arial" panose="020B0604020202020204" pitchFamily="34" charset="0"/>
              <a:buChar char="•"/>
            </a:pPr>
            <a:r>
              <a:rPr lang="en-US" sz="2400" dirty="0">
                <a:latin typeface="Avenir Book" panose="02000503020000020003" pitchFamily="2" charset="0"/>
              </a:rPr>
              <a:t>Structured</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Dependency parse trees</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Constituency parse trees</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Semantic Role Labelling</a:t>
            </a:r>
          </a:p>
        </p:txBody>
      </p:sp>
      <p:sp>
        <p:nvSpPr>
          <p:cNvPr id="6" name="Rectangle 5">
            <a:extLst>
              <a:ext uri="{FF2B5EF4-FFF2-40B4-BE49-F238E27FC236}">
                <a16:creationId xmlns:a16="http://schemas.microsoft.com/office/drawing/2014/main" id="{511818FF-3790-F143-8B3E-C3299B9288F9}"/>
              </a:ext>
            </a:extLst>
          </p:cNvPr>
          <p:cNvSpPr/>
          <p:nvPr/>
        </p:nvSpPr>
        <p:spPr>
          <a:xfrm>
            <a:off x="440506" y="824402"/>
            <a:ext cx="2277919" cy="91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0558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325581" y="303241"/>
            <a:ext cx="2507771" cy="567018"/>
          </a:xfrm>
        </p:spPr>
        <p:txBody>
          <a:bodyPr/>
          <a:lstStyle/>
          <a:p>
            <a:r>
              <a:rPr lang="en-US" dirty="0"/>
              <a:t>Types of Data</a:t>
            </a:r>
          </a:p>
        </p:txBody>
      </p:sp>
      <p:sp>
        <p:nvSpPr>
          <p:cNvPr id="7" name="Slide Number Placeholder 9">
            <a:extLst>
              <a:ext uri="{FF2B5EF4-FFF2-40B4-BE49-F238E27FC236}">
                <a16:creationId xmlns:a16="http://schemas.microsoft.com/office/drawing/2014/main" id="{EF96D92D-6B64-BF40-85F3-03D7E3E9752F}"/>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261</a:t>
            </a:fld>
            <a:endParaRPr lang="en-US" dirty="0"/>
          </a:p>
        </p:txBody>
      </p:sp>
      <p:sp>
        <p:nvSpPr>
          <p:cNvPr id="11" name="Title 1">
            <a:extLst>
              <a:ext uri="{FF2B5EF4-FFF2-40B4-BE49-F238E27FC236}">
                <a16:creationId xmlns:a16="http://schemas.microsoft.com/office/drawing/2014/main" id="{3858BD3D-AEA4-4B46-A7F0-4986138F5351}"/>
              </a:ext>
            </a:extLst>
          </p:cNvPr>
          <p:cNvSpPr txBox="1">
            <a:spLocks/>
          </p:cNvSpPr>
          <p:nvPr/>
        </p:nvSpPr>
        <p:spPr>
          <a:xfrm>
            <a:off x="495833" y="1562812"/>
            <a:ext cx="5995119" cy="4123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b="1" dirty="0">
                <a:solidFill>
                  <a:srgbClr val="C00000"/>
                </a:solidFill>
                <a:latin typeface="Avenir Book" panose="02000503020000020003" pitchFamily="2" charset="0"/>
              </a:rPr>
              <a:t>UNLABELLED</a:t>
            </a:r>
          </a:p>
          <a:p>
            <a:pPr marL="342900" indent="-342900">
              <a:lnSpc>
                <a:spcPct val="150000"/>
              </a:lnSpc>
              <a:buFont typeface="Arial" panose="020B0604020202020204" pitchFamily="34" charset="0"/>
              <a:buChar char="•"/>
            </a:pPr>
            <a:r>
              <a:rPr lang="en-US" sz="2400" dirty="0">
                <a:latin typeface="Avenir Book" panose="02000503020000020003" pitchFamily="2" charset="0"/>
              </a:rPr>
              <a:t>Raw text (e.g., web pages)</a:t>
            </a:r>
          </a:p>
          <a:p>
            <a:pPr marL="342900" indent="-342900">
              <a:lnSpc>
                <a:spcPct val="150000"/>
              </a:lnSpc>
              <a:buFont typeface="Arial" panose="020B0604020202020204" pitchFamily="34" charset="0"/>
              <a:buChar char="•"/>
            </a:pPr>
            <a:r>
              <a:rPr lang="en-US" sz="2400" dirty="0">
                <a:latin typeface="Avenir Book" panose="02000503020000020003" pitchFamily="2" charset="0"/>
              </a:rPr>
              <a:t>Parallel corpora (e.g., for translations)</a:t>
            </a:r>
          </a:p>
        </p:txBody>
      </p:sp>
      <p:sp>
        <p:nvSpPr>
          <p:cNvPr id="13" name="Title 1">
            <a:extLst>
              <a:ext uri="{FF2B5EF4-FFF2-40B4-BE49-F238E27FC236}">
                <a16:creationId xmlns:a16="http://schemas.microsoft.com/office/drawing/2014/main" id="{2CD592D6-37D9-BD42-BDD0-2B2B666B98AD}"/>
              </a:ext>
            </a:extLst>
          </p:cNvPr>
          <p:cNvSpPr txBox="1">
            <a:spLocks/>
          </p:cNvSpPr>
          <p:nvPr/>
        </p:nvSpPr>
        <p:spPr>
          <a:xfrm>
            <a:off x="6966979" y="1562812"/>
            <a:ext cx="4913294" cy="46912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b="1" dirty="0">
                <a:solidFill>
                  <a:srgbClr val="C00000"/>
                </a:solidFill>
                <a:latin typeface="Avenir Book" panose="02000503020000020003" pitchFamily="2" charset="0"/>
              </a:rPr>
              <a:t>LABELLED</a:t>
            </a:r>
          </a:p>
          <a:p>
            <a:pPr marL="342900" indent="-342900">
              <a:lnSpc>
                <a:spcPct val="150000"/>
              </a:lnSpc>
              <a:buFont typeface="Arial" panose="020B0604020202020204" pitchFamily="34" charset="0"/>
              <a:buChar char="•"/>
            </a:pPr>
            <a:r>
              <a:rPr lang="en-US" sz="2400" dirty="0">
                <a:latin typeface="Avenir Book" panose="02000503020000020003" pitchFamily="2" charset="0"/>
              </a:rPr>
              <a:t>Linear/unstructured</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N-to-1 (e.g., sentiment analysis)</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N-to-N (e.g., POS tagging)</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N-to-M (e.g., summarization)</a:t>
            </a:r>
          </a:p>
          <a:p>
            <a:pPr marL="342900" indent="-342900">
              <a:lnSpc>
                <a:spcPct val="150000"/>
              </a:lnSpc>
              <a:buFont typeface="Arial" panose="020B0604020202020204" pitchFamily="34" charset="0"/>
              <a:buChar char="•"/>
            </a:pPr>
            <a:r>
              <a:rPr lang="en-US" sz="2400" dirty="0">
                <a:latin typeface="Avenir Book" panose="02000503020000020003" pitchFamily="2" charset="0"/>
              </a:rPr>
              <a:t>Structured</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Dependency parse trees</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Constituency parse trees</a:t>
            </a:r>
          </a:p>
          <a:p>
            <a:pPr marL="800100" lvl="1" indent="-342900">
              <a:lnSpc>
                <a:spcPct val="150000"/>
              </a:lnSpc>
              <a:buFont typeface="Arial" panose="020B0604020202020204" pitchFamily="34" charset="0"/>
              <a:buChar char="•"/>
            </a:pPr>
            <a:r>
              <a:rPr lang="en-US" sz="2000" dirty="0">
                <a:latin typeface="Avenir Book" panose="02000503020000020003" pitchFamily="2" charset="0"/>
              </a:rPr>
              <a:t>Semantic Role Labelling</a:t>
            </a:r>
          </a:p>
        </p:txBody>
      </p:sp>
      <p:sp>
        <p:nvSpPr>
          <p:cNvPr id="6" name="Rectangle 5">
            <a:extLst>
              <a:ext uri="{FF2B5EF4-FFF2-40B4-BE49-F238E27FC236}">
                <a16:creationId xmlns:a16="http://schemas.microsoft.com/office/drawing/2014/main" id="{511818FF-3790-F143-8B3E-C3299B9288F9}"/>
              </a:ext>
            </a:extLst>
          </p:cNvPr>
          <p:cNvSpPr/>
          <p:nvPr/>
        </p:nvSpPr>
        <p:spPr>
          <a:xfrm>
            <a:off x="440506" y="824402"/>
            <a:ext cx="2277919" cy="91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F83D9B6-9822-664E-AEB6-1E44DCA2E315}"/>
              </a:ext>
            </a:extLst>
          </p:cNvPr>
          <p:cNvSpPr/>
          <p:nvPr/>
        </p:nvSpPr>
        <p:spPr>
          <a:xfrm>
            <a:off x="297873" y="238847"/>
            <a:ext cx="6193079" cy="6298826"/>
          </a:xfrm>
          <a:prstGeom prst="rect">
            <a:avLst/>
          </a:prstGeom>
          <a:solidFill>
            <a:schemeClr val="lt1">
              <a:alpha val="98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0F9F9C9-00EF-4746-8D17-C30125C24223}"/>
              </a:ext>
            </a:extLst>
          </p:cNvPr>
          <p:cNvSpPr/>
          <p:nvPr/>
        </p:nvSpPr>
        <p:spPr>
          <a:xfrm>
            <a:off x="6688912" y="4114799"/>
            <a:ext cx="4741088" cy="2422873"/>
          </a:xfrm>
          <a:prstGeom prst="rect">
            <a:avLst/>
          </a:prstGeom>
          <a:solidFill>
            <a:schemeClr val="lt1">
              <a:alpha val="93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itle 1">
            <a:extLst>
              <a:ext uri="{FF2B5EF4-FFF2-40B4-BE49-F238E27FC236}">
                <a16:creationId xmlns:a16="http://schemas.microsoft.com/office/drawing/2014/main" id="{8D8650EE-6700-A943-862A-7F2AC5DC5797}"/>
              </a:ext>
            </a:extLst>
          </p:cNvPr>
          <p:cNvSpPr txBox="1">
            <a:spLocks/>
          </p:cNvSpPr>
          <p:nvPr/>
        </p:nvSpPr>
        <p:spPr>
          <a:xfrm>
            <a:off x="1366279" y="2145140"/>
            <a:ext cx="5084619" cy="32605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sz="3600" b="1" dirty="0"/>
              <a:t>We most often about this type of data</a:t>
            </a:r>
          </a:p>
        </p:txBody>
      </p:sp>
    </p:spTree>
    <p:extLst>
      <p:ext uri="{BB962C8B-B14F-4D97-AF65-F5344CB8AC3E}">
        <p14:creationId xmlns:p14="http://schemas.microsoft.com/office/powerpoint/2010/main" val="37071076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325581" y="303241"/>
            <a:ext cx="2507771" cy="567018"/>
          </a:xfrm>
        </p:spPr>
        <p:txBody>
          <a:bodyPr/>
          <a:lstStyle/>
          <a:p>
            <a:r>
              <a:rPr lang="en-US" dirty="0"/>
              <a:t>Types of Data</a:t>
            </a:r>
          </a:p>
        </p:txBody>
      </p:sp>
      <p:sp>
        <p:nvSpPr>
          <p:cNvPr id="7" name="Slide Number Placeholder 9">
            <a:extLst>
              <a:ext uri="{FF2B5EF4-FFF2-40B4-BE49-F238E27FC236}">
                <a16:creationId xmlns:a16="http://schemas.microsoft.com/office/drawing/2014/main" id="{EF96D92D-6B64-BF40-85F3-03D7E3E9752F}"/>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262</a:t>
            </a:fld>
            <a:endParaRPr lang="en-US" dirty="0"/>
          </a:p>
        </p:txBody>
      </p:sp>
      <p:sp>
        <p:nvSpPr>
          <p:cNvPr id="6" name="Rectangle 5">
            <a:extLst>
              <a:ext uri="{FF2B5EF4-FFF2-40B4-BE49-F238E27FC236}">
                <a16:creationId xmlns:a16="http://schemas.microsoft.com/office/drawing/2014/main" id="{511818FF-3790-F143-8B3E-C3299B9288F9}"/>
              </a:ext>
            </a:extLst>
          </p:cNvPr>
          <p:cNvSpPr/>
          <p:nvPr/>
        </p:nvSpPr>
        <p:spPr>
          <a:xfrm>
            <a:off x="440506" y="824402"/>
            <a:ext cx="2277919" cy="91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F9F9C9-00EF-4746-8D17-C30125C24223}"/>
              </a:ext>
            </a:extLst>
          </p:cNvPr>
          <p:cNvSpPr/>
          <p:nvPr/>
        </p:nvSpPr>
        <p:spPr>
          <a:xfrm>
            <a:off x="6688912" y="4114799"/>
            <a:ext cx="4741088" cy="2422873"/>
          </a:xfrm>
          <a:prstGeom prst="rect">
            <a:avLst/>
          </a:prstGeom>
          <a:solidFill>
            <a:schemeClr val="lt1">
              <a:alpha val="93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itle 1">
            <a:extLst>
              <a:ext uri="{FF2B5EF4-FFF2-40B4-BE49-F238E27FC236}">
                <a16:creationId xmlns:a16="http://schemas.microsoft.com/office/drawing/2014/main" id="{8D8650EE-6700-A943-862A-7F2AC5DC5797}"/>
              </a:ext>
            </a:extLst>
          </p:cNvPr>
          <p:cNvSpPr txBox="1">
            <a:spLocks/>
          </p:cNvSpPr>
          <p:nvPr/>
        </p:nvSpPr>
        <p:spPr>
          <a:xfrm>
            <a:off x="1168400" y="1114896"/>
            <a:ext cx="10414000" cy="9326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pPr>
            <a:r>
              <a:rPr lang="en-US" sz="3600" b="1" dirty="0">
                <a:solidFill>
                  <a:srgbClr val="C00000"/>
                </a:solidFill>
              </a:rPr>
              <a:t>Labelled data </a:t>
            </a:r>
            <a:r>
              <a:rPr lang="en-US" sz="3600" b="1" dirty="0"/>
              <a:t>is a scarce commodity.</a:t>
            </a:r>
          </a:p>
        </p:txBody>
      </p:sp>
      <p:sp>
        <p:nvSpPr>
          <p:cNvPr id="2" name="Rectangle 1">
            <a:extLst>
              <a:ext uri="{FF2B5EF4-FFF2-40B4-BE49-F238E27FC236}">
                <a16:creationId xmlns:a16="http://schemas.microsoft.com/office/drawing/2014/main" id="{B6AA59C3-D4E6-5E41-A5E7-FE4817614E77}"/>
              </a:ext>
            </a:extLst>
          </p:cNvPr>
          <p:cNvSpPr/>
          <p:nvPr/>
        </p:nvSpPr>
        <p:spPr>
          <a:xfrm>
            <a:off x="1453573" y="2552768"/>
            <a:ext cx="9055100" cy="3268074"/>
          </a:xfrm>
          <a:prstGeom prst="rect">
            <a:avLst/>
          </a:prstGeom>
        </p:spPr>
        <p:txBody>
          <a:bodyPr wrap="square">
            <a:spAutoFit/>
          </a:bodyPr>
          <a:lstStyle/>
          <a:p>
            <a:pPr>
              <a:lnSpc>
                <a:spcPct val="150000"/>
              </a:lnSpc>
            </a:pPr>
            <a:r>
              <a:rPr lang="en-US" sz="2800" dirty="0">
                <a:latin typeface="Avenir Book" panose="02000503020000020003" pitchFamily="2" charset="0"/>
              </a:rPr>
              <a:t>How can we get more of it?</a:t>
            </a:r>
          </a:p>
          <a:p>
            <a:pPr>
              <a:lnSpc>
                <a:spcPct val="150000"/>
              </a:lnSpc>
            </a:pPr>
            <a:endParaRPr lang="en-US" sz="2800" dirty="0">
              <a:latin typeface="Avenir Book" panose="02000503020000020003" pitchFamily="2" charset="0"/>
            </a:endParaRPr>
          </a:p>
          <a:p>
            <a:pPr>
              <a:lnSpc>
                <a:spcPct val="150000"/>
              </a:lnSpc>
            </a:pPr>
            <a:r>
              <a:rPr lang="en-US" sz="2800" dirty="0">
                <a:latin typeface="Avenir Book" panose="02000503020000020003" pitchFamily="2" charset="0"/>
              </a:rPr>
              <a:t>How can we leverage more plentiful, other data (either </a:t>
            </a:r>
            <a:r>
              <a:rPr lang="en-US" sz="2800" b="1" dirty="0">
                <a:solidFill>
                  <a:srgbClr val="C00000"/>
                </a:solidFill>
                <a:latin typeface="Avenir Book" panose="02000503020000020003" pitchFamily="2" charset="0"/>
              </a:rPr>
              <a:t>labelled</a:t>
            </a:r>
            <a:r>
              <a:rPr lang="en-US" sz="2800" dirty="0">
                <a:latin typeface="Avenir Book" panose="02000503020000020003" pitchFamily="2" charset="0"/>
              </a:rPr>
              <a:t> or </a:t>
            </a:r>
            <a:r>
              <a:rPr lang="en-US" sz="2800" b="1" dirty="0" err="1">
                <a:solidFill>
                  <a:schemeClr val="accent5">
                    <a:lumMod val="75000"/>
                  </a:schemeClr>
                </a:solidFill>
                <a:latin typeface="Avenir Book" panose="02000503020000020003" pitchFamily="2" charset="0"/>
              </a:rPr>
              <a:t>unlabelled</a:t>
            </a:r>
            <a:r>
              <a:rPr lang="en-US" sz="2800" dirty="0">
                <a:latin typeface="Avenir Book" panose="02000503020000020003" pitchFamily="2" charset="0"/>
              </a:rPr>
              <a:t>) so as to make better use of our limited </a:t>
            </a:r>
            <a:r>
              <a:rPr lang="en-US" sz="2800" b="1" dirty="0">
                <a:solidFill>
                  <a:srgbClr val="C00000"/>
                </a:solidFill>
                <a:latin typeface="Avenir Book" panose="02000503020000020003" pitchFamily="2" charset="0"/>
              </a:rPr>
              <a:t>labelled</a:t>
            </a:r>
            <a:r>
              <a:rPr lang="en-US" sz="2800" dirty="0">
                <a:latin typeface="Avenir Book" panose="02000503020000020003" pitchFamily="2" charset="0"/>
              </a:rPr>
              <a:t> data? </a:t>
            </a:r>
          </a:p>
        </p:txBody>
      </p:sp>
    </p:spTree>
    <p:extLst>
      <p:ext uri="{BB962C8B-B14F-4D97-AF65-F5344CB8AC3E}">
        <p14:creationId xmlns:p14="http://schemas.microsoft.com/office/powerpoint/2010/main" val="51115820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325581" y="303241"/>
            <a:ext cx="3725719" cy="567018"/>
          </a:xfrm>
        </p:spPr>
        <p:txBody>
          <a:bodyPr>
            <a:normAutofit/>
          </a:bodyPr>
          <a:lstStyle/>
          <a:p>
            <a:r>
              <a:rPr lang="en-US" dirty="0"/>
              <a:t>Types of Learning</a:t>
            </a:r>
          </a:p>
        </p:txBody>
      </p:sp>
      <p:sp>
        <p:nvSpPr>
          <p:cNvPr id="7" name="Slide Number Placeholder 9">
            <a:extLst>
              <a:ext uri="{FF2B5EF4-FFF2-40B4-BE49-F238E27FC236}">
                <a16:creationId xmlns:a16="http://schemas.microsoft.com/office/drawing/2014/main" id="{EF96D92D-6B64-BF40-85F3-03D7E3E9752F}"/>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263</a:t>
            </a:fld>
            <a:endParaRPr lang="en-US" dirty="0"/>
          </a:p>
        </p:txBody>
      </p:sp>
      <p:sp>
        <p:nvSpPr>
          <p:cNvPr id="6" name="Rectangle 5">
            <a:extLst>
              <a:ext uri="{FF2B5EF4-FFF2-40B4-BE49-F238E27FC236}">
                <a16:creationId xmlns:a16="http://schemas.microsoft.com/office/drawing/2014/main" id="{511818FF-3790-F143-8B3E-C3299B9288F9}"/>
              </a:ext>
            </a:extLst>
          </p:cNvPr>
          <p:cNvSpPr/>
          <p:nvPr/>
        </p:nvSpPr>
        <p:spPr>
          <a:xfrm>
            <a:off x="440506" y="824402"/>
            <a:ext cx="2823394" cy="971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F9F9C9-00EF-4746-8D17-C30125C24223}"/>
              </a:ext>
            </a:extLst>
          </p:cNvPr>
          <p:cNvSpPr/>
          <p:nvPr/>
        </p:nvSpPr>
        <p:spPr>
          <a:xfrm>
            <a:off x="6688912" y="4114799"/>
            <a:ext cx="4741088" cy="2422873"/>
          </a:xfrm>
          <a:prstGeom prst="rect">
            <a:avLst/>
          </a:prstGeom>
          <a:solidFill>
            <a:schemeClr val="lt1">
              <a:alpha val="93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itle 1">
            <a:extLst>
              <a:ext uri="{FF2B5EF4-FFF2-40B4-BE49-F238E27FC236}">
                <a16:creationId xmlns:a16="http://schemas.microsoft.com/office/drawing/2014/main" id="{8D8650EE-6700-A943-862A-7F2AC5DC5797}"/>
              </a:ext>
            </a:extLst>
          </p:cNvPr>
          <p:cNvSpPr txBox="1">
            <a:spLocks/>
          </p:cNvSpPr>
          <p:nvPr/>
        </p:nvSpPr>
        <p:spPr>
          <a:xfrm>
            <a:off x="6104712" y="1615132"/>
            <a:ext cx="5646782" cy="38966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dirty="0"/>
              <a:t>One axis that hinges upon the </a:t>
            </a:r>
            <a:r>
              <a:rPr lang="en-US" sz="2400" u="sng" dirty="0"/>
              <a:t>type of data</a:t>
            </a:r>
            <a:r>
              <a:rPr lang="en-US" sz="2400" dirty="0"/>
              <a:t> we have:</a:t>
            </a:r>
          </a:p>
          <a:p>
            <a:pPr lvl="1">
              <a:lnSpc>
                <a:spcPct val="150000"/>
              </a:lnSpc>
            </a:pPr>
            <a:r>
              <a:rPr lang="en-US" sz="2600" dirty="0">
                <a:solidFill>
                  <a:srgbClr val="7030A0"/>
                </a:solidFill>
                <a:latin typeface="Avenir Book" panose="02000503020000020003" pitchFamily="2" charset="0"/>
              </a:rPr>
              <a:t>Supervised Learning</a:t>
            </a:r>
          </a:p>
          <a:p>
            <a:pPr lvl="1">
              <a:lnSpc>
                <a:spcPct val="150000"/>
              </a:lnSpc>
            </a:pPr>
            <a:r>
              <a:rPr lang="en-US" sz="2600" dirty="0">
                <a:solidFill>
                  <a:srgbClr val="7030A0"/>
                </a:solidFill>
                <a:latin typeface="Avenir Book" panose="02000503020000020003" pitchFamily="2" charset="0"/>
              </a:rPr>
              <a:t>Unsupervised Learning</a:t>
            </a:r>
          </a:p>
          <a:p>
            <a:pPr lvl="1">
              <a:lnSpc>
                <a:spcPct val="150000"/>
              </a:lnSpc>
            </a:pPr>
            <a:r>
              <a:rPr lang="en-US" sz="2600" dirty="0">
                <a:solidFill>
                  <a:srgbClr val="7030A0"/>
                </a:solidFill>
                <a:latin typeface="Avenir Book" panose="02000503020000020003" pitchFamily="2" charset="0"/>
              </a:rPr>
              <a:t>Self-supervised Learning</a:t>
            </a:r>
          </a:p>
          <a:p>
            <a:pPr lvl="1">
              <a:lnSpc>
                <a:spcPct val="150000"/>
              </a:lnSpc>
            </a:pPr>
            <a:r>
              <a:rPr lang="en-US" sz="2600" dirty="0">
                <a:solidFill>
                  <a:srgbClr val="7030A0"/>
                </a:solidFill>
                <a:latin typeface="Avenir Book" panose="02000503020000020003" pitchFamily="2" charset="0"/>
              </a:rPr>
              <a:t>Semi-supervised Learning</a:t>
            </a:r>
          </a:p>
        </p:txBody>
      </p:sp>
      <p:sp>
        <p:nvSpPr>
          <p:cNvPr id="8" name="Title 1">
            <a:extLst>
              <a:ext uri="{FF2B5EF4-FFF2-40B4-BE49-F238E27FC236}">
                <a16:creationId xmlns:a16="http://schemas.microsoft.com/office/drawing/2014/main" id="{6CC2B0D7-BA56-5F4E-880F-1DAF81093F25}"/>
              </a:ext>
            </a:extLst>
          </p:cNvPr>
          <p:cNvSpPr txBox="1">
            <a:spLocks/>
          </p:cNvSpPr>
          <p:nvPr/>
        </p:nvSpPr>
        <p:spPr>
          <a:xfrm>
            <a:off x="440506" y="1615131"/>
            <a:ext cx="5646782" cy="52428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dirty="0"/>
              <a:t>One axis that refers to our </a:t>
            </a:r>
            <a:r>
              <a:rPr lang="en-US" sz="2400" u="sng" dirty="0"/>
              <a:t>style of using/learning</a:t>
            </a:r>
            <a:r>
              <a:rPr lang="en-US" sz="2400" dirty="0"/>
              <a:t> our data:</a:t>
            </a:r>
          </a:p>
          <a:p>
            <a:pPr lvl="1">
              <a:lnSpc>
                <a:spcPct val="250000"/>
              </a:lnSpc>
            </a:pPr>
            <a:r>
              <a:rPr lang="en-US" sz="2600" dirty="0">
                <a:solidFill>
                  <a:schemeClr val="accent5">
                    <a:lumMod val="75000"/>
                  </a:schemeClr>
                </a:solidFill>
                <a:latin typeface="Avenir Book" panose="02000503020000020003" pitchFamily="2" charset="0"/>
              </a:rPr>
              <a:t>Multi-task Learning</a:t>
            </a:r>
          </a:p>
          <a:p>
            <a:pPr lvl="1">
              <a:lnSpc>
                <a:spcPct val="250000"/>
              </a:lnSpc>
            </a:pPr>
            <a:r>
              <a:rPr lang="en-US" sz="2600" dirty="0">
                <a:solidFill>
                  <a:schemeClr val="accent5">
                    <a:lumMod val="75000"/>
                  </a:schemeClr>
                </a:solidFill>
                <a:latin typeface="Avenir Book" panose="02000503020000020003" pitchFamily="2" charset="0"/>
              </a:rPr>
              <a:t>Transfer Learning</a:t>
            </a:r>
          </a:p>
          <a:p>
            <a:pPr lvl="1">
              <a:lnSpc>
                <a:spcPct val="250000"/>
              </a:lnSpc>
            </a:pPr>
            <a:r>
              <a:rPr lang="en-US" sz="2600" dirty="0">
                <a:solidFill>
                  <a:schemeClr val="accent5">
                    <a:lumMod val="75000"/>
                  </a:schemeClr>
                </a:solidFill>
                <a:latin typeface="Avenir Book" panose="02000503020000020003" pitchFamily="2" charset="0"/>
              </a:rPr>
              <a:t>Pre-training</a:t>
            </a:r>
          </a:p>
        </p:txBody>
      </p:sp>
    </p:spTree>
    <p:extLst>
      <p:ext uri="{BB962C8B-B14F-4D97-AF65-F5344CB8AC3E}">
        <p14:creationId xmlns:p14="http://schemas.microsoft.com/office/powerpoint/2010/main" val="29188597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325581" y="303241"/>
            <a:ext cx="3725719" cy="567018"/>
          </a:xfrm>
        </p:spPr>
        <p:txBody>
          <a:bodyPr>
            <a:normAutofit/>
          </a:bodyPr>
          <a:lstStyle/>
          <a:p>
            <a:r>
              <a:rPr lang="en-US" dirty="0"/>
              <a:t>Types of Learning</a:t>
            </a:r>
          </a:p>
        </p:txBody>
      </p:sp>
      <p:sp>
        <p:nvSpPr>
          <p:cNvPr id="7" name="Slide Number Placeholder 9">
            <a:extLst>
              <a:ext uri="{FF2B5EF4-FFF2-40B4-BE49-F238E27FC236}">
                <a16:creationId xmlns:a16="http://schemas.microsoft.com/office/drawing/2014/main" id="{EF96D92D-6B64-BF40-85F3-03D7E3E9752F}"/>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264</a:t>
            </a:fld>
            <a:endParaRPr lang="en-US" dirty="0"/>
          </a:p>
        </p:txBody>
      </p:sp>
      <p:sp>
        <p:nvSpPr>
          <p:cNvPr id="6" name="Rectangle 5">
            <a:extLst>
              <a:ext uri="{FF2B5EF4-FFF2-40B4-BE49-F238E27FC236}">
                <a16:creationId xmlns:a16="http://schemas.microsoft.com/office/drawing/2014/main" id="{511818FF-3790-F143-8B3E-C3299B9288F9}"/>
              </a:ext>
            </a:extLst>
          </p:cNvPr>
          <p:cNvSpPr/>
          <p:nvPr/>
        </p:nvSpPr>
        <p:spPr>
          <a:xfrm>
            <a:off x="440506" y="824402"/>
            <a:ext cx="2823394" cy="971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7B093FE-FC21-2042-8AE1-68CE189DBF97}"/>
              </a:ext>
            </a:extLst>
          </p:cNvPr>
          <p:cNvSpPr txBox="1">
            <a:spLocks/>
          </p:cNvSpPr>
          <p:nvPr/>
        </p:nvSpPr>
        <p:spPr>
          <a:xfrm>
            <a:off x="440506" y="1615132"/>
            <a:ext cx="5096694" cy="13737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dirty="0"/>
              <a:t>One axis that refers to our </a:t>
            </a:r>
            <a:r>
              <a:rPr lang="en-US" sz="2400" u="sng" dirty="0"/>
              <a:t>style of using/learning</a:t>
            </a:r>
            <a:r>
              <a:rPr lang="en-US" sz="2400" dirty="0"/>
              <a:t> our data:</a:t>
            </a:r>
          </a:p>
        </p:txBody>
      </p:sp>
      <p:sp>
        <p:nvSpPr>
          <p:cNvPr id="2" name="Rectangle 1">
            <a:extLst>
              <a:ext uri="{FF2B5EF4-FFF2-40B4-BE49-F238E27FC236}">
                <a16:creationId xmlns:a16="http://schemas.microsoft.com/office/drawing/2014/main" id="{2CC9BF00-7938-FC45-B4B6-F48CA7F66050}"/>
              </a:ext>
            </a:extLst>
          </p:cNvPr>
          <p:cNvSpPr/>
          <p:nvPr/>
        </p:nvSpPr>
        <p:spPr>
          <a:xfrm>
            <a:off x="793750" y="2988902"/>
            <a:ext cx="10604500" cy="2773388"/>
          </a:xfrm>
          <a:prstGeom prst="rect">
            <a:avLst/>
          </a:prstGeom>
        </p:spPr>
        <p:txBody>
          <a:bodyPr wrap="square">
            <a:spAutoFit/>
          </a:bodyPr>
          <a:lstStyle/>
          <a:p>
            <a:pPr>
              <a:lnSpc>
                <a:spcPct val="150000"/>
              </a:lnSpc>
              <a:spcBef>
                <a:spcPts val="2000"/>
              </a:spcBef>
            </a:pPr>
            <a:r>
              <a:rPr lang="en-US" sz="2400" dirty="0">
                <a:solidFill>
                  <a:schemeClr val="accent5">
                    <a:lumMod val="75000"/>
                  </a:schemeClr>
                </a:solidFill>
                <a:latin typeface="Avenir Book" panose="02000503020000020003" pitchFamily="2" charset="0"/>
              </a:rPr>
              <a:t>Multi-task Learning</a:t>
            </a:r>
            <a:r>
              <a:rPr lang="en-US" sz="2400" dirty="0">
                <a:latin typeface="Avenir Book" panose="02000503020000020003" pitchFamily="2" charset="0"/>
              </a:rPr>
              <a:t> = general term for training on </a:t>
            </a:r>
            <a:r>
              <a:rPr lang="en-US" sz="2400" b="1" dirty="0">
                <a:latin typeface="Avenir Book" panose="02000503020000020003" pitchFamily="2" charset="0"/>
              </a:rPr>
              <a:t>multiple tasks </a:t>
            </a:r>
          </a:p>
          <a:p>
            <a:pPr>
              <a:lnSpc>
                <a:spcPct val="150000"/>
              </a:lnSpc>
              <a:spcBef>
                <a:spcPts val="2000"/>
              </a:spcBef>
            </a:pPr>
            <a:r>
              <a:rPr lang="en-US" sz="2400" dirty="0">
                <a:solidFill>
                  <a:schemeClr val="accent5">
                    <a:lumMod val="75000"/>
                  </a:schemeClr>
                </a:solidFill>
                <a:latin typeface="Avenir Book" panose="02000503020000020003" pitchFamily="2" charset="0"/>
              </a:rPr>
              <a:t>Transfer Learning </a:t>
            </a:r>
            <a:r>
              <a:rPr lang="en-US" sz="2400" dirty="0">
                <a:latin typeface="Avenir Book" panose="02000503020000020003" pitchFamily="2" charset="0"/>
              </a:rPr>
              <a:t>= type of multi-task learning where </a:t>
            </a:r>
            <a:r>
              <a:rPr lang="en-US" sz="2400" b="1" dirty="0">
                <a:latin typeface="Avenir Book" panose="02000503020000020003" pitchFamily="2" charset="0"/>
              </a:rPr>
              <a:t>we only care about one of the tasks</a:t>
            </a:r>
          </a:p>
          <a:p>
            <a:pPr>
              <a:lnSpc>
                <a:spcPct val="150000"/>
              </a:lnSpc>
              <a:spcBef>
                <a:spcPts val="2000"/>
              </a:spcBef>
            </a:pPr>
            <a:r>
              <a:rPr lang="en-US" sz="2400" dirty="0">
                <a:solidFill>
                  <a:schemeClr val="accent5">
                    <a:lumMod val="75000"/>
                  </a:schemeClr>
                </a:solidFill>
                <a:latin typeface="Avenir Book" panose="02000503020000020003" pitchFamily="2" charset="0"/>
              </a:rPr>
              <a:t>Pre-training </a:t>
            </a:r>
            <a:r>
              <a:rPr lang="en-US" sz="2400" dirty="0">
                <a:latin typeface="Avenir Book" panose="02000503020000020003" pitchFamily="2" charset="0"/>
              </a:rPr>
              <a:t>= type of transfer learning where we </a:t>
            </a:r>
            <a:r>
              <a:rPr lang="en-US" sz="2400" b="1" dirty="0">
                <a:latin typeface="Avenir Book" panose="02000503020000020003" pitchFamily="2" charset="0"/>
              </a:rPr>
              <a:t>first focus on one objective</a:t>
            </a:r>
          </a:p>
        </p:txBody>
      </p:sp>
      <p:sp>
        <p:nvSpPr>
          <p:cNvPr id="15" name="Title 1">
            <a:extLst>
              <a:ext uri="{FF2B5EF4-FFF2-40B4-BE49-F238E27FC236}">
                <a16:creationId xmlns:a16="http://schemas.microsoft.com/office/drawing/2014/main" id="{A59465D6-3E76-6448-B2D3-93814D0B07CD}"/>
              </a:ext>
            </a:extLst>
          </p:cNvPr>
          <p:cNvSpPr txBox="1">
            <a:spLocks/>
          </p:cNvSpPr>
          <p:nvPr/>
        </p:nvSpPr>
        <p:spPr>
          <a:xfrm>
            <a:off x="3452090" y="6052135"/>
            <a:ext cx="5287819" cy="56701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rgbClr val="C00000"/>
                </a:solidFill>
              </a:rPr>
              <a:t>See chalkboard for example</a:t>
            </a:r>
          </a:p>
        </p:txBody>
      </p:sp>
    </p:spTree>
    <p:extLst>
      <p:ext uri="{BB962C8B-B14F-4D97-AF65-F5344CB8AC3E}">
        <p14:creationId xmlns:p14="http://schemas.microsoft.com/office/powerpoint/2010/main" val="13139558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325581" y="303241"/>
            <a:ext cx="3725719" cy="567018"/>
          </a:xfrm>
        </p:spPr>
        <p:txBody>
          <a:bodyPr>
            <a:normAutofit/>
          </a:bodyPr>
          <a:lstStyle/>
          <a:p>
            <a:r>
              <a:rPr lang="en-US" dirty="0"/>
              <a:t>Multi-task heuristics</a:t>
            </a:r>
          </a:p>
        </p:txBody>
      </p:sp>
      <p:sp>
        <p:nvSpPr>
          <p:cNvPr id="7" name="Slide Number Placeholder 9">
            <a:extLst>
              <a:ext uri="{FF2B5EF4-FFF2-40B4-BE49-F238E27FC236}">
                <a16:creationId xmlns:a16="http://schemas.microsoft.com/office/drawing/2014/main" id="{EF96D92D-6B64-BF40-85F3-03D7E3E9752F}"/>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265</a:t>
            </a:fld>
            <a:endParaRPr lang="en-US" dirty="0"/>
          </a:p>
        </p:txBody>
      </p:sp>
      <p:sp>
        <p:nvSpPr>
          <p:cNvPr id="6" name="Rectangle 5">
            <a:extLst>
              <a:ext uri="{FF2B5EF4-FFF2-40B4-BE49-F238E27FC236}">
                <a16:creationId xmlns:a16="http://schemas.microsoft.com/office/drawing/2014/main" id="{511818FF-3790-F143-8B3E-C3299B9288F9}"/>
              </a:ext>
            </a:extLst>
          </p:cNvPr>
          <p:cNvSpPr/>
          <p:nvPr/>
        </p:nvSpPr>
        <p:spPr>
          <a:xfrm>
            <a:off x="440506" y="824402"/>
            <a:ext cx="3102794" cy="957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7B093FE-FC21-2042-8AE1-68CE189DBF97}"/>
              </a:ext>
            </a:extLst>
          </p:cNvPr>
          <p:cNvSpPr txBox="1">
            <a:spLocks/>
          </p:cNvSpPr>
          <p:nvPr/>
        </p:nvSpPr>
        <p:spPr>
          <a:xfrm>
            <a:off x="745306" y="1391420"/>
            <a:ext cx="10862494" cy="46421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Ideally, your tasks should be closely related (e.g., constituency parsing and dependency parsing)</a:t>
            </a:r>
          </a:p>
          <a:p>
            <a:pPr marL="342900" indent="-342900">
              <a:lnSpc>
                <a:spcPct val="150000"/>
              </a:lnSpc>
              <a:spcBef>
                <a:spcPts val="2000"/>
              </a:spcBef>
              <a:buFont typeface="Arial" panose="020B0604020202020204" pitchFamily="34" charset="0"/>
              <a:buChar char="•"/>
            </a:pPr>
            <a:r>
              <a:rPr lang="en-US" sz="2400" dirty="0"/>
              <a:t>Multi-task learning may help improve the task that has limited data</a:t>
            </a:r>
          </a:p>
          <a:p>
            <a:pPr marL="800100" lvl="1" indent="-342900">
              <a:lnSpc>
                <a:spcPct val="150000"/>
              </a:lnSpc>
              <a:spcBef>
                <a:spcPts val="2000"/>
              </a:spcBef>
              <a:buFont typeface="Arial" panose="020B0604020202020204" pitchFamily="34" charset="0"/>
              <a:buChar char="•"/>
            </a:pPr>
            <a:r>
              <a:rPr lang="en-US" sz="2000" b="1" dirty="0">
                <a:solidFill>
                  <a:srgbClr val="C00000"/>
                </a:solidFill>
                <a:latin typeface="Avenir Book" panose="02000503020000020003" pitchFamily="2" charset="0"/>
              </a:rPr>
              <a:t>General domain </a:t>
            </a:r>
            <a:r>
              <a:rPr lang="en-US" sz="2000" dirty="0">
                <a:latin typeface="Avenir Book" panose="02000503020000020003" pitchFamily="2" charset="0"/>
                <a:sym typeface="Wingdings" pitchFamily="2" charset="2"/>
              </a:rPr>
              <a:t></a:t>
            </a:r>
            <a:r>
              <a:rPr lang="en-US" sz="2000" b="1" dirty="0">
                <a:latin typeface="Avenir Book" panose="02000503020000020003" pitchFamily="2" charset="0"/>
              </a:rPr>
              <a:t> </a:t>
            </a:r>
            <a:r>
              <a:rPr lang="en-US" sz="2000" b="1" dirty="0">
                <a:solidFill>
                  <a:schemeClr val="accent5">
                    <a:lumMod val="75000"/>
                  </a:schemeClr>
                </a:solidFill>
                <a:latin typeface="Avenir Book" panose="02000503020000020003" pitchFamily="2" charset="0"/>
              </a:rPr>
              <a:t>specific domain </a:t>
            </a:r>
            <a:r>
              <a:rPr lang="en-US" sz="2000" dirty="0">
                <a:latin typeface="Avenir Book" panose="02000503020000020003" pitchFamily="2" charset="0"/>
              </a:rPr>
              <a:t>(e.g., all of the web’s text -&gt; law text)</a:t>
            </a:r>
          </a:p>
          <a:p>
            <a:pPr marL="800100" lvl="1" indent="-342900">
              <a:lnSpc>
                <a:spcPct val="150000"/>
              </a:lnSpc>
              <a:spcBef>
                <a:spcPts val="2000"/>
              </a:spcBef>
              <a:buFont typeface="Arial" panose="020B0604020202020204" pitchFamily="34" charset="0"/>
              <a:buChar char="•"/>
            </a:pPr>
            <a:r>
              <a:rPr lang="en-US" sz="2000" b="1" dirty="0">
                <a:solidFill>
                  <a:srgbClr val="C00000"/>
                </a:solidFill>
                <a:latin typeface="Avenir Book" panose="02000503020000020003" pitchFamily="2" charset="0"/>
              </a:rPr>
              <a:t>High-resourced language </a:t>
            </a:r>
            <a:r>
              <a:rPr lang="en-US" sz="2000" b="1" dirty="0">
                <a:latin typeface="Avenir Book" panose="02000503020000020003" pitchFamily="2" charset="0"/>
                <a:sym typeface="Wingdings" pitchFamily="2" charset="2"/>
              </a:rPr>
              <a:t></a:t>
            </a:r>
            <a:r>
              <a:rPr lang="en-US" sz="2000" b="1" dirty="0">
                <a:latin typeface="Avenir Book" panose="02000503020000020003" pitchFamily="2" charset="0"/>
              </a:rPr>
              <a:t> </a:t>
            </a:r>
            <a:r>
              <a:rPr lang="en-US" sz="2000" b="1" dirty="0">
                <a:solidFill>
                  <a:schemeClr val="accent5">
                    <a:lumMod val="75000"/>
                  </a:schemeClr>
                </a:solidFill>
                <a:latin typeface="Avenir Book" panose="02000503020000020003" pitchFamily="2" charset="0"/>
              </a:rPr>
              <a:t>low-resourced language </a:t>
            </a:r>
            <a:r>
              <a:rPr lang="en-US" sz="2000" dirty="0">
                <a:latin typeface="Avenir Book" panose="02000503020000020003" pitchFamily="2" charset="0"/>
              </a:rPr>
              <a:t>(e.g., English -&gt; Igbo)</a:t>
            </a:r>
          </a:p>
          <a:p>
            <a:pPr marL="800100" lvl="1" indent="-342900">
              <a:lnSpc>
                <a:spcPct val="150000"/>
              </a:lnSpc>
              <a:spcBef>
                <a:spcPts val="2000"/>
              </a:spcBef>
              <a:buFont typeface="Arial" panose="020B0604020202020204" pitchFamily="34" charset="0"/>
              <a:buChar char="•"/>
            </a:pPr>
            <a:r>
              <a:rPr lang="en-US" sz="2000" b="1" dirty="0" err="1">
                <a:solidFill>
                  <a:srgbClr val="C00000"/>
                </a:solidFill>
                <a:latin typeface="Avenir Book" panose="02000503020000020003" pitchFamily="2" charset="0"/>
              </a:rPr>
              <a:t>Unlabelled</a:t>
            </a:r>
            <a:r>
              <a:rPr lang="en-US" sz="2000" b="1" dirty="0">
                <a:solidFill>
                  <a:srgbClr val="C00000"/>
                </a:solidFill>
                <a:latin typeface="Avenir Book" panose="02000503020000020003" pitchFamily="2" charset="0"/>
              </a:rPr>
              <a:t> text </a:t>
            </a:r>
            <a:r>
              <a:rPr lang="en-US" sz="2000" b="1" dirty="0">
                <a:latin typeface="Avenir Book" panose="02000503020000020003" pitchFamily="2" charset="0"/>
                <a:sym typeface="Wingdings" pitchFamily="2" charset="2"/>
              </a:rPr>
              <a:t></a:t>
            </a:r>
            <a:r>
              <a:rPr lang="en-US" sz="2000" b="1" dirty="0">
                <a:latin typeface="Avenir Book" panose="02000503020000020003" pitchFamily="2" charset="0"/>
              </a:rPr>
              <a:t> </a:t>
            </a:r>
            <a:r>
              <a:rPr lang="en-US" sz="2000" b="1" dirty="0">
                <a:solidFill>
                  <a:schemeClr val="accent5">
                    <a:lumMod val="75000"/>
                  </a:schemeClr>
                </a:solidFill>
                <a:latin typeface="Avenir Book" panose="02000503020000020003" pitchFamily="2" charset="0"/>
              </a:rPr>
              <a:t>labelled text </a:t>
            </a:r>
            <a:r>
              <a:rPr lang="en-US" sz="2000" dirty="0">
                <a:latin typeface="Avenir Book" panose="02000503020000020003" pitchFamily="2" charset="0"/>
              </a:rPr>
              <a:t>(e.g., language model -&gt; named entity recognition)</a:t>
            </a:r>
          </a:p>
          <a:p>
            <a:pPr marL="342900" indent="-342900">
              <a:lnSpc>
                <a:spcPct val="150000"/>
              </a:lnSpc>
              <a:spcBef>
                <a:spcPts val="2000"/>
              </a:spcBef>
              <a:buFont typeface="Arial" panose="020B0604020202020204" pitchFamily="34" charset="0"/>
              <a:buChar char="•"/>
            </a:pPr>
            <a:endParaRPr lang="en-US" sz="2400" dirty="0"/>
          </a:p>
        </p:txBody>
      </p:sp>
      <p:sp>
        <p:nvSpPr>
          <p:cNvPr id="3" name="Rectangle 2">
            <a:extLst>
              <a:ext uri="{FF2B5EF4-FFF2-40B4-BE49-F238E27FC236}">
                <a16:creationId xmlns:a16="http://schemas.microsoft.com/office/drawing/2014/main" id="{67E9A9D7-6883-F84A-AB0D-EAED19D390A6}"/>
              </a:ext>
            </a:extLst>
          </p:cNvPr>
          <p:cNvSpPr/>
          <p:nvPr/>
        </p:nvSpPr>
        <p:spPr>
          <a:xfrm>
            <a:off x="221673" y="6342154"/>
            <a:ext cx="8915400" cy="276999"/>
          </a:xfrm>
          <a:prstGeom prst="rect">
            <a:avLst/>
          </a:prstGeom>
        </p:spPr>
        <p:txBody>
          <a:bodyPr wrap="square">
            <a:spAutoFit/>
          </a:bodyPr>
          <a:lstStyle/>
          <a:p>
            <a:r>
              <a:rPr lang="en-US" sz="1200" dirty="0">
                <a:solidFill>
                  <a:srgbClr val="C00000"/>
                </a:solidFill>
              </a:rPr>
              <a:t>Inspired by or based on http://</a:t>
            </a:r>
            <a:r>
              <a:rPr lang="en-US" sz="1200" dirty="0" err="1">
                <a:solidFill>
                  <a:srgbClr val="C00000"/>
                </a:solidFill>
              </a:rPr>
              <a:t>www.phontron.com</a:t>
            </a:r>
            <a:r>
              <a:rPr lang="en-US" sz="1200" dirty="0">
                <a:solidFill>
                  <a:srgbClr val="C00000"/>
                </a:solidFill>
              </a:rPr>
              <a:t>/class/anlp2021/assets/slides/anlp-08-pretraining.pdf</a:t>
            </a:r>
          </a:p>
        </p:txBody>
      </p:sp>
    </p:spTree>
    <p:extLst>
      <p:ext uri="{BB962C8B-B14F-4D97-AF65-F5344CB8AC3E}">
        <p14:creationId xmlns:p14="http://schemas.microsoft.com/office/powerpoint/2010/main" val="23439437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ontent Placeholder 2">
            <a:extLst>
              <a:ext uri="{FF2B5EF4-FFF2-40B4-BE49-F238E27FC236}">
                <a16:creationId xmlns:a16="http://schemas.microsoft.com/office/drawing/2014/main" id="{660AEFCE-35C4-274A-A0EA-1CF662502CDB}"/>
              </a:ext>
            </a:extLst>
          </p:cNvPr>
          <p:cNvSpPr txBox="1">
            <a:spLocks/>
          </p:cNvSpPr>
          <p:nvPr/>
        </p:nvSpPr>
        <p:spPr>
          <a:xfrm>
            <a:off x="1096588" y="1135248"/>
            <a:ext cx="9998824" cy="53163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sz="2400" dirty="0">
                <a:latin typeface="Avenir Light" panose="020B0402020203020204" pitchFamily="34" charset="77"/>
              </a:rPr>
              <a:t>Many deep learning models, including pre-trained ones with cute names (e.g., </a:t>
            </a:r>
            <a:r>
              <a:rPr lang="en-US" sz="2400" b="1" dirty="0">
                <a:solidFill>
                  <a:schemeClr val="accent5">
                    <a:lumMod val="75000"/>
                  </a:schemeClr>
                </a:solidFill>
                <a:latin typeface="Avenir Light" panose="020B0402020203020204" pitchFamily="34" charset="77"/>
              </a:rPr>
              <a:t>ELMo, BERT, ALBERT, GPT-3</a:t>
            </a:r>
            <a:r>
              <a:rPr lang="en-US" sz="2400" dirty="0">
                <a:latin typeface="Avenir Light" panose="020B0402020203020204" pitchFamily="34" charset="77"/>
              </a:rPr>
              <a:t>), refer to an exact combination of:</a:t>
            </a:r>
          </a:p>
          <a:p>
            <a:pPr>
              <a:lnSpc>
                <a:spcPct val="150000"/>
              </a:lnSpc>
            </a:pPr>
            <a:r>
              <a:rPr lang="en-US" sz="2400" dirty="0">
                <a:latin typeface="Avenir Light" panose="020B0402020203020204" pitchFamily="34" charset="77"/>
              </a:rPr>
              <a:t>The </a:t>
            </a:r>
            <a:r>
              <a:rPr lang="en-US" sz="2400" b="1" dirty="0">
                <a:solidFill>
                  <a:srgbClr val="C00000"/>
                </a:solidFill>
                <a:latin typeface="Avenir Light" panose="020B0402020203020204" pitchFamily="34" charset="77"/>
              </a:rPr>
              <a:t>model’s architecture</a:t>
            </a:r>
          </a:p>
          <a:p>
            <a:pPr>
              <a:lnSpc>
                <a:spcPct val="150000"/>
              </a:lnSpc>
            </a:pPr>
            <a:r>
              <a:rPr lang="en-US" sz="2400" dirty="0">
                <a:latin typeface="Avenir Light" panose="020B0402020203020204" pitchFamily="34" charset="77"/>
              </a:rPr>
              <a:t>The </a:t>
            </a:r>
            <a:r>
              <a:rPr lang="en-US" sz="2400" b="1" dirty="0">
                <a:solidFill>
                  <a:srgbClr val="C00000"/>
                </a:solidFill>
                <a:latin typeface="Avenir Light" panose="020B0402020203020204" pitchFamily="34" charset="77"/>
              </a:rPr>
              <a:t>training objective </a:t>
            </a:r>
            <a:r>
              <a:rPr lang="en-US" sz="2400" dirty="0">
                <a:latin typeface="Avenir Light" panose="020B0402020203020204" pitchFamily="34" charset="77"/>
              </a:rPr>
              <a:t>to pre-train (e.g., MLM prediction)</a:t>
            </a:r>
          </a:p>
          <a:p>
            <a:pPr>
              <a:lnSpc>
                <a:spcPct val="150000"/>
              </a:lnSpc>
            </a:pPr>
            <a:r>
              <a:rPr lang="en-US" sz="2400" dirty="0">
                <a:latin typeface="Avenir Light" panose="020B0402020203020204" pitchFamily="34" charset="77"/>
              </a:rPr>
              <a:t>The </a:t>
            </a:r>
            <a:r>
              <a:rPr lang="en-US" sz="2400" b="1" dirty="0">
                <a:solidFill>
                  <a:srgbClr val="C00000"/>
                </a:solidFill>
                <a:latin typeface="Avenir Light" panose="020B0402020203020204" pitchFamily="34" charset="77"/>
              </a:rPr>
              <a:t>data</a:t>
            </a:r>
            <a:r>
              <a:rPr lang="en-US" sz="2400" dirty="0">
                <a:latin typeface="Avenir Light" panose="020B0402020203020204" pitchFamily="34" charset="77"/>
              </a:rPr>
              <a:t> (e.g., Google </a:t>
            </a:r>
            <a:r>
              <a:rPr lang="en-US" sz="2400" dirty="0" err="1">
                <a:latin typeface="Avenir Light" panose="020B0402020203020204" pitchFamily="34" charset="77"/>
              </a:rPr>
              <a:t>BooksCorpus</a:t>
            </a:r>
            <a:r>
              <a:rPr lang="en-US" sz="2400" dirty="0">
                <a:latin typeface="Avenir Light" panose="020B0402020203020204" pitchFamily="34" charset="77"/>
              </a:rPr>
              <a:t>, Wikipedia)</a:t>
            </a:r>
          </a:p>
          <a:p>
            <a:pPr marL="0" indent="0">
              <a:lnSpc>
                <a:spcPct val="150000"/>
              </a:lnSpc>
              <a:buNone/>
            </a:pPr>
            <a:endParaRPr lang="en-US" sz="2400" dirty="0">
              <a:latin typeface="Avenir Light" panose="020B0402020203020204" pitchFamily="34" charset="77"/>
            </a:endParaRPr>
          </a:p>
          <a:p>
            <a:pPr marL="0" indent="0">
              <a:lnSpc>
                <a:spcPct val="150000"/>
              </a:lnSpc>
              <a:buNone/>
            </a:pPr>
            <a:r>
              <a:rPr lang="en-US" sz="2400" dirty="0">
                <a:latin typeface="Avenir Light" panose="020B0402020203020204" pitchFamily="34" charset="77"/>
              </a:rPr>
              <a:t>Many people abuse the terms and swap out components.</a:t>
            </a:r>
          </a:p>
          <a:p>
            <a:pPr>
              <a:lnSpc>
                <a:spcPct val="150000"/>
              </a:lnSpc>
              <a:spcBef>
                <a:spcPts val="3500"/>
              </a:spcBef>
            </a:pPr>
            <a:endParaRPr lang="en-US" sz="2400" dirty="0">
              <a:latin typeface="Avenir Light" panose="020B0402020203020204" pitchFamily="34" charset="77"/>
            </a:endParaRPr>
          </a:p>
        </p:txBody>
      </p:sp>
      <p:sp>
        <p:nvSpPr>
          <p:cNvPr id="4" name="Rectangle 3">
            <a:extLst>
              <a:ext uri="{FF2B5EF4-FFF2-40B4-BE49-F238E27FC236}">
                <a16:creationId xmlns:a16="http://schemas.microsoft.com/office/drawing/2014/main" id="{7494B361-A63A-8C41-92EF-F6107DF281F8}"/>
              </a:ext>
            </a:extLst>
          </p:cNvPr>
          <p:cNvSpPr/>
          <p:nvPr/>
        </p:nvSpPr>
        <p:spPr>
          <a:xfrm>
            <a:off x="327186" y="611376"/>
            <a:ext cx="3165314"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6931C83-8992-4843-BD90-B00417145429}"/>
              </a:ext>
            </a:extLst>
          </p:cNvPr>
          <p:cNvSpPr>
            <a:spLocks noGrp="1"/>
          </p:cNvSpPr>
          <p:nvPr>
            <p:ph type="title"/>
          </p:nvPr>
        </p:nvSpPr>
        <p:spPr>
          <a:xfrm>
            <a:off x="233452" y="174626"/>
            <a:ext cx="3970248" cy="625438"/>
          </a:xfrm>
        </p:spPr>
        <p:txBody>
          <a:bodyPr>
            <a:normAutofit/>
          </a:bodyPr>
          <a:lstStyle/>
          <a:p>
            <a:r>
              <a:rPr lang="en-US" dirty="0"/>
              <a:t>Naming convention</a:t>
            </a:r>
            <a:endParaRPr lang="en-US" dirty="0">
              <a:solidFill>
                <a:srgbClr val="7030A0"/>
              </a:solidFill>
            </a:endParaRPr>
          </a:p>
        </p:txBody>
      </p:sp>
      <p:sp>
        <p:nvSpPr>
          <p:cNvPr id="8" name="Slide Number Placeholder 9">
            <a:extLst>
              <a:ext uri="{FF2B5EF4-FFF2-40B4-BE49-F238E27FC236}">
                <a16:creationId xmlns:a16="http://schemas.microsoft.com/office/drawing/2014/main" id="{EF8E756D-3B9F-F149-A5E2-93F52AE26C6C}"/>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266</a:t>
            </a:fld>
            <a:endParaRPr lang="en-US" dirty="0"/>
          </a:p>
        </p:txBody>
      </p:sp>
    </p:spTree>
    <p:extLst>
      <p:ext uri="{BB962C8B-B14F-4D97-AF65-F5344CB8AC3E}">
        <p14:creationId xmlns:p14="http://schemas.microsoft.com/office/powerpoint/2010/main" val="22447710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FF91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060771" y="1435260"/>
            <a:ext cx="10070457" cy="2831940"/>
          </a:xfrm>
        </p:spPr>
        <p:txBody>
          <a:bodyPr anchor="ctr">
            <a:normAutofit/>
          </a:bodyPr>
          <a:lstStyle/>
          <a:p>
            <a:r>
              <a:rPr lang="en-US" b="1" dirty="0"/>
              <a:t>What are the two training objectives of BERT?</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267</a:t>
            </a:fld>
            <a:endParaRPr lang="en-US"/>
          </a:p>
        </p:txBody>
      </p:sp>
    </p:spTree>
    <p:extLst>
      <p:ext uri="{BB962C8B-B14F-4D97-AF65-F5344CB8AC3E}">
        <p14:creationId xmlns:p14="http://schemas.microsoft.com/office/powerpoint/2010/main" val="34199375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25A8237-29D4-B142-AC0B-396F6B32C0FB}"/>
              </a:ext>
            </a:extLst>
          </p:cNvPr>
          <p:cNvSpPr/>
          <p:nvPr/>
        </p:nvSpPr>
        <p:spPr>
          <a:xfrm>
            <a:off x="1719005" y="2118764"/>
            <a:ext cx="3623314"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1894760" y="496694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1919815" y="56803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1543177" y="5966984"/>
            <a:ext cx="96663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&lt;CLS&gt;</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360620" y="59453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strike="sngStrike"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321374" y="593653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2" name="Rectangle 1">
            <a:extLst>
              <a:ext uri="{FF2B5EF4-FFF2-40B4-BE49-F238E27FC236}">
                <a16:creationId xmlns:a16="http://schemas.microsoft.com/office/drawing/2014/main" id="{198B392D-4AC9-A74E-8147-A1C5EDB083C1}"/>
              </a:ext>
            </a:extLst>
          </p:cNvPr>
          <p:cNvSpPr/>
          <p:nvPr/>
        </p:nvSpPr>
        <p:spPr>
          <a:xfrm>
            <a:off x="1901719" y="63137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677184" y="630205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16002" y="63015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4797992" y="63015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676780" y="566575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42508" y="56383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4838645" y="56587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CE4754D-F94A-F247-BB97-14A96EDD3DB3}"/>
              </a:ext>
            </a:extLst>
          </p:cNvPr>
          <p:cNvSpPr/>
          <p:nvPr/>
        </p:nvSpPr>
        <p:spPr>
          <a:xfrm>
            <a:off x="5822604" y="841947"/>
            <a:ext cx="5910056" cy="523220"/>
          </a:xfrm>
          <a:prstGeom prst="rect">
            <a:avLst/>
          </a:prstGeom>
        </p:spPr>
        <p:txBody>
          <a:bodyPr wrap="square">
            <a:spAutoFit/>
          </a:bodyPr>
          <a:lstStyle/>
          <a:p>
            <a:r>
              <a:rPr lang="en-US" sz="2800" dirty="0">
                <a:solidFill>
                  <a:srgbClr val="C00000"/>
                </a:solidFill>
                <a:latin typeface="Avenir Book" panose="02000503020000020003" pitchFamily="2" charset="0"/>
              </a:rPr>
              <a:t>BERT</a:t>
            </a:r>
            <a:r>
              <a:rPr lang="en-US" sz="2800" dirty="0">
                <a:latin typeface="Avenir Book" panose="02000503020000020003" pitchFamily="2" charset="0"/>
              </a:rPr>
              <a:t> has 2 training objectives:</a:t>
            </a:r>
          </a:p>
        </p:txBody>
      </p:sp>
      <p:sp>
        <p:nvSpPr>
          <p:cNvPr id="308" name="Rectangle 307">
            <a:extLst>
              <a:ext uri="{FF2B5EF4-FFF2-40B4-BE49-F238E27FC236}">
                <a16:creationId xmlns:a16="http://schemas.microsoft.com/office/drawing/2014/main" id="{6D5489AF-7E88-3F45-8ED8-5F600AB56182}"/>
              </a:ext>
            </a:extLst>
          </p:cNvPr>
          <p:cNvSpPr/>
          <p:nvPr/>
        </p:nvSpPr>
        <p:spPr>
          <a:xfrm>
            <a:off x="2615771" y="499934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2615771" y="502820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1903744" y="392031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1928799" y="46337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2685764" y="461912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3751492" y="45917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4847629" y="46120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2624755" y="395271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2624755" y="398157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1894760" y="226646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1919815" y="29798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2676780" y="29652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3742508" y="29378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4838645" y="29582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2615771" y="229886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2615771" y="232773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2595123" y="341125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3283012" y="3401147"/>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3961825" y="340491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5822604" y="2029110"/>
            <a:ext cx="6296743" cy="3847207"/>
          </a:xfrm>
          <a:prstGeom prst="rect">
            <a:avLst/>
          </a:prstGeom>
        </p:spPr>
        <p:txBody>
          <a:bodyPr wrap="square">
            <a:spAutoFit/>
          </a:bodyPr>
          <a:lstStyle/>
          <a:p>
            <a:pPr>
              <a:spcBef>
                <a:spcPts val="3000"/>
              </a:spcBef>
            </a:pPr>
            <a:r>
              <a:rPr lang="en-US" sz="2400" b="1" dirty="0">
                <a:highlight>
                  <a:srgbClr val="FFFF00"/>
                </a:highlight>
                <a:latin typeface="Avenir Book" panose="02000503020000020003" pitchFamily="2" charset="0"/>
              </a:rPr>
              <a:t>1. </a:t>
            </a:r>
            <a:r>
              <a:rPr lang="en-US" sz="2400" dirty="0">
                <a:latin typeface="Avenir Book" panose="02000503020000020003" pitchFamily="2" charset="0"/>
              </a:rPr>
              <a:t>Predict the </a:t>
            </a:r>
            <a:r>
              <a:rPr lang="en-US" sz="2400" b="1" dirty="0">
                <a:latin typeface="Avenir Book" panose="02000503020000020003" pitchFamily="2" charset="0"/>
              </a:rPr>
              <a:t>Masked word</a:t>
            </a:r>
            <a:r>
              <a:rPr lang="en-US" sz="2400" dirty="0">
                <a:latin typeface="Avenir Book" panose="02000503020000020003" pitchFamily="2" charset="0"/>
              </a:rPr>
              <a:t> (a la CBOW)</a:t>
            </a:r>
          </a:p>
          <a:p>
            <a:pPr>
              <a:spcBef>
                <a:spcPts val="3000"/>
              </a:spcBef>
            </a:pPr>
            <a:r>
              <a:rPr lang="en-US" sz="2400" dirty="0">
                <a:latin typeface="Avenir Book" panose="02000503020000020003" pitchFamily="2" charset="0"/>
              </a:rPr>
              <a:t>15% of all input words are randomly masked.</a:t>
            </a:r>
          </a:p>
          <a:p>
            <a:pPr marL="342900" indent="-342900">
              <a:spcBef>
                <a:spcPts val="3000"/>
              </a:spcBef>
              <a:buFont typeface="Arial" panose="020B0604020202020204" pitchFamily="34" charset="0"/>
              <a:buChar char="•"/>
            </a:pPr>
            <a:r>
              <a:rPr lang="en-US" sz="2400" dirty="0">
                <a:latin typeface="Avenir Book" panose="02000503020000020003" pitchFamily="2" charset="0"/>
              </a:rPr>
              <a:t>80% become [MASK]</a:t>
            </a:r>
          </a:p>
          <a:p>
            <a:pPr marL="342900" indent="-342900">
              <a:spcBef>
                <a:spcPts val="3000"/>
              </a:spcBef>
              <a:buFont typeface="Arial" panose="020B0604020202020204" pitchFamily="34" charset="0"/>
              <a:buChar char="•"/>
            </a:pPr>
            <a:r>
              <a:rPr lang="en-US" sz="2400" dirty="0">
                <a:latin typeface="Avenir Book" panose="02000503020000020003" pitchFamily="2" charset="0"/>
              </a:rPr>
              <a:t>10% become revert back</a:t>
            </a:r>
          </a:p>
          <a:p>
            <a:pPr marL="342900" indent="-342900">
              <a:spcBef>
                <a:spcPts val="3000"/>
              </a:spcBef>
              <a:buFont typeface="Arial" panose="020B0604020202020204" pitchFamily="34" charset="0"/>
              <a:buChar char="•"/>
            </a:pPr>
            <a:r>
              <a:rPr lang="en-US" sz="2400" dirty="0">
                <a:latin typeface="Avenir Book" panose="02000503020000020003" pitchFamily="2" charset="0"/>
              </a:rPr>
              <a:t>10% become are deliberately corrupted as wrong words</a:t>
            </a:r>
          </a:p>
        </p:txBody>
      </p:sp>
      <p:sp>
        <p:nvSpPr>
          <p:cNvPr id="143" name="Rectangle 142">
            <a:extLst>
              <a:ext uri="{FF2B5EF4-FFF2-40B4-BE49-F238E27FC236}">
                <a16:creationId xmlns:a16="http://schemas.microsoft.com/office/drawing/2014/main" id="{014C1946-8BB4-8F43-8362-1057B3EE0A95}"/>
              </a:ext>
            </a:extLst>
          </p:cNvPr>
          <p:cNvSpPr/>
          <p:nvPr/>
        </p:nvSpPr>
        <p:spPr>
          <a:xfrm>
            <a:off x="4128294" y="1775264"/>
            <a:ext cx="1226760"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4128294" y="1744315"/>
            <a:ext cx="1182394" cy="35479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BERT</a:t>
            </a:r>
          </a:p>
        </p:txBody>
      </p:sp>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80" name="Content Placeholder 2">
            <a:extLst>
              <a:ext uri="{FF2B5EF4-FFF2-40B4-BE49-F238E27FC236}">
                <a16:creationId xmlns:a16="http://schemas.microsoft.com/office/drawing/2014/main" id="{7C959D5D-8ACA-4D47-BF6E-4A16377F8A32}"/>
              </a:ext>
            </a:extLst>
          </p:cNvPr>
          <p:cNvSpPr txBox="1">
            <a:spLocks/>
          </p:cNvSpPr>
          <p:nvPr/>
        </p:nvSpPr>
        <p:spPr>
          <a:xfrm>
            <a:off x="2271039" y="593146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The</a:t>
            </a:r>
          </a:p>
        </p:txBody>
      </p:sp>
      <p:sp>
        <p:nvSpPr>
          <p:cNvPr id="81" name="Right Arrow 80">
            <a:extLst>
              <a:ext uri="{FF2B5EF4-FFF2-40B4-BE49-F238E27FC236}">
                <a16:creationId xmlns:a16="http://schemas.microsoft.com/office/drawing/2014/main" id="{25BCBCB8-D427-164C-AD8B-020EBCCF0473}"/>
              </a:ext>
            </a:extLst>
          </p:cNvPr>
          <p:cNvSpPr/>
          <p:nvPr/>
        </p:nvSpPr>
        <p:spPr>
          <a:xfrm rot="16200000">
            <a:off x="1881309" y="1837520"/>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415EDEB-7366-934A-9F34-C71FAB7A13AE}"/>
              </a:ext>
            </a:extLst>
          </p:cNvPr>
          <p:cNvSpPr txBox="1">
            <a:spLocks/>
          </p:cNvSpPr>
          <p:nvPr/>
        </p:nvSpPr>
        <p:spPr>
          <a:xfrm>
            <a:off x="1073869" y="707903"/>
            <a:ext cx="1240142" cy="915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800" b="1" dirty="0">
                <a:solidFill>
                  <a:srgbClr val="C00000"/>
                </a:solidFill>
                <a:latin typeface="Avenir Light" panose="020B0402020203020204" pitchFamily="34" charset="77"/>
              </a:rPr>
              <a:t>brown</a:t>
            </a:r>
          </a:p>
          <a:p>
            <a:pPr marL="0" indent="0" algn="r">
              <a:lnSpc>
                <a:spcPct val="100000"/>
              </a:lnSpc>
              <a:spcBef>
                <a:spcPts val="0"/>
              </a:spcBef>
              <a:buNone/>
            </a:pPr>
            <a:r>
              <a:rPr lang="en-US" sz="1800" b="1" dirty="0">
                <a:solidFill>
                  <a:srgbClr val="C00000"/>
                </a:solidFill>
                <a:latin typeface="Avenir Light" panose="020B0402020203020204" pitchFamily="34" charset="77"/>
              </a:rPr>
              <a:t>lazy</a:t>
            </a:r>
          </a:p>
          <a:p>
            <a:pPr marL="0" indent="0" algn="r">
              <a:lnSpc>
                <a:spcPct val="100000"/>
              </a:lnSpc>
              <a:spcBef>
                <a:spcPts val="0"/>
              </a:spcBef>
              <a:buNone/>
            </a:pPr>
            <a:r>
              <a:rPr lang="en-US" sz="1800" b="1" dirty="0">
                <a:solidFill>
                  <a:srgbClr val="C00000"/>
                </a:solidFill>
                <a:latin typeface="Avenir Light" panose="020B0402020203020204" pitchFamily="34" charset="77"/>
              </a:rPr>
              <a:t>playful</a:t>
            </a:r>
          </a:p>
        </p:txBody>
      </p:sp>
      <p:sp>
        <p:nvSpPr>
          <p:cNvPr id="83" name="Content Placeholder 2">
            <a:extLst>
              <a:ext uri="{FF2B5EF4-FFF2-40B4-BE49-F238E27FC236}">
                <a16:creationId xmlns:a16="http://schemas.microsoft.com/office/drawing/2014/main" id="{2A6FE870-4E94-A141-B59B-39BB4D70BCF7}"/>
              </a:ext>
            </a:extLst>
          </p:cNvPr>
          <p:cNvSpPr txBox="1">
            <a:spLocks/>
          </p:cNvSpPr>
          <p:nvPr/>
        </p:nvSpPr>
        <p:spPr>
          <a:xfrm>
            <a:off x="2222500" y="731861"/>
            <a:ext cx="977452" cy="915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a:latin typeface="Avenir Light" panose="020B0402020203020204" pitchFamily="34" charset="77"/>
              </a:rPr>
              <a:t>0.92</a:t>
            </a:r>
          </a:p>
          <a:p>
            <a:pPr marL="0" indent="0">
              <a:lnSpc>
                <a:spcPct val="100000"/>
              </a:lnSpc>
              <a:spcBef>
                <a:spcPts val="0"/>
              </a:spcBef>
              <a:buNone/>
            </a:pPr>
            <a:r>
              <a:rPr lang="en-US" sz="1800" b="1" dirty="0">
                <a:latin typeface="Avenir Light" panose="020B0402020203020204" pitchFamily="34" charset="77"/>
              </a:rPr>
              <a:t>0.05</a:t>
            </a:r>
          </a:p>
          <a:p>
            <a:pPr marL="0" indent="0">
              <a:lnSpc>
                <a:spcPct val="100000"/>
              </a:lnSpc>
              <a:spcBef>
                <a:spcPts val="0"/>
              </a:spcBef>
              <a:buNone/>
            </a:pPr>
            <a:r>
              <a:rPr lang="en-US" sz="1800" b="1" dirty="0">
                <a:latin typeface="Avenir Light" panose="020B0402020203020204" pitchFamily="34" charset="77"/>
              </a:rPr>
              <a:t>0.03</a:t>
            </a:r>
          </a:p>
        </p:txBody>
      </p:sp>
      <p:sp>
        <p:nvSpPr>
          <p:cNvPr id="84" name="Slide Number Placeholder 9">
            <a:extLst>
              <a:ext uri="{FF2B5EF4-FFF2-40B4-BE49-F238E27FC236}">
                <a16:creationId xmlns:a16="http://schemas.microsoft.com/office/drawing/2014/main" id="{B0339270-9DEB-F445-BF0A-AE9F2D521FA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268</a:t>
            </a:fld>
            <a:endParaRPr lang="en-US" dirty="0"/>
          </a:p>
        </p:txBody>
      </p:sp>
    </p:spTree>
    <p:extLst>
      <p:ext uri="{BB962C8B-B14F-4D97-AF65-F5344CB8AC3E}">
        <p14:creationId xmlns:p14="http://schemas.microsoft.com/office/powerpoint/2010/main" val="966345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25A8237-29D4-B142-AC0B-396F6B32C0FB}"/>
              </a:ext>
            </a:extLst>
          </p:cNvPr>
          <p:cNvSpPr/>
          <p:nvPr/>
        </p:nvSpPr>
        <p:spPr>
          <a:xfrm>
            <a:off x="1719005" y="2118764"/>
            <a:ext cx="3623314"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1894760" y="496694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1919815" y="56803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1543177" y="5966984"/>
            <a:ext cx="96663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&lt;CLS&gt;</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360620" y="59453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strike="sngStrike"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321374" y="593653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2" name="Rectangle 1">
            <a:extLst>
              <a:ext uri="{FF2B5EF4-FFF2-40B4-BE49-F238E27FC236}">
                <a16:creationId xmlns:a16="http://schemas.microsoft.com/office/drawing/2014/main" id="{198B392D-4AC9-A74E-8147-A1C5EDB083C1}"/>
              </a:ext>
            </a:extLst>
          </p:cNvPr>
          <p:cNvSpPr/>
          <p:nvPr/>
        </p:nvSpPr>
        <p:spPr>
          <a:xfrm>
            <a:off x="1901719" y="63137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677184" y="630205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716002" y="63015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4797992" y="630158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676780" y="566575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42508" y="56383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4838645" y="56587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CE4754D-F94A-F247-BB97-14A96EDD3DB3}"/>
              </a:ext>
            </a:extLst>
          </p:cNvPr>
          <p:cNvSpPr/>
          <p:nvPr/>
        </p:nvSpPr>
        <p:spPr>
          <a:xfrm>
            <a:off x="5822604" y="841947"/>
            <a:ext cx="5910056" cy="523220"/>
          </a:xfrm>
          <a:prstGeom prst="rect">
            <a:avLst/>
          </a:prstGeom>
        </p:spPr>
        <p:txBody>
          <a:bodyPr wrap="square">
            <a:spAutoFit/>
          </a:bodyPr>
          <a:lstStyle/>
          <a:p>
            <a:r>
              <a:rPr lang="en-US" sz="2800" dirty="0">
                <a:solidFill>
                  <a:srgbClr val="C00000"/>
                </a:solidFill>
                <a:latin typeface="Avenir Book" panose="02000503020000020003" pitchFamily="2" charset="0"/>
              </a:rPr>
              <a:t>BERT</a:t>
            </a:r>
            <a:r>
              <a:rPr lang="en-US" sz="2800" dirty="0">
                <a:latin typeface="Avenir Book" panose="02000503020000020003" pitchFamily="2" charset="0"/>
              </a:rPr>
              <a:t> has 2 training objectives:</a:t>
            </a:r>
          </a:p>
        </p:txBody>
      </p:sp>
      <p:sp>
        <p:nvSpPr>
          <p:cNvPr id="308" name="Rectangle 307">
            <a:extLst>
              <a:ext uri="{FF2B5EF4-FFF2-40B4-BE49-F238E27FC236}">
                <a16:creationId xmlns:a16="http://schemas.microsoft.com/office/drawing/2014/main" id="{6D5489AF-7E88-3F45-8ED8-5F600AB56182}"/>
              </a:ext>
            </a:extLst>
          </p:cNvPr>
          <p:cNvSpPr/>
          <p:nvPr/>
        </p:nvSpPr>
        <p:spPr>
          <a:xfrm>
            <a:off x="2615771" y="499934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2615771" y="502820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1903744" y="392031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1928799" y="46337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2685764" y="461912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3751492" y="459174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4847629" y="46120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2624755" y="395271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2624755" y="398157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1894760" y="226646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1919815" y="29798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2676780" y="29652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3742508" y="29378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4838645" y="29582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2615771" y="229886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2615771" y="232773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2595123" y="341125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3283012" y="3401147"/>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3961825" y="340491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5822605" y="2029110"/>
            <a:ext cx="5581996" cy="1954381"/>
          </a:xfrm>
          <a:prstGeom prst="rect">
            <a:avLst/>
          </a:prstGeom>
        </p:spPr>
        <p:txBody>
          <a:bodyPr wrap="square">
            <a:spAutoFit/>
          </a:bodyPr>
          <a:lstStyle/>
          <a:p>
            <a:pPr>
              <a:spcBef>
                <a:spcPts val="3000"/>
              </a:spcBef>
            </a:pPr>
            <a:r>
              <a:rPr lang="en-US" sz="2400" b="1" dirty="0">
                <a:highlight>
                  <a:srgbClr val="FFFF00"/>
                </a:highlight>
                <a:latin typeface="Avenir Book" panose="02000503020000020003" pitchFamily="2" charset="0"/>
              </a:rPr>
              <a:t>2. </a:t>
            </a:r>
            <a:r>
              <a:rPr lang="en-US" sz="2400" dirty="0">
                <a:latin typeface="Avenir Book" panose="02000503020000020003" pitchFamily="2" charset="0"/>
              </a:rPr>
              <a:t>Two sentences are fed in at a time. Predict the if the </a:t>
            </a:r>
            <a:r>
              <a:rPr lang="en-US" sz="2400" u="sng" dirty="0">
                <a:latin typeface="Avenir Book" panose="02000503020000020003" pitchFamily="2" charset="0"/>
              </a:rPr>
              <a:t>second sentence</a:t>
            </a:r>
            <a:r>
              <a:rPr lang="en-US" sz="2400" dirty="0">
                <a:latin typeface="Avenir Book" panose="02000503020000020003" pitchFamily="2" charset="0"/>
              </a:rPr>
              <a:t> of input truly follows the </a:t>
            </a:r>
            <a:r>
              <a:rPr lang="en-US" sz="2400" u="sng" dirty="0">
                <a:latin typeface="Avenir Book" panose="02000503020000020003" pitchFamily="2" charset="0"/>
              </a:rPr>
              <a:t>first</a:t>
            </a:r>
            <a:r>
              <a:rPr lang="en-US" sz="2400" dirty="0">
                <a:latin typeface="Avenir Book" panose="02000503020000020003" pitchFamily="2" charset="0"/>
              </a:rPr>
              <a:t> one or not.</a:t>
            </a:r>
          </a:p>
          <a:p>
            <a:pPr>
              <a:spcBef>
                <a:spcPts val="3000"/>
              </a:spcBef>
            </a:pPr>
            <a:endParaRPr lang="en-US" sz="2400" dirty="0">
              <a:latin typeface="Avenir Book" panose="02000503020000020003" pitchFamily="2" charset="0"/>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4128294" y="1775264"/>
            <a:ext cx="1226760"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4128294" y="1744315"/>
            <a:ext cx="1182394" cy="35479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BERT</a:t>
            </a:r>
          </a:p>
        </p:txBody>
      </p:sp>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80" name="Content Placeholder 2">
            <a:extLst>
              <a:ext uri="{FF2B5EF4-FFF2-40B4-BE49-F238E27FC236}">
                <a16:creationId xmlns:a16="http://schemas.microsoft.com/office/drawing/2014/main" id="{7C959D5D-8ACA-4D47-BF6E-4A16377F8A32}"/>
              </a:ext>
            </a:extLst>
          </p:cNvPr>
          <p:cNvSpPr txBox="1">
            <a:spLocks/>
          </p:cNvSpPr>
          <p:nvPr/>
        </p:nvSpPr>
        <p:spPr>
          <a:xfrm>
            <a:off x="2271039" y="593146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The</a:t>
            </a:r>
          </a:p>
        </p:txBody>
      </p:sp>
      <p:sp>
        <p:nvSpPr>
          <p:cNvPr id="81" name="Right Arrow 80">
            <a:extLst>
              <a:ext uri="{FF2B5EF4-FFF2-40B4-BE49-F238E27FC236}">
                <a16:creationId xmlns:a16="http://schemas.microsoft.com/office/drawing/2014/main" id="{25BCBCB8-D427-164C-AD8B-020EBCCF0473}"/>
              </a:ext>
            </a:extLst>
          </p:cNvPr>
          <p:cNvSpPr/>
          <p:nvPr/>
        </p:nvSpPr>
        <p:spPr>
          <a:xfrm rot="16200000">
            <a:off x="1881309" y="1837520"/>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415EDEB-7366-934A-9F34-C71FAB7A13AE}"/>
              </a:ext>
            </a:extLst>
          </p:cNvPr>
          <p:cNvSpPr txBox="1">
            <a:spLocks/>
          </p:cNvSpPr>
          <p:nvPr/>
        </p:nvSpPr>
        <p:spPr>
          <a:xfrm>
            <a:off x="1073869" y="707903"/>
            <a:ext cx="1240142" cy="915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800" b="1" dirty="0">
                <a:solidFill>
                  <a:srgbClr val="C00000"/>
                </a:solidFill>
                <a:latin typeface="Avenir Light" panose="020B0402020203020204" pitchFamily="34" charset="77"/>
              </a:rPr>
              <a:t>brown</a:t>
            </a:r>
          </a:p>
          <a:p>
            <a:pPr marL="0" indent="0" algn="r">
              <a:lnSpc>
                <a:spcPct val="100000"/>
              </a:lnSpc>
              <a:spcBef>
                <a:spcPts val="0"/>
              </a:spcBef>
              <a:buNone/>
            </a:pPr>
            <a:r>
              <a:rPr lang="en-US" sz="1800" b="1" dirty="0">
                <a:solidFill>
                  <a:srgbClr val="C00000"/>
                </a:solidFill>
                <a:latin typeface="Avenir Light" panose="020B0402020203020204" pitchFamily="34" charset="77"/>
              </a:rPr>
              <a:t>lazy</a:t>
            </a:r>
          </a:p>
          <a:p>
            <a:pPr marL="0" indent="0" algn="r">
              <a:lnSpc>
                <a:spcPct val="100000"/>
              </a:lnSpc>
              <a:spcBef>
                <a:spcPts val="0"/>
              </a:spcBef>
              <a:buNone/>
            </a:pPr>
            <a:r>
              <a:rPr lang="en-US" sz="1800" b="1" dirty="0">
                <a:solidFill>
                  <a:srgbClr val="C00000"/>
                </a:solidFill>
                <a:latin typeface="Avenir Light" panose="020B0402020203020204" pitchFamily="34" charset="77"/>
              </a:rPr>
              <a:t>playful</a:t>
            </a:r>
          </a:p>
        </p:txBody>
      </p:sp>
      <p:sp>
        <p:nvSpPr>
          <p:cNvPr id="83" name="Content Placeholder 2">
            <a:extLst>
              <a:ext uri="{FF2B5EF4-FFF2-40B4-BE49-F238E27FC236}">
                <a16:creationId xmlns:a16="http://schemas.microsoft.com/office/drawing/2014/main" id="{2A6FE870-4E94-A141-B59B-39BB4D70BCF7}"/>
              </a:ext>
            </a:extLst>
          </p:cNvPr>
          <p:cNvSpPr txBox="1">
            <a:spLocks/>
          </p:cNvSpPr>
          <p:nvPr/>
        </p:nvSpPr>
        <p:spPr>
          <a:xfrm>
            <a:off x="2222500" y="731861"/>
            <a:ext cx="977452" cy="915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a:latin typeface="Avenir Light" panose="020B0402020203020204" pitchFamily="34" charset="77"/>
              </a:rPr>
              <a:t>0.92</a:t>
            </a:r>
          </a:p>
          <a:p>
            <a:pPr marL="0" indent="0">
              <a:lnSpc>
                <a:spcPct val="100000"/>
              </a:lnSpc>
              <a:spcBef>
                <a:spcPts val="0"/>
              </a:spcBef>
              <a:buNone/>
            </a:pPr>
            <a:r>
              <a:rPr lang="en-US" sz="1800" b="1" dirty="0">
                <a:latin typeface="Avenir Light" panose="020B0402020203020204" pitchFamily="34" charset="77"/>
              </a:rPr>
              <a:t>0.05</a:t>
            </a:r>
          </a:p>
          <a:p>
            <a:pPr marL="0" indent="0">
              <a:lnSpc>
                <a:spcPct val="100000"/>
              </a:lnSpc>
              <a:spcBef>
                <a:spcPts val="0"/>
              </a:spcBef>
              <a:buNone/>
            </a:pPr>
            <a:r>
              <a:rPr lang="en-US" sz="1800" b="1" dirty="0">
                <a:latin typeface="Avenir Light" panose="020B0402020203020204" pitchFamily="34" charset="77"/>
              </a:rPr>
              <a:t>0.03</a:t>
            </a:r>
          </a:p>
        </p:txBody>
      </p:sp>
      <p:sp>
        <p:nvSpPr>
          <p:cNvPr id="46" name="Slide Number Placeholder 9">
            <a:extLst>
              <a:ext uri="{FF2B5EF4-FFF2-40B4-BE49-F238E27FC236}">
                <a16:creationId xmlns:a16="http://schemas.microsoft.com/office/drawing/2014/main" id="{86777615-1309-3C4E-A398-FA264B7D0138}"/>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269</a:t>
            </a:fld>
            <a:endParaRPr lang="en-US" dirty="0"/>
          </a:p>
        </p:txBody>
      </p:sp>
    </p:spTree>
    <p:extLst>
      <p:ext uri="{BB962C8B-B14F-4D97-AF65-F5344CB8AC3E}">
        <p14:creationId xmlns:p14="http://schemas.microsoft.com/office/powerpoint/2010/main" val="641752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3563743" cy="750215"/>
          </a:xfrm>
        </p:spPr>
        <p:txBody>
          <a:bodyPr/>
          <a:lstStyle/>
          <a:p>
            <a:r>
              <a:rPr lang="en-US" b="1" dirty="0">
                <a:solidFill>
                  <a:srgbClr val="C00000"/>
                </a:solidFill>
              </a:rPr>
              <a:t>Language is funny</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7"/>
            <a:ext cx="2943312"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Subtitle 2">
            <a:extLst>
              <a:ext uri="{FF2B5EF4-FFF2-40B4-BE49-F238E27FC236}">
                <a16:creationId xmlns:a16="http://schemas.microsoft.com/office/drawing/2014/main" id="{CBD1F48E-5E9B-2143-B578-69E425353546}"/>
              </a:ext>
            </a:extLst>
          </p:cNvPr>
          <p:cNvSpPr txBox="1">
            <a:spLocks/>
          </p:cNvSpPr>
          <p:nvPr/>
        </p:nvSpPr>
        <p:spPr>
          <a:xfrm>
            <a:off x="808529" y="1245075"/>
            <a:ext cx="10151914" cy="5155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“Red tape holds up new bridges”</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“Hospitals are sued by 7 foot doctors”</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“Local high school dropouts cut in half”</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“Tesla crashed today”</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“Obama announced that he will run again”</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“Kipchoge announced that he will run again”</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“She made him duck”</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“Will you visit the bank across from the river bank? You can bank on it”</a:t>
            </a:r>
          </a:p>
          <a:p>
            <a:pPr marL="0" indent="0">
              <a:lnSpc>
                <a:spcPct val="100000"/>
              </a:lnSpc>
              <a:spcBef>
                <a:spcPts val="1500"/>
              </a:spcBef>
              <a:buNone/>
            </a:pPr>
            <a:r>
              <a:rPr lang="en-US" sz="2400" dirty="0">
                <a:solidFill>
                  <a:schemeClr val="bg2">
                    <a:lumMod val="25000"/>
                  </a:schemeClr>
                </a:solidFill>
                <a:latin typeface="Avenir Medium" panose="02000503020000020003" pitchFamily="2" charset="0"/>
              </a:rPr>
              <a:t>“Yes” vs “Yes.” vs “YES” vs “YES!” vs “YAS” vs “Yea”</a:t>
            </a:r>
          </a:p>
        </p:txBody>
      </p:sp>
    </p:spTree>
    <p:extLst>
      <p:ext uri="{BB962C8B-B14F-4D97-AF65-F5344CB8AC3E}">
        <p14:creationId xmlns:p14="http://schemas.microsoft.com/office/powerpoint/2010/main" val="654765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pic>
        <p:nvPicPr>
          <p:cNvPr id="5" name="Picture 4">
            <a:extLst>
              <a:ext uri="{FF2B5EF4-FFF2-40B4-BE49-F238E27FC236}">
                <a16:creationId xmlns:a16="http://schemas.microsoft.com/office/drawing/2014/main" id="{675EC73E-3C45-B54A-9AEB-D57ED9975353}"/>
              </a:ext>
            </a:extLst>
          </p:cNvPr>
          <p:cNvPicPr>
            <a:picLocks noChangeAspect="1"/>
          </p:cNvPicPr>
          <p:nvPr/>
        </p:nvPicPr>
        <p:blipFill>
          <a:blip r:embed="rId3"/>
          <a:stretch>
            <a:fillRect/>
          </a:stretch>
        </p:blipFill>
        <p:spPr>
          <a:xfrm>
            <a:off x="416086" y="1236814"/>
            <a:ext cx="11560064" cy="4740238"/>
          </a:xfrm>
          <a:prstGeom prst="rect">
            <a:avLst/>
          </a:prstGeom>
        </p:spPr>
      </p:pic>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Source</a:t>
            </a:r>
            <a:r>
              <a:rPr lang="en-US" sz="1400" dirty="0"/>
              <a:t>: original BERT paper: https://</a:t>
            </a:r>
            <a:r>
              <a:rPr lang="en-US" sz="1400" dirty="0" err="1"/>
              <a:t>arxiv.org</a:t>
            </a:r>
            <a:r>
              <a:rPr lang="en-US" sz="1400" dirty="0"/>
              <a:t>/pdf/1810.04805.pdf</a:t>
            </a:r>
          </a:p>
        </p:txBody>
      </p:sp>
      <p:sp>
        <p:nvSpPr>
          <p:cNvPr id="48" name="Rectangle 47">
            <a:extLst>
              <a:ext uri="{FF2B5EF4-FFF2-40B4-BE49-F238E27FC236}">
                <a16:creationId xmlns:a16="http://schemas.microsoft.com/office/drawing/2014/main" id="{8C90D608-C9DE-D54C-8BAE-C18F1D8AFCB4}"/>
              </a:ext>
            </a:extLst>
          </p:cNvPr>
          <p:cNvSpPr/>
          <p:nvPr/>
        </p:nvSpPr>
        <p:spPr>
          <a:xfrm>
            <a:off x="5174614" y="267766"/>
            <a:ext cx="6948965" cy="5942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4AE461-A9B3-AE48-A0E0-62190C1126A7}"/>
              </a:ext>
            </a:extLst>
          </p:cNvPr>
          <p:cNvSpPr/>
          <p:nvPr/>
        </p:nvSpPr>
        <p:spPr>
          <a:xfrm>
            <a:off x="6362700" y="1236814"/>
            <a:ext cx="5298914" cy="4474174"/>
          </a:xfrm>
          <a:prstGeom prst="rect">
            <a:avLst/>
          </a:prstGeom>
        </p:spPr>
        <p:txBody>
          <a:bodyPr wrap="square">
            <a:spAutoFit/>
          </a:bodyPr>
          <a:lstStyle/>
          <a:p>
            <a:pPr>
              <a:lnSpc>
                <a:spcPct val="150000"/>
              </a:lnSpc>
            </a:pPr>
            <a:r>
              <a:rPr lang="en-US" sz="2400" b="1" dirty="0">
                <a:solidFill>
                  <a:srgbClr val="C00000"/>
                </a:solidFill>
                <a:latin typeface="Avenir Book" panose="02000503020000020003" pitchFamily="2" charset="0"/>
              </a:rPr>
              <a:t>NOTE: </a:t>
            </a:r>
            <a:r>
              <a:rPr lang="en-US" sz="2400" dirty="0">
                <a:latin typeface="Avenir Book" panose="02000503020000020003" pitchFamily="2" charset="0"/>
              </a:rPr>
              <a:t>BERT also embeds the inputs by their </a:t>
            </a:r>
            <a:r>
              <a:rPr lang="en-US" sz="2400" b="1" dirty="0" err="1">
                <a:highlight>
                  <a:srgbClr val="FFFF00"/>
                </a:highlight>
                <a:latin typeface="Avenir Book" panose="02000503020000020003" pitchFamily="2" charset="0"/>
              </a:rPr>
              <a:t>WordPiece</a:t>
            </a:r>
            <a:r>
              <a:rPr lang="en-US" sz="2400" dirty="0">
                <a:latin typeface="Avenir Book" panose="02000503020000020003" pitchFamily="2" charset="0"/>
              </a:rPr>
              <a:t> embeddings.</a:t>
            </a:r>
          </a:p>
          <a:p>
            <a:pPr>
              <a:lnSpc>
                <a:spcPct val="150000"/>
              </a:lnSpc>
            </a:pPr>
            <a:endParaRPr lang="en-US" sz="2400" dirty="0">
              <a:latin typeface="Avenir Book" panose="02000503020000020003" pitchFamily="2" charset="0"/>
            </a:endParaRPr>
          </a:p>
          <a:p>
            <a:pPr>
              <a:lnSpc>
                <a:spcPct val="150000"/>
              </a:lnSpc>
            </a:pPr>
            <a:r>
              <a:rPr lang="en-US" sz="2400" b="1" dirty="0" err="1">
                <a:latin typeface="Avenir Book" panose="02000503020000020003" pitchFamily="2" charset="0"/>
              </a:rPr>
              <a:t>WordPiece</a:t>
            </a:r>
            <a:r>
              <a:rPr lang="en-US" sz="2400" dirty="0">
                <a:latin typeface="Avenir Book" panose="02000503020000020003" pitchFamily="2" charset="0"/>
              </a:rPr>
              <a:t> is a </a:t>
            </a:r>
            <a:r>
              <a:rPr lang="en-US" sz="2400" b="1" u="sng" dirty="0">
                <a:latin typeface="Avenir Book" panose="02000503020000020003" pitchFamily="2" charset="0"/>
              </a:rPr>
              <a:t>sub-word tokenization </a:t>
            </a:r>
            <a:r>
              <a:rPr lang="en-US" sz="2400" dirty="0">
                <a:latin typeface="Avenir Book" panose="02000503020000020003" pitchFamily="2" charset="0"/>
              </a:rPr>
              <a:t>learns to merge and use characters based on which pairs maximize the likelihood of the training data if added to the vocab.</a:t>
            </a:r>
            <a:endParaRPr lang="en-US" sz="2400" dirty="0"/>
          </a:p>
        </p:txBody>
      </p:sp>
      <p:sp>
        <p:nvSpPr>
          <p:cNvPr id="8" name="Slide Number Placeholder 9">
            <a:extLst>
              <a:ext uri="{FF2B5EF4-FFF2-40B4-BE49-F238E27FC236}">
                <a16:creationId xmlns:a16="http://schemas.microsoft.com/office/drawing/2014/main" id="{C4BD44B8-C254-4E43-A998-47C92BEB568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270</a:t>
            </a:fld>
            <a:endParaRPr lang="en-US" dirty="0"/>
          </a:p>
        </p:txBody>
      </p:sp>
    </p:spTree>
    <p:extLst>
      <p:ext uri="{BB962C8B-B14F-4D97-AF65-F5344CB8AC3E}">
        <p14:creationId xmlns:p14="http://schemas.microsoft.com/office/powerpoint/2010/main" val="290057085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233452" y="174626"/>
            <a:ext cx="8826500" cy="625438"/>
          </a:xfrm>
        </p:spPr>
        <p:txBody>
          <a:bodyPr/>
          <a:lstStyle/>
          <a:p>
            <a:r>
              <a:rPr lang="en-US" dirty="0"/>
              <a:t>Three ways to Attend</a:t>
            </a:r>
            <a:endParaRPr lang="en-US" dirty="0">
              <a:solidFill>
                <a:srgbClr val="7030A0"/>
              </a:solidFill>
            </a:endParaRPr>
          </a:p>
        </p:txBody>
      </p:sp>
      <p:sp>
        <p:nvSpPr>
          <p:cNvPr id="121" name="Rectangle 120">
            <a:extLst>
              <a:ext uri="{FF2B5EF4-FFF2-40B4-BE49-F238E27FC236}">
                <a16:creationId xmlns:a16="http://schemas.microsoft.com/office/drawing/2014/main" id="{C67F1680-4E6A-FF47-A5A3-45A4491667D3}"/>
              </a:ext>
            </a:extLst>
          </p:cNvPr>
          <p:cNvSpPr/>
          <p:nvPr/>
        </p:nvSpPr>
        <p:spPr>
          <a:xfrm>
            <a:off x="324424" y="610651"/>
            <a:ext cx="3426647" cy="917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D4CF8A7D-B6CF-6E48-BD63-F35D97E697F3}"/>
              </a:ext>
            </a:extLst>
          </p:cNvPr>
          <p:cNvSpPr/>
          <p:nvPr/>
        </p:nvSpPr>
        <p:spPr>
          <a:xfrm>
            <a:off x="1086073" y="1742638"/>
            <a:ext cx="5473873" cy="523220"/>
          </a:xfrm>
          <a:prstGeom prst="rect">
            <a:avLst/>
          </a:prstGeom>
        </p:spPr>
        <p:txBody>
          <a:bodyPr wrap="square">
            <a:spAutoFit/>
          </a:bodyPr>
          <a:lstStyle/>
          <a:p>
            <a:r>
              <a:rPr lang="en-US" sz="2800" dirty="0">
                <a:solidFill>
                  <a:schemeClr val="accent5">
                    <a:lumMod val="75000"/>
                  </a:schemeClr>
                </a:solidFill>
                <a:latin typeface="Avenir Book" panose="02000503020000020003" pitchFamily="2" charset="0"/>
              </a:rPr>
              <a:t>Encoder</a:t>
            </a:r>
            <a:r>
              <a:rPr lang="en-US" sz="2800" dirty="0">
                <a:latin typeface="Avenir Book" panose="02000503020000020003" pitchFamily="2" charset="0"/>
              </a:rPr>
              <a:t>-</a:t>
            </a:r>
            <a:r>
              <a:rPr lang="en-US" sz="2800" dirty="0">
                <a:solidFill>
                  <a:srgbClr val="7030A0"/>
                </a:solidFill>
                <a:latin typeface="Avenir Book" panose="02000503020000020003" pitchFamily="2" charset="0"/>
              </a:rPr>
              <a:t>Decoder</a:t>
            </a:r>
            <a:r>
              <a:rPr lang="en-US" sz="2800" dirty="0">
                <a:latin typeface="Avenir Book" panose="02000503020000020003" pitchFamily="2" charset="0"/>
              </a:rPr>
              <a:t> Attention</a:t>
            </a:r>
          </a:p>
        </p:txBody>
      </p:sp>
      <p:sp>
        <p:nvSpPr>
          <p:cNvPr id="277" name="Rectangle 276">
            <a:extLst>
              <a:ext uri="{FF2B5EF4-FFF2-40B4-BE49-F238E27FC236}">
                <a16:creationId xmlns:a16="http://schemas.microsoft.com/office/drawing/2014/main" id="{72A044F6-5276-534C-899B-5448A8FA28D3}"/>
              </a:ext>
            </a:extLst>
          </p:cNvPr>
          <p:cNvSpPr/>
          <p:nvPr/>
        </p:nvSpPr>
        <p:spPr>
          <a:xfrm>
            <a:off x="10911969" y="2204303"/>
            <a:ext cx="963586" cy="626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20C54EE6-CA87-1A4E-9A75-F6E0E0369DA4}"/>
              </a:ext>
            </a:extLst>
          </p:cNvPr>
          <p:cNvSpPr/>
          <p:nvPr/>
        </p:nvSpPr>
        <p:spPr>
          <a:xfrm>
            <a:off x="1086072" y="3146877"/>
            <a:ext cx="4588218" cy="523220"/>
          </a:xfrm>
          <a:prstGeom prst="rect">
            <a:avLst/>
          </a:prstGeom>
        </p:spPr>
        <p:txBody>
          <a:bodyPr wrap="square">
            <a:spAutoFit/>
          </a:bodyPr>
          <a:lstStyle/>
          <a:p>
            <a:r>
              <a:rPr lang="en-US" sz="2800" dirty="0">
                <a:solidFill>
                  <a:schemeClr val="accent5">
                    <a:lumMod val="75000"/>
                  </a:schemeClr>
                </a:solidFill>
                <a:latin typeface="Avenir Book" panose="02000503020000020003" pitchFamily="2" charset="0"/>
              </a:rPr>
              <a:t>Encoder</a:t>
            </a:r>
            <a:r>
              <a:rPr lang="en-US" sz="2800" dirty="0">
                <a:latin typeface="Avenir Book" panose="02000503020000020003" pitchFamily="2" charset="0"/>
              </a:rPr>
              <a:t> Self-Attention</a:t>
            </a:r>
          </a:p>
        </p:txBody>
      </p:sp>
      <p:sp>
        <p:nvSpPr>
          <p:cNvPr id="278" name="Rectangle 277">
            <a:extLst>
              <a:ext uri="{FF2B5EF4-FFF2-40B4-BE49-F238E27FC236}">
                <a16:creationId xmlns:a16="http://schemas.microsoft.com/office/drawing/2014/main" id="{6D1C2E24-1890-6741-ACA6-CF16C1BF3B0B}"/>
              </a:ext>
            </a:extLst>
          </p:cNvPr>
          <p:cNvSpPr/>
          <p:nvPr/>
        </p:nvSpPr>
        <p:spPr>
          <a:xfrm>
            <a:off x="1086073" y="4653698"/>
            <a:ext cx="5915976" cy="523220"/>
          </a:xfrm>
          <a:prstGeom prst="rect">
            <a:avLst/>
          </a:prstGeom>
        </p:spPr>
        <p:txBody>
          <a:bodyPr wrap="square">
            <a:spAutoFit/>
          </a:bodyPr>
          <a:lstStyle/>
          <a:p>
            <a:r>
              <a:rPr lang="en-US" sz="2800" dirty="0">
                <a:solidFill>
                  <a:srgbClr val="7030A0"/>
                </a:solidFill>
                <a:latin typeface="Avenir Book" panose="02000503020000020003" pitchFamily="2" charset="0"/>
              </a:rPr>
              <a:t>Decoder</a:t>
            </a:r>
            <a:r>
              <a:rPr lang="en-US" sz="2800" dirty="0">
                <a:latin typeface="Avenir Book" panose="02000503020000020003" pitchFamily="2" charset="0"/>
              </a:rPr>
              <a:t> Masked Self-Attention</a:t>
            </a:r>
          </a:p>
        </p:txBody>
      </p:sp>
      <p:grpSp>
        <p:nvGrpSpPr>
          <p:cNvPr id="19" name="Group 18">
            <a:extLst>
              <a:ext uri="{FF2B5EF4-FFF2-40B4-BE49-F238E27FC236}">
                <a16:creationId xmlns:a16="http://schemas.microsoft.com/office/drawing/2014/main" id="{9D10715A-2146-3449-B738-318690536053}"/>
              </a:ext>
            </a:extLst>
          </p:cNvPr>
          <p:cNvGrpSpPr/>
          <p:nvPr/>
        </p:nvGrpSpPr>
        <p:grpSpPr>
          <a:xfrm>
            <a:off x="7348689" y="2199265"/>
            <a:ext cx="541080" cy="233640"/>
            <a:chOff x="7437935" y="2467115"/>
            <a:chExt cx="541080" cy="233640"/>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0733472-36E0-B94E-9C3F-CA4474760D14}"/>
                    </a:ext>
                  </a:extLst>
                </p14:cNvPr>
                <p14:cNvContentPartPr/>
                <p14:nvPr/>
              </p14:nvContentPartPr>
              <p14:xfrm>
                <a:off x="7437935" y="2530835"/>
                <a:ext cx="219600" cy="169920"/>
              </p14:xfrm>
            </p:contentPart>
          </mc:Choice>
          <mc:Fallback xmlns="">
            <p:pic>
              <p:nvPicPr>
                <p:cNvPr id="13" name="Ink 12">
                  <a:extLst>
                    <a:ext uri="{FF2B5EF4-FFF2-40B4-BE49-F238E27FC236}">
                      <a16:creationId xmlns:a16="http://schemas.microsoft.com/office/drawing/2014/main" id="{A0733472-36E0-B94E-9C3F-CA4474760D14}"/>
                    </a:ext>
                  </a:extLst>
                </p:cNvPr>
                <p:cNvPicPr/>
                <p:nvPr/>
              </p:nvPicPr>
              <p:blipFill>
                <a:blip r:embed="rId4"/>
                <a:stretch>
                  <a:fillRect/>
                </a:stretch>
              </p:blipFill>
              <p:spPr>
                <a:xfrm>
                  <a:off x="7429295" y="2521835"/>
                  <a:ext cx="2372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C6E89CA-222E-2943-8951-344C279EDC1E}"/>
                    </a:ext>
                  </a:extLst>
                </p14:cNvPr>
                <p14:cNvContentPartPr/>
                <p14:nvPr/>
              </p14:nvContentPartPr>
              <p14:xfrm>
                <a:off x="7687415" y="2487635"/>
                <a:ext cx="136800" cy="165240"/>
              </p14:xfrm>
            </p:contentPart>
          </mc:Choice>
          <mc:Fallback xmlns="">
            <p:pic>
              <p:nvPicPr>
                <p:cNvPr id="14" name="Ink 13">
                  <a:extLst>
                    <a:ext uri="{FF2B5EF4-FFF2-40B4-BE49-F238E27FC236}">
                      <a16:creationId xmlns:a16="http://schemas.microsoft.com/office/drawing/2014/main" id="{5C6E89CA-222E-2943-8951-344C279EDC1E}"/>
                    </a:ext>
                  </a:extLst>
                </p:cNvPr>
                <p:cNvPicPr/>
                <p:nvPr/>
              </p:nvPicPr>
              <p:blipFill>
                <a:blip r:embed="rId6"/>
                <a:stretch>
                  <a:fillRect/>
                </a:stretch>
              </p:blipFill>
              <p:spPr>
                <a:xfrm>
                  <a:off x="7678775" y="2478635"/>
                  <a:ext cx="154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B7E69CEE-C81A-9E48-A14F-7139DEA85D5D}"/>
                    </a:ext>
                  </a:extLst>
                </p14:cNvPr>
                <p14:cNvContentPartPr/>
                <p14:nvPr/>
              </p14:nvContentPartPr>
              <p14:xfrm>
                <a:off x="7868855" y="2467115"/>
                <a:ext cx="110160" cy="169920"/>
              </p14:xfrm>
            </p:contentPart>
          </mc:Choice>
          <mc:Fallback xmlns="">
            <p:pic>
              <p:nvPicPr>
                <p:cNvPr id="16" name="Ink 15">
                  <a:extLst>
                    <a:ext uri="{FF2B5EF4-FFF2-40B4-BE49-F238E27FC236}">
                      <a16:creationId xmlns:a16="http://schemas.microsoft.com/office/drawing/2014/main" id="{B7E69CEE-C81A-9E48-A14F-7139DEA85D5D}"/>
                    </a:ext>
                  </a:extLst>
                </p:cNvPr>
                <p:cNvPicPr/>
                <p:nvPr/>
              </p:nvPicPr>
              <p:blipFill>
                <a:blip r:embed="rId8"/>
                <a:stretch>
                  <a:fillRect/>
                </a:stretch>
              </p:blipFill>
              <p:spPr>
                <a:xfrm>
                  <a:off x="7860215" y="2458475"/>
                  <a:ext cx="127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53C24DB5-6168-124A-8DAA-81156DCD5DC7}"/>
                    </a:ext>
                  </a:extLst>
                </p14:cNvPr>
                <p14:cNvContentPartPr/>
                <p14:nvPr/>
              </p14:nvContentPartPr>
              <p14:xfrm>
                <a:off x="7512455" y="2546315"/>
                <a:ext cx="124200" cy="83880"/>
              </p14:xfrm>
            </p:contentPart>
          </mc:Choice>
          <mc:Fallback xmlns="">
            <p:pic>
              <p:nvPicPr>
                <p:cNvPr id="18" name="Ink 17">
                  <a:extLst>
                    <a:ext uri="{FF2B5EF4-FFF2-40B4-BE49-F238E27FC236}">
                      <a16:creationId xmlns:a16="http://schemas.microsoft.com/office/drawing/2014/main" id="{53C24DB5-6168-124A-8DAA-81156DCD5DC7}"/>
                    </a:ext>
                  </a:extLst>
                </p:cNvPr>
                <p:cNvPicPr/>
                <p:nvPr/>
              </p:nvPicPr>
              <p:blipFill>
                <a:blip r:embed="rId10"/>
                <a:stretch>
                  <a:fillRect/>
                </a:stretch>
              </p:blipFill>
              <p:spPr>
                <a:xfrm>
                  <a:off x="7503455" y="2537675"/>
                  <a:ext cx="141840" cy="101520"/>
                </a:xfrm>
                <a:prstGeom prst="rect">
                  <a:avLst/>
                </a:prstGeom>
              </p:spPr>
            </p:pic>
          </mc:Fallback>
        </mc:AlternateContent>
      </p:grpSp>
      <p:grpSp>
        <p:nvGrpSpPr>
          <p:cNvPr id="49" name="Group 48">
            <a:extLst>
              <a:ext uri="{FF2B5EF4-FFF2-40B4-BE49-F238E27FC236}">
                <a16:creationId xmlns:a16="http://schemas.microsoft.com/office/drawing/2014/main" id="{5955614B-8946-1F48-B10E-B1D9FBB6C371}"/>
              </a:ext>
            </a:extLst>
          </p:cNvPr>
          <p:cNvGrpSpPr/>
          <p:nvPr/>
        </p:nvGrpSpPr>
        <p:grpSpPr>
          <a:xfrm>
            <a:off x="6884289" y="637585"/>
            <a:ext cx="4027680" cy="1353600"/>
            <a:chOff x="6973535" y="905435"/>
            <a:chExt cx="4027680" cy="135360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AFD3A6E-B7DB-DE4C-A3AB-30103A909F4E}"/>
                    </a:ext>
                  </a:extLst>
                </p14:cNvPr>
                <p14:cNvContentPartPr/>
                <p14:nvPr/>
              </p14:nvContentPartPr>
              <p14:xfrm>
                <a:off x="6973535" y="1897955"/>
                <a:ext cx="303840" cy="251640"/>
              </p14:xfrm>
            </p:contentPart>
          </mc:Choice>
          <mc:Fallback xmlns="">
            <p:pic>
              <p:nvPicPr>
                <p:cNvPr id="8" name="Ink 7">
                  <a:extLst>
                    <a:ext uri="{FF2B5EF4-FFF2-40B4-BE49-F238E27FC236}">
                      <a16:creationId xmlns:a16="http://schemas.microsoft.com/office/drawing/2014/main" id="{1AFD3A6E-B7DB-DE4C-A3AB-30103A909F4E}"/>
                    </a:ext>
                  </a:extLst>
                </p:cNvPr>
                <p:cNvPicPr/>
                <p:nvPr/>
              </p:nvPicPr>
              <p:blipFill>
                <a:blip r:embed="rId12"/>
                <a:stretch>
                  <a:fillRect/>
                </a:stretch>
              </p:blipFill>
              <p:spPr>
                <a:xfrm>
                  <a:off x="6964895" y="1888955"/>
                  <a:ext cx="3214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C808148-02DB-B047-8C26-81B9F76CD14C}"/>
                    </a:ext>
                  </a:extLst>
                </p14:cNvPr>
                <p14:cNvContentPartPr/>
                <p14:nvPr/>
              </p14:nvContentPartPr>
              <p14:xfrm>
                <a:off x="7611455" y="1899395"/>
                <a:ext cx="327240" cy="247680"/>
              </p14:xfrm>
            </p:contentPart>
          </mc:Choice>
          <mc:Fallback xmlns="">
            <p:pic>
              <p:nvPicPr>
                <p:cNvPr id="10" name="Ink 9">
                  <a:extLst>
                    <a:ext uri="{FF2B5EF4-FFF2-40B4-BE49-F238E27FC236}">
                      <a16:creationId xmlns:a16="http://schemas.microsoft.com/office/drawing/2014/main" id="{FC808148-02DB-B047-8C26-81B9F76CD14C}"/>
                    </a:ext>
                  </a:extLst>
                </p:cNvPr>
                <p:cNvPicPr/>
                <p:nvPr/>
              </p:nvPicPr>
              <p:blipFill>
                <a:blip r:embed="rId14"/>
                <a:stretch>
                  <a:fillRect/>
                </a:stretch>
              </p:blipFill>
              <p:spPr>
                <a:xfrm>
                  <a:off x="7602815" y="1890755"/>
                  <a:ext cx="344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1509D37D-13F8-DC4D-B6B9-16FD8186AF72}"/>
                    </a:ext>
                  </a:extLst>
                </p14:cNvPr>
                <p14:cNvContentPartPr/>
                <p14:nvPr/>
              </p14:nvContentPartPr>
              <p14:xfrm>
                <a:off x="8142455" y="1916675"/>
                <a:ext cx="358560" cy="325080"/>
              </p14:xfrm>
            </p:contentPart>
          </mc:Choice>
          <mc:Fallback xmlns="">
            <p:pic>
              <p:nvPicPr>
                <p:cNvPr id="11" name="Ink 10">
                  <a:extLst>
                    <a:ext uri="{FF2B5EF4-FFF2-40B4-BE49-F238E27FC236}">
                      <a16:creationId xmlns:a16="http://schemas.microsoft.com/office/drawing/2014/main" id="{1509D37D-13F8-DC4D-B6B9-16FD8186AF72}"/>
                    </a:ext>
                  </a:extLst>
                </p:cNvPr>
                <p:cNvPicPr/>
                <p:nvPr/>
              </p:nvPicPr>
              <p:blipFill>
                <a:blip r:embed="rId16"/>
                <a:stretch>
                  <a:fillRect/>
                </a:stretch>
              </p:blipFill>
              <p:spPr>
                <a:xfrm>
                  <a:off x="8133815" y="1907675"/>
                  <a:ext cx="3762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7137EA31-DADC-0B43-8F2E-B105641EEBED}"/>
                    </a:ext>
                  </a:extLst>
                </p14:cNvPr>
                <p14:cNvContentPartPr/>
                <p14:nvPr/>
              </p14:nvContentPartPr>
              <p14:xfrm>
                <a:off x="10054415" y="2061395"/>
                <a:ext cx="360" cy="360"/>
              </p14:xfrm>
            </p:contentPart>
          </mc:Choice>
          <mc:Fallback xmlns="">
            <p:pic>
              <p:nvPicPr>
                <p:cNvPr id="20" name="Ink 19">
                  <a:extLst>
                    <a:ext uri="{FF2B5EF4-FFF2-40B4-BE49-F238E27FC236}">
                      <a16:creationId xmlns:a16="http://schemas.microsoft.com/office/drawing/2014/main" id="{7137EA31-DADC-0B43-8F2E-B105641EEBED}"/>
                    </a:ext>
                  </a:extLst>
                </p:cNvPr>
                <p:cNvPicPr/>
                <p:nvPr/>
              </p:nvPicPr>
              <p:blipFill>
                <a:blip r:embed="rId18"/>
                <a:stretch>
                  <a:fillRect/>
                </a:stretch>
              </p:blipFill>
              <p:spPr>
                <a:xfrm>
                  <a:off x="10045775" y="2052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DBD04C83-E35B-544F-B2CF-0ECDFD5AD3E6}"/>
                    </a:ext>
                  </a:extLst>
                </p14:cNvPr>
                <p14:cNvContentPartPr/>
                <p14:nvPr/>
              </p14:nvContentPartPr>
              <p14:xfrm>
                <a:off x="9928775" y="1900835"/>
                <a:ext cx="204840" cy="349200"/>
              </p14:xfrm>
            </p:contentPart>
          </mc:Choice>
          <mc:Fallback xmlns="">
            <p:pic>
              <p:nvPicPr>
                <p:cNvPr id="21" name="Ink 20">
                  <a:extLst>
                    <a:ext uri="{FF2B5EF4-FFF2-40B4-BE49-F238E27FC236}">
                      <a16:creationId xmlns:a16="http://schemas.microsoft.com/office/drawing/2014/main" id="{DBD04C83-E35B-544F-B2CF-0ECDFD5AD3E6}"/>
                    </a:ext>
                  </a:extLst>
                </p:cNvPr>
                <p:cNvPicPr/>
                <p:nvPr/>
              </p:nvPicPr>
              <p:blipFill>
                <a:blip r:embed="rId20"/>
                <a:stretch>
                  <a:fillRect/>
                </a:stretch>
              </p:blipFill>
              <p:spPr>
                <a:xfrm>
                  <a:off x="9920135" y="1892195"/>
                  <a:ext cx="2224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AEE5CC10-FCC7-E546-8BF6-106170154CC4}"/>
                    </a:ext>
                  </a:extLst>
                </p14:cNvPr>
                <p14:cNvContentPartPr/>
                <p14:nvPr/>
              </p14:nvContentPartPr>
              <p14:xfrm>
                <a:off x="10319735" y="1920275"/>
                <a:ext cx="246600" cy="338760"/>
              </p14:xfrm>
            </p:contentPart>
          </mc:Choice>
          <mc:Fallback xmlns="">
            <p:pic>
              <p:nvPicPr>
                <p:cNvPr id="22" name="Ink 21">
                  <a:extLst>
                    <a:ext uri="{FF2B5EF4-FFF2-40B4-BE49-F238E27FC236}">
                      <a16:creationId xmlns:a16="http://schemas.microsoft.com/office/drawing/2014/main" id="{AEE5CC10-FCC7-E546-8BF6-106170154CC4}"/>
                    </a:ext>
                  </a:extLst>
                </p:cNvPr>
                <p:cNvPicPr/>
                <p:nvPr/>
              </p:nvPicPr>
              <p:blipFill>
                <a:blip r:embed="rId22"/>
                <a:stretch>
                  <a:fillRect/>
                </a:stretch>
              </p:blipFill>
              <p:spPr>
                <a:xfrm>
                  <a:off x="10311095" y="1911275"/>
                  <a:ext cx="26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78643FD0-E7E8-0247-9FED-05F663EBB662}"/>
                    </a:ext>
                  </a:extLst>
                </p14:cNvPr>
                <p14:cNvContentPartPr/>
                <p14:nvPr/>
              </p14:nvContentPartPr>
              <p14:xfrm>
                <a:off x="10731575" y="1917395"/>
                <a:ext cx="269640" cy="338760"/>
              </p14:xfrm>
            </p:contentPart>
          </mc:Choice>
          <mc:Fallback xmlns="">
            <p:pic>
              <p:nvPicPr>
                <p:cNvPr id="23" name="Ink 22">
                  <a:extLst>
                    <a:ext uri="{FF2B5EF4-FFF2-40B4-BE49-F238E27FC236}">
                      <a16:creationId xmlns:a16="http://schemas.microsoft.com/office/drawing/2014/main" id="{78643FD0-E7E8-0247-9FED-05F663EBB662}"/>
                    </a:ext>
                  </a:extLst>
                </p:cNvPr>
                <p:cNvPicPr/>
                <p:nvPr/>
              </p:nvPicPr>
              <p:blipFill>
                <a:blip r:embed="rId24"/>
                <a:stretch>
                  <a:fillRect/>
                </a:stretch>
              </p:blipFill>
              <p:spPr>
                <a:xfrm>
                  <a:off x="10722575" y="1908755"/>
                  <a:ext cx="2872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7B14DA4F-BB9A-964C-A13C-EB8B02C9E5AE}"/>
                    </a:ext>
                  </a:extLst>
                </p14:cNvPr>
                <p14:cNvContentPartPr/>
                <p14:nvPr/>
              </p14:nvContentPartPr>
              <p14:xfrm>
                <a:off x="8222015" y="1359035"/>
                <a:ext cx="1703520" cy="413280"/>
              </p14:xfrm>
            </p:contentPart>
          </mc:Choice>
          <mc:Fallback xmlns="">
            <p:pic>
              <p:nvPicPr>
                <p:cNvPr id="25" name="Ink 24">
                  <a:extLst>
                    <a:ext uri="{FF2B5EF4-FFF2-40B4-BE49-F238E27FC236}">
                      <a16:creationId xmlns:a16="http://schemas.microsoft.com/office/drawing/2014/main" id="{7B14DA4F-BB9A-964C-A13C-EB8B02C9E5AE}"/>
                    </a:ext>
                  </a:extLst>
                </p:cNvPr>
                <p:cNvPicPr/>
                <p:nvPr/>
              </p:nvPicPr>
              <p:blipFill>
                <a:blip r:embed="rId26"/>
                <a:stretch>
                  <a:fillRect/>
                </a:stretch>
              </p:blipFill>
              <p:spPr>
                <a:xfrm>
                  <a:off x="8213015" y="1350035"/>
                  <a:ext cx="17211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15A2846A-4C07-BD4A-8BB8-6172C027F1C6}"/>
                    </a:ext>
                  </a:extLst>
                </p14:cNvPr>
                <p14:cNvContentPartPr/>
                <p14:nvPr/>
              </p14:nvContentPartPr>
              <p14:xfrm>
                <a:off x="8222015" y="1644515"/>
                <a:ext cx="216720" cy="123120"/>
              </p14:xfrm>
            </p:contentPart>
          </mc:Choice>
          <mc:Fallback xmlns="">
            <p:pic>
              <p:nvPicPr>
                <p:cNvPr id="26" name="Ink 25">
                  <a:extLst>
                    <a:ext uri="{FF2B5EF4-FFF2-40B4-BE49-F238E27FC236}">
                      <a16:creationId xmlns:a16="http://schemas.microsoft.com/office/drawing/2014/main" id="{15A2846A-4C07-BD4A-8BB8-6172C027F1C6}"/>
                    </a:ext>
                  </a:extLst>
                </p:cNvPr>
                <p:cNvPicPr/>
                <p:nvPr/>
              </p:nvPicPr>
              <p:blipFill>
                <a:blip r:embed="rId28"/>
                <a:stretch>
                  <a:fillRect/>
                </a:stretch>
              </p:blipFill>
              <p:spPr>
                <a:xfrm>
                  <a:off x="8213015" y="1635515"/>
                  <a:ext cx="234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5191F6BD-C690-A54E-8ACB-BFC17A417C1B}"/>
                    </a:ext>
                  </a:extLst>
                </p14:cNvPr>
                <p14:cNvContentPartPr/>
                <p14:nvPr/>
              </p14:nvContentPartPr>
              <p14:xfrm>
                <a:off x="8618735" y="1243835"/>
                <a:ext cx="360" cy="360"/>
              </p14:xfrm>
            </p:contentPart>
          </mc:Choice>
          <mc:Fallback xmlns="">
            <p:pic>
              <p:nvPicPr>
                <p:cNvPr id="27" name="Ink 26">
                  <a:extLst>
                    <a:ext uri="{FF2B5EF4-FFF2-40B4-BE49-F238E27FC236}">
                      <a16:creationId xmlns:a16="http://schemas.microsoft.com/office/drawing/2014/main" id="{5191F6BD-C690-A54E-8ACB-BFC17A417C1B}"/>
                    </a:ext>
                  </a:extLst>
                </p:cNvPr>
                <p:cNvPicPr/>
                <p:nvPr/>
              </p:nvPicPr>
              <p:blipFill>
                <a:blip r:embed="rId18"/>
                <a:stretch>
                  <a:fillRect/>
                </a:stretch>
              </p:blipFill>
              <p:spPr>
                <a:xfrm>
                  <a:off x="8610095" y="1234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C7A9D4D-46D4-6D4F-8720-0B02F7AE846B}"/>
                    </a:ext>
                  </a:extLst>
                </p14:cNvPr>
                <p14:cNvContentPartPr/>
                <p14:nvPr/>
              </p14:nvContentPartPr>
              <p14:xfrm>
                <a:off x="8530175" y="905435"/>
                <a:ext cx="137880" cy="237960"/>
              </p14:xfrm>
            </p:contentPart>
          </mc:Choice>
          <mc:Fallback xmlns="">
            <p:pic>
              <p:nvPicPr>
                <p:cNvPr id="28" name="Ink 27">
                  <a:extLst>
                    <a:ext uri="{FF2B5EF4-FFF2-40B4-BE49-F238E27FC236}">
                      <a16:creationId xmlns:a16="http://schemas.microsoft.com/office/drawing/2014/main" id="{CC7A9D4D-46D4-6D4F-8720-0B02F7AE846B}"/>
                    </a:ext>
                  </a:extLst>
                </p:cNvPr>
                <p:cNvPicPr/>
                <p:nvPr/>
              </p:nvPicPr>
              <p:blipFill>
                <a:blip r:embed="rId31"/>
                <a:stretch>
                  <a:fillRect/>
                </a:stretch>
              </p:blipFill>
              <p:spPr>
                <a:xfrm>
                  <a:off x="8521175" y="896795"/>
                  <a:ext cx="155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A01AA2AF-FA6E-BA46-9BCE-3649D30EAF5F}"/>
                    </a:ext>
                  </a:extLst>
                </p14:cNvPr>
                <p14:cNvContentPartPr/>
                <p14:nvPr/>
              </p14:nvContentPartPr>
              <p14:xfrm>
                <a:off x="7675175" y="1263275"/>
                <a:ext cx="2395440" cy="506160"/>
              </p14:xfrm>
            </p:contentPart>
          </mc:Choice>
          <mc:Fallback xmlns="">
            <p:pic>
              <p:nvPicPr>
                <p:cNvPr id="34" name="Ink 33">
                  <a:extLst>
                    <a:ext uri="{FF2B5EF4-FFF2-40B4-BE49-F238E27FC236}">
                      <a16:creationId xmlns:a16="http://schemas.microsoft.com/office/drawing/2014/main" id="{A01AA2AF-FA6E-BA46-9BCE-3649D30EAF5F}"/>
                    </a:ext>
                  </a:extLst>
                </p:cNvPr>
                <p:cNvPicPr/>
                <p:nvPr/>
              </p:nvPicPr>
              <p:blipFill>
                <a:blip r:embed="rId33"/>
                <a:stretch>
                  <a:fillRect/>
                </a:stretch>
              </p:blipFill>
              <p:spPr>
                <a:xfrm>
                  <a:off x="7666535" y="1254275"/>
                  <a:ext cx="24130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B92A15A6-41EA-E942-9466-8167BDC3AE6D}"/>
                    </a:ext>
                  </a:extLst>
                </p14:cNvPr>
                <p14:cNvContentPartPr/>
                <p14:nvPr/>
              </p14:nvContentPartPr>
              <p14:xfrm>
                <a:off x="7588055" y="1588355"/>
                <a:ext cx="258480" cy="163080"/>
              </p14:xfrm>
            </p:contentPart>
          </mc:Choice>
          <mc:Fallback xmlns="">
            <p:pic>
              <p:nvPicPr>
                <p:cNvPr id="35" name="Ink 34">
                  <a:extLst>
                    <a:ext uri="{FF2B5EF4-FFF2-40B4-BE49-F238E27FC236}">
                      <a16:creationId xmlns:a16="http://schemas.microsoft.com/office/drawing/2014/main" id="{B92A15A6-41EA-E942-9466-8167BDC3AE6D}"/>
                    </a:ext>
                  </a:extLst>
                </p:cNvPr>
                <p:cNvPicPr/>
                <p:nvPr/>
              </p:nvPicPr>
              <p:blipFill>
                <a:blip r:embed="rId35"/>
                <a:stretch>
                  <a:fillRect/>
                </a:stretch>
              </p:blipFill>
              <p:spPr>
                <a:xfrm>
                  <a:off x="7579415" y="1579715"/>
                  <a:ext cx="276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52E0B444-D1AE-064F-9F9E-23A7E4DE4118}"/>
                    </a:ext>
                  </a:extLst>
                </p14:cNvPr>
                <p14:cNvContentPartPr/>
                <p14:nvPr/>
              </p14:nvContentPartPr>
              <p14:xfrm>
                <a:off x="9088895" y="1710035"/>
                <a:ext cx="360" cy="360"/>
              </p14:xfrm>
            </p:contentPart>
          </mc:Choice>
          <mc:Fallback xmlns="">
            <p:pic>
              <p:nvPicPr>
                <p:cNvPr id="37" name="Ink 36">
                  <a:extLst>
                    <a:ext uri="{FF2B5EF4-FFF2-40B4-BE49-F238E27FC236}">
                      <a16:creationId xmlns:a16="http://schemas.microsoft.com/office/drawing/2014/main" id="{52E0B444-D1AE-064F-9F9E-23A7E4DE4118}"/>
                    </a:ext>
                  </a:extLst>
                </p:cNvPr>
                <p:cNvPicPr/>
                <p:nvPr/>
              </p:nvPicPr>
              <p:blipFill>
                <a:blip r:embed="rId18"/>
                <a:stretch>
                  <a:fillRect/>
                </a:stretch>
              </p:blipFill>
              <p:spPr>
                <a:xfrm>
                  <a:off x="9080255" y="1701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a:extLst>
                    <a:ext uri="{FF2B5EF4-FFF2-40B4-BE49-F238E27FC236}">
                      <a16:creationId xmlns:a16="http://schemas.microsoft.com/office/drawing/2014/main" id="{6E0FDCA5-2753-B041-BF62-FDD928A06214}"/>
                    </a:ext>
                  </a:extLst>
                </p14:cNvPr>
                <p14:cNvContentPartPr/>
                <p14:nvPr/>
              </p14:nvContentPartPr>
              <p14:xfrm>
                <a:off x="9005015" y="1445435"/>
                <a:ext cx="130680" cy="168120"/>
              </p14:xfrm>
            </p:contentPart>
          </mc:Choice>
          <mc:Fallback xmlns="">
            <p:pic>
              <p:nvPicPr>
                <p:cNvPr id="38" name="Ink 37">
                  <a:extLst>
                    <a:ext uri="{FF2B5EF4-FFF2-40B4-BE49-F238E27FC236}">
                      <a16:creationId xmlns:a16="http://schemas.microsoft.com/office/drawing/2014/main" id="{6E0FDCA5-2753-B041-BF62-FDD928A06214}"/>
                    </a:ext>
                  </a:extLst>
                </p:cNvPr>
                <p:cNvPicPr/>
                <p:nvPr/>
              </p:nvPicPr>
              <p:blipFill>
                <a:blip r:embed="rId38"/>
                <a:stretch>
                  <a:fillRect/>
                </a:stretch>
              </p:blipFill>
              <p:spPr>
                <a:xfrm>
                  <a:off x="8996015" y="1436795"/>
                  <a:ext cx="148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24E1C6FD-EE2E-FC45-83B7-898FB46F57D9}"/>
                    </a:ext>
                  </a:extLst>
                </p14:cNvPr>
                <p14:cNvContentPartPr/>
                <p14:nvPr/>
              </p14:nvContentPartPr>
              <p14:xfrm>
                <a:off x="7046975" y="1067795"/>
                <a:ext cx="3098520" cy="766800"/>
              </p14:xfrm>
            </p:contentPart>
          </mc:Choice>
          <mc:Fallback xmlns="">
            <p:pic>
              <p:nvPicPr>
                <p:cNvPr id="42" name="Ink 41">
                  <a:extLst>
                    <a:ext uri="{FF2B5EF4-FFF2-40B4-BE49-F238E27FC236}">
                      <a16:creationId xmlns:a16="http://schemas.microsoft.com/office/drawing/2014/main" id="{24E1C6FD-EE2E-FC45-83B7-898FB46F57D9}"/>
                    </a:ext>
                  </a:extLst>
                </p:cNvPr>
                <p:cNvPicPr/>
                <p:nvPr/>
              </p:nvPicPr>
              <p:blipFill>
                <a:blip r:embed="rId40"/>
                <a:stretch>
                  <a:fillRect/>
                </a:stretch>
              </p:blipFill>
              <p:spPr>
                <a:xfrm>
                  <a:off x="7037975" y="1059155"/>
                  <a:ext cx="3116160" cy="784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10FC77CA-77F6-134E-A48A-2C3E4B264AD3}"/>
                    </a:ext>
                  </a:extLst>
                </p14:cNvPr>
                <p14:cNvContentPartPr/>
                <p14:nvPr/>
              </p14:nvContentPartPr>
              <p14:xfrm>
                <a:off x="7142735" y="1411955"/>
                <a:ext cx="360" cy="360"/>
              </p14:xfrm>
            </p:contentPart>
          </mc:Choice>
          <mc:Fallback xmlns="">
            <p:pic>
              <p:nvPicPr>
                <p:cNvPr id="47" name="Ink 46">
                  <a:extLst>
                    <a:ext uri="{FF2B5EF4-FFF2-40B4-BE49-F238E27FC236}">
                      <a16:creationId xmlns:a16="http://schemas.microsoft.com/office/drawing/2014/main" id="{10FC77CA-77F6-134E-A48A-2C3E4B264AD3}"/>
                    </a:ext>
                  </a:extLst>
                </p:cNvPr>
                <p:cNvPicPr/>
                <p:nvPr/>
              </p:nvPicPr>
              <p:blipFill>
                <a:blip r:embed="rId18"/>
                <a:stretch>
                  <a:fillRect/>
                </a:stretch>
              </p:blipFill>
              <p:spPr>
                <a:xfrm>
                  <a:off x="7133735" y="1402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Ink 47">
                  <a:extLst>
                    <a:ext uri="{FF2B5EF4-FFF2-40B4-BE49-F238E27FC236}">
                      <a16:creationId xmlns:a16="http://schemas.microsoft.com/office/drawing/2014/main" id="{1F5B00DD-C92C-5F41-9724-90B2396EEC93}"/>
                    </a:ext>
                  </a:extLst>
                </p14:cNvPr>
                <p14:cNvContentPartPr/>
                <p14:nvPr/>
              </p14:nvContentPartPr>
              <p14:xfrm>
                <a:off x="6991175" y="915875"/>
                <a:ext cx="191160" cy="281880"/>
              </p14:xfrm>
            </p:contentPart>
          </mc:Choice>
          <mc:Fallback xmlns="">
            <p:pic>
              <p:nvPicPr>
                <p:cNvPr id="48" name="Ink 47">
                  <a:extLst>
                    <a:ext uri="{FF2B5EF4-FFF2-40B4-BE49-F238E27FC236}">
                      <a16:creationId xmlns:a16="http://schemas.microsoft.com/office/drawing/2014/main" id="{1F5B00DD-C92C-5F41-9724-90B2396EEC93}"/>
                    </a:ext>
                  </a:extLst>
                </p:cNvPr>
                <p:cNvPicPr/>
                <p:nvPr/>
              </p:nvPicPr>
              <p:blipFill>
                <a:blip r:embed="rId43"/>
                <a:stretch>
                  <a:fillRect/>
                </a:stretch>
              </p:blipFill>
              <p:spPr>
                <a:xfrm>
                  <a:off x="6982175" y="906875"/>
                  <a:ext cx="208800" cy="299520"/>
                </a:xfrm>
                <a:prstGeom prst="rect">
                  <a:avLst/>
                </a:prstGeom>
              </p:spPr>
            </p:pic>
          </mc:Fallback>
        </mc:AlternateContent>
      </p:grpSp>
      <p:grpSp>
        <p:nvGrpSpPr>
          <p:cNvPr id="53" name="Group 52">
            <a:extLst>
              <a:ext uri="{FF2B5EF4-FFF2-40B4-BE49-F238E27FC236}">
                <a16:creationId xmlns:a16="http://schemas.microsoft.com/office/drawing/2014/main" id="{FCCBE41D-A95D-2C45-9264-1C8B74E36EEB}"/>
              </a:ext>
            </a:extLst>
          </p:cNvPr>
          <p:cNvGrpSpPr/>
          <p:nvPr/>
        </p:nvGrpSpPr>
        <p:grpSpPr>
          <a:xfrm>
            <a:off x="10171449" y="2224825"/>
            <a:ext cx="541080" cy="334440"/>
            <a:chOff x="10260695" y="2492675"/>
            <a:chExt cx="541080" cy="334440"/>
          </a:xfrm>
        </p:grpSpPr>
        <mc:AlternateContent xmlns:mc="http://schemas.openxmlformats.org/markup-compatibility/2006" xmlns:p14="http://schemas.microsoft.com/office/powerpoint/2010/main">
          <mc:Choice Requires="p14">
            <p:contentPart p14:bwMode="auto" r:id="rId44">
              <p14:nvContentPartPr>
                <p14:cNvPr id="50" name="Ink 49">
                  <a:extLst>
                    <a:ext uri="{FF2B5EF4-FFF2-40B4-BE49-F238E27FC236}">
                      <a16:creationId xmlns:a16="http://schemas.microsoft.com/office/drawing/2014/main" id="{E6E4F7AD-F898-2A49-82FA-7CEA31C4040E}"/>
                    </a:ext>
                  </a:extLst>
                </p14:cNvPr>
                <p14:cNvContentPartPr/>
                <p14:nvPr/>
              </p14:nvContentPartPr>
              <p14:xfrm>
                <a:off x="10260695" y="2492675"/>
                <a:ext cx="136440" cy="334080"/>
              </p14:xfrm>
            </p:contentPart>
          </mc:Choice>
          <mc:Fallback xmlns="">
            <p:pic>
              <p:nvPicPr>
                <p:cNvPr id="50" name="Ink 49">
                  <a:extLst>
                    <a:ext uri="{FF2B5EF4-FFF2-40B4-BE49-F238E27FC236}">
                      <a16:creationId xmlns:a16="http://schemas.microsoft.com/office/drawing/2014/main" id="{E6E4F7AD-F898-2A49-82FA-7CEA31C4040E}"/>
                    </a:ext>
                  </a:extLst>
                </p:cNvPr>
                <p:cNvPicPr/>
                <p:nvPr/>
              </p:nvPicPr>
              <p:blipFill>
                <a:blip r:embed="rId45"/>
                <a:stretch>
                  <a:fillRect/>
                </a:stretch>
              </p:blipFill>
              <p:spPr>
                <a:xfrm>
                  <a:off x="10252055" y="2484035"/>
                  <a:ext cx="1540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Ink 50">
                  <a:extLst>
                    <a:ext uri="{FF2B5EF4-FFF2-40B4-BE49-F238E27FC236}">
                      <a16:creationId xmlns:a16="http://schemas.microsoft.com/office/drawing/2014/main" id="{D9A759FB-CBDE-6C4A-90CC-B78E42A45BA1}"/>
                    </a:ext>
                  </a:extLst>
                </p14:cNvPr>
                <p14:cNvContentPartPr/>
                <p14:nvPr/>
              </p14:nvContentPartPr>
              <p14:xfrm>
                <a:off x="10449695" y="2651795"/>
                <a:ext cx="192960" cy="169920"/>
              </p14:xfrm>
            </p:contentPart>
          </mc:Choice>
          <mc:Fallback xmlns="">
            <p:pic>
              <p:nvPicPr>
                <p:cNvPr id="51" name="Ink 50">
                  <a:extLst>
                    <a:ext uri="{FF2B5EF4-FFF2-40B4-BE49-F238E27FC236}">
                      <a16:creationId xmlns:a16="http://schemas.microsoft.com/office/drawing/2014/main" id="{D9A759FB-CBDE-6C4A-90CC-B78E42A45BA1}"/>
                    </a:ext>
                  </a:extLst>
                </p:cNvPr>
                <p:cNvPicPr/>
                <p:nvPr/>
              </p:nvPicPr>
              <p:blipFill>
                <a:blip r:embed="rId47"/>
                <a:stretch>
                  <a:fillRect/>
                </a:stretch>
              </p:blipFill>
              <p:spPr>
                <a:xfrm>
                  <a:off x="10440695" y="2643155"/>
                  <a:ext cx="2106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2" name="Ink 51">
                  <a:extLst>
                    <a:ext uri="{FF2B5EF4-FFF2-40B4-BE49-F238E27FC236}">
                      <a16:creationId xmlns:a16="http://schemas.microsoft.com/office/drawing/2014/main" id="{06A08444-58AB-8449-B01D-B425A9F8FB68}"/>
                    </a:ext>
                  </a:extLst>
                </p14:cNvPr>
                <p14:cNvContentPartPr/>
                <p14:nvPr/>
              </p14:nvContentPartPr>
              <p14:xfrm>
                <a:off x="10691975" y="2657195"/>
                <a:ext cx="109800" cy="169920"/>
              </p14:xfrm>
            </p:contentPart>
          </mc:Choice>
          <mc:Fallback xmlns="">
            <p:pic>
              <p:nvPicPr>
                <p:cNvPr id="52" name="Ink 51">
                  <a:extLst>
                    <a:ext uri="{FF2B5EF4-FFF2-40B4-BE49-F238E27FC236}">
                      <a16:creationId xmlns:a16="http://schemas.microsoft.com/office/drawing/2014/main" id="{06A08444-58AB-8449-B01D-B425A9F8FB68}"/>
                    </a:ext>
                  </a:extLst>
                </p:cNvPr>
                <p:cNvPicPr/>
                <p:nvPr/>
              </p:nvPicPr>
              <p:blipFill>
                <a:blip r:embed="rId49"/>
                <a:stretch>
                  <a:fillRect/>
                </a:stretch>
              </p:blipFill>
              <p:spPr>
                <a:xfrm>
                  <a:off x="10683335" y="2648555"/>
                  <a:ext cx="12744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160" name="Ink 159">
                <a:extLst>
                  <a:ext uri="{FF2B5EF4-FFF2-40B4-BE49-F238E27FC236}">
                    <a16:creationId xmlns:a16="http://schemas.microsoft.com/office/drawing/2014/main" id="{E5ED8ED5-8C68-6540-98BC-07636E9C0CD4}"/>
                  </a:ext>
                </a:extLst>
              </p14:cNvPr>
              <p14:cNvContentPartPr/>
              <p14:nvPr/>
            </p14:nvContentPartPr>
            <p14:xfrm>
              <a:off x="7100975" y="3765635"/>
              <a:ext cx="392400" cy="358560"/>
            </p14:xfrm>
          </p:contentPart>
        </mc:Choice>
        <mc:Fallback xmlns="">
          <p:pic>
            <p:nvPicPr>
              <p:cNvPr id="160" name="Ink 159">
                <a:extLst>
                  <a:ext uri="{FF2B5EF4-FFF2-40B4-BE49-F238E27FC236}">
                    <a16:creationId xmlns:a16="http://schemas.microsoft.com/office/drawing/2014/main" id="{E5ED8ED5-8C68-6540-98BC-07636E9C0CD4}"/>
                  </a:ext>
                </a:extLst>
              </p:cNvPr>
              <p:cNvPicPr/>
              <p:nvPr/>
            </p:nvPicPr>
            <p:blipFill>
              <a:blip r:embed="rId51"/>
              <a:stretch>
                <a:fillRect/>
              </a:stretch>
            </p:blipFill>
            <p:spPr>
              <a:xfrm>
                <a:off x="7092335" y="3756995"/>
                <a:ext cx="410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1" name="Ink 160">
                <a:extLst>
                  <a:ext uri="{FF2B5EF4-FFF2-40B4-BE49-F238E27FC236}">
                    <a16:creationId xmlns:a16="http://schemas.microsoft.com/office/drawing/2014/main" id="{52397C1D-2F42-F447-AEDA-76D6E9103AF8}"/>
                  </a:ext>
                </a:extLst>
              </p14:cNvPr>
              <p14:cNvContentPartPr/>
              <p14:nvPr/>
            </p14:nvContentPartPr>
            <p14:xfrm>
              <a:off x="8012855" y="3714515"/>
              <a:ext cx="432720" cy="435960"/>
            </p14:xfrm>
          </p:contentPart>
        </mc:Choice>
        <mc:Fallback xmlns="">
          <p:pic>
            <p:nvPicPr>
              <p:cNvPr id="161" name="Ink 160">
                <a:extLst>
                  <a:ext uri="{FF2B5EF4-FFF2-40B4-BE49-F238E27FC236}">
                    <a16:creationId xmlns:a16="http://schemas.microsoft.com/office/drawing/2014/main" id="{52397C1D-2F42-F447-AEDA-76D6E9103AF8}"/>
                  </a:ext>
                </a:extLst>
              </p:cNvPr>
              <p:cNvPicPr/>
              <p:nvPr/>
            </p:nvPicPr>
            <p:blipFill>
              <a:blip r:embed="rId53"/>
              <a:stretch>
                <a:fillRect/>
              </a:stretch>
            </p:blipFill>
            <p:spPr>
              <a:xfrm>
                <a:off x="8003855" y="3705515"/>
                <a:ext cx="4503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2" name="Ink 161">
                <a:extLst>
                  <a:ext uri="{FF2B5EF4-FFF2-40B4-BE49-F238E27FC236}">
                    <a16:creationId xmlns:a16="http://schemas.microsoft.com/office/drawing/2014/main" id="{1F63FED7-8123-9649-8692-EA8802F3692E}"/>
                  </a:ext>
                </a:extLst>
              </p14:cNvPr>
              <p14:cNvContentPartPr/>
              <p14:nvPr/>
            </p14:nvContentPartPr>
            <p14:xfrm>
              <a:off x="8977295" y="3736115"/>
              <a:ext cx="380160" cy="453960"/>
            </p14:xfrm>
          </p:contentPart>
        </mc:Choice>
        <mc:Fallback xmlns="">
          <p:pic>
            <p:nvPicPr>
              <p:cNvPr id="162" name="Ink 161">
                <a:extLst>
                  <a:ext uri="{FF2B5EF4-FFF2-40B4-BE49-F238E27FC236}">
                    <a16:creationId xmlns:a16="http://schemas.microsoft.com/office/drawing/2014/main" id="{1F63FED7-8123-9649-8692-EA8802F3692E}"/>
                  </a:ext>
                </a:extLst>
              </p:cNvPr>
              <p:cNvPicPr/>
              <p:nvPr/>
            </p:nvPicPr>
            <p:blipFill>
              <a:blip r:embed="rId55"/>
              <a:stretch>
                <a:fillRect/>
              </a:stretch>
            </p:blipFill>
            <p:spPr>
              <a:xfrm>
                <a:off x="8968295" y="3727115"/>
                <a:ext cx="39780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7" name="Ink 166">
                <a:extLst>
                  <a:ext uri="{FF2B5EF4-FFF2-40B4-BE49-F238E27FC236}">
                    <a16:creationId xmlns:a16="http://schemas.microsoft.com/office/drawing/2014/main" id="{1952E186-A5F6-704A-9009-E6A520E55677}"/>
                  </a:ext>
                </a:extLst>
              </p14:cNvPr>
              <p14:cNvContentPartPr/>
              <p14:nvPr/>
            </p14:nvContentPartPr>
            <p14:xfrm>
              <a:off x="7143455" y="3764915"/>
              <a:ext cx="327240" cy="342720"/>
            </p14:xfrm>
          </p:contentPart>
        </mc:Choice>
        <mc:Fallback xmlns="">
          <p:pic>
            <p:nvPicPr>
              <p:cNvPr id="167" name="Ink 166">
                <a:extLst>
                  <a:ext uri="{FF2B5EF4-FFF2-40B4-BE49-F238E27FC236}">
                    <a16:creationId xmlns:a16="http://schemas.microsoft.com/office/drawing/2014/main" id="{1952E186-A5F6-704A-9009-E6A520E55677}"/>
                  </a:ext>
                </a:extLst>
              </p:cNvPr>
              <p:cNvPicPr/>
              <p:nvPr/>
            </p:nvPicPr>
            <p:blipFill>
              <a:blip r:embed="rId57"/>
              <a:stretch>
                <a:fillRect/>
              </a:stretch>
            </p:blipFill>
            <p:spPr>
              <a:xfrm>
                <a:off x="7134815" y="3756275"/>
                <a:ext cx="3448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8" name="Ink 167">
                <a:extLst>
                  <a:ext uri="{FF2B5EF4-FFF2-40B4-BE49-F238E27FC236}">
                    <a16:creationId xmlns:a16="http://schemas.microsoft.com/office/drawing/2014/main" id="{7CBEB50E-A33C-7945-9ADA-77CF356951E2}"/>
                  </a:ext>
                </a:extLst>
              </p14:cNvPr>
              <p14:cNvContentPartPr/>
              <p14:nvPr/>
            </p14:nvContentPartPr>
            <p14:xfrm>
              <a:off x="7976135" y="3723875"/>
              <a:ext cx="438120" cy="376560"/>
            </p14:xfrm>
          </p:contentPart>
        </mc:Choice>
        <mc:Fallback xmlns="">
          <p:pic>
            <p:nvPicPr>
              <p:cNvPr id="168" name="Ink 167">
                <a:extLst>
                  <a:ext uri="{FF2B5EF4-FFF2-40B4-BE49-F238E27FC236}">
                    <a16:creationId xmlns:a16="http://schemas.microsoft.com/office/drawing/2014/main" id="{7CBEB50E-A33C-7945-9ADA-77CF356951E2}"/>
                  </a:ext>
                </a:extLst>
              </p:cNvPr>
              <p:cNvPicPr/>
              <p:nvPr/>
            </p:nvPicPr>
            <p:blipFill>
              <a:blip r:embed="rId59"/>
              <a:stretch>
                <a:fillRect/>
              </a:stretch>
            </p:blipFill>
            <p:spPr>
              <a:xfrm>
                <a:off x="7967495" y="3715235"/>
                <a:ext cx="4557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9" name="Ink 168">
                <a:extLst>
                  <a:ext uri="{FF2B5EF4-FFF2-40B4-BE49-F238E27FC236}">
                    <a16:creationId xmlns:a16="http://schemas.microsoft.com/office/drawing/2014/main" id="{4DC60CFF-A082-984D-A262-84C158398D72}"/>
                  </a:ext>
                </a:extLst>
              </p14:cNvPr>
              <p14:cNvContentPartPr/>
              <p14:nvPr/>
            </p14:nvContentPartPr>
            <p14:xfrm>
              <a:off x="9014735" y="3763835"/>
              <a:ext cx="306720" cy="401040"/>
            </p14:xfrm>
          </p:contentPart>
        </mc:Choice>
        <mc:Fallback xmlns="">
          <p:pic>
            <p:nvPicPr>
              <p:cNvPr id="169" name="Ink 168">
                <a:extLst>
                  <a:ext uri="{FF2B5EF4-FFF2-40B4-BE49-F238E27FC236}">
                    <a16:creationId xmlns:a16="http://schemas.microsoft.com/office/drawing/2014/main" id="{4DC60CFF-A082-984D-A262-84C158398D72}"/>
                  </a:ext>
                </a:extLst>
              </p:cNvPr>
              <p:cNvPicPr/>
              <p:nvPr/>
            </p:nvPicPr>
            <p:blipFill>
              <a:blip r:embed="rId61"/>
              <a:stretch>
                <a:fillRect/>
              </a:stretch>
            </p:blipFill>
            <p:spPr>
              <a:xfrm>
                <a:off x="9006095" y="3754835"/>
                <a:ext cx="3243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4" name="Ink 393">
                <a:extLst>
                  <a:ext uri="{FF2B5EF4-FFF2-40B4-BE49-F238E27FC236}">
                    <a16:creationId xmlns:a16="http://schemas.microsoft.com/office/drawing/2014/main" id="{CE2F3999-F58E-A749-9D0F-7156B408EF26}"/>
                  </a:ext>
                </a:extLst>
              </p14:cNvPr>
              <p14:cNvContentPartPr/>
              <p14:nvPr/>
            </p14:nvContentPartPr>
            <p14:xfrm>
              <a:off x="7216209" y="5735495"/>
              <a:ext cx="392400" cy="358560"/>
            </p14:xfrm>
          </p:contentPart>
        </mc:Choice>
        <mc:Fallback xmlns="">
          <p:pic>
            <p:nvPicPr>
              <p:cNvPr id="394" name="Ink 393">
                <a:extLst>
                  <a:ext uri="{FF2B5EF4-FFF2-40B4-BE49-F238E27FC236}">
                    <a16:creationId xmlns:a16="http://schemas.microsoft.com/office/drawing/2014/main" id="{CE2F3999-F58E-A749-9D0F-7156B408EF26}"/>
                  </a:ext>
                </a:extLst>
              </p:cNvPr>
              <p:cNvPicPr/>
              <p:nvPr/>
            </p:nvPicPr>
            <p:blipFill>
              <a:blip r:embed="rId51"/>
              <a:stretch>
                <a:fillRect/>
              </a:stretch>
            </p:blipFill>
            <p:spPr>
              <a:xfrm>
                <a:off x="7207569" y="5726855"/>
                <a:ext cx="410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5" name="Ink 394">
                <a:extLst>
                  <a:ext uri="{FF2B5EF4-FFF2-40B4-BE49-F238E27FC236}">
                    <a16:creationId xmlns:a16="http://schemas.microsoft.com/office/drawing/2014/main" id="{506C7568-E7DF-224A-B870-82D36B181733}"/>
                  </a:ext>
                </a:extLst>
              </p14:cNvPr>
              <p14:cNvContentPartPr/>
              <p14:nvPr/>
            </p14:nvContentPartPr>
            <p14:xfrm>
              <a:off x="8128089" y="5684375"/>
              <a:ext cx="432720" cy="435960"/>
            </p14:xfrm>
          </p:contentPart>
        </mc:Choice>
        <mc:Fallback xmlns="">
          <p:pic>
            <p:nvPicPr>
              <p:cNvPr id="395" name="Ink 394">
                <a:extLst>
                  <a:ext uri="{FF2B5EF4-FFF2-40B4-BE49-F238E27FC236}">
                    <a16:creationId xmlns:a16="http://schemas.microsoft.com/office/drawing/2014/main" id="{506C7568-E7DF-224A-B870-82D36B181733}"/>
                  </a:ext>
                </a:extLst>
              </p:cNvPr>
              <p:cNvPicPr/>
              <p:nvPr/>
            </p:nvPicPr>
            <p:blipFill>
              <a:blip r:embed="rId53"/>
              <a:stretch>
                <a:fillRect/>
              </a:stretch>
            </p:blipFill>
            <p:spPr>
              <a:xfrm>
                <a:off x="8119089" y="5675375"/>
                <a:ext cx="4503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6" name="Ink 395">
                <a:extLst>
                  <a:ext uri="{FF2B5EF4-FFF2-40B4-BE49-F238E27FC236}">
                    <a16:creationId xmlns:a16="http://schemas.microsoft.com/office/drawing/2014/main" id="{DCF6783B-F890-AA4B-9F1B-C7DF6E8DCFBF}"/>
                  </a:ext>
                </a:extLst>
              </p14:cNvPr>
              <p14:cNvContentPartPr/>
              <p14:nvPr/>
            </p14:nvContentPartPr>
            <p14:xfrm>
              <a:off x="9092529" y="5705975"/>
              <a:ext cx="380160" cy="453960"/>
            </p14:xfrm>
          </p:contentPart>
        </mc:Choice>
        <mc:Fallback xmlns="">
          <p:pic>
            <p:nvPicPr>
              <p:cNvPr id="396" name="Ink 395">
                <a:extLst>
                  <a:ext uri="{FF2B5EF4-FFF2-40B4-BE49-F238E27FC236}">
                    <a16:creationId xmlns:a16="http://schemas.microsoft.com/office/drawing/2014/main" id="{DCF6783B-F890-AA4B-9F1B-C7DF6E8DCFBF}"/>
                  </a:ext>
                </a:extLst>
              </p:cNvPr>
              <p:cNvPicPr/>
              <p:nvPr/>
            </p:nvPicPr>
            <p:blipFill>
              <a:blip r:embed="rId55"/>
              <a:stretch>
                <a:fillRect/>
              </a:stretch>
            </p:blipFill>
            <p:spPr>
              <a:xfrm>
                <a:off x="9083529" y="5696975"/>
                <a:ext cx="39780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7" name="Ink 396">
                <a:extLst>
                  <a:ext uri="{FF2B5EF4-FFF2-40B4-BE49-F238E27FC236}">
                    <a16:creationId xmlns:a16="http://schemas.microsoft.com/office/drawing/2014/main" id="{2FF22057-C637-734A-8DD5-69FD84372DC5}"/>
                  </a:ext>
                </a:extLst>
              </p14:cNvPr>
              <p14:cNvContentPartPr/>
              <p14:nvPr/>
            </p14:nvContentPartPr>
            <p14:xfrm>
              <a:off x="7258689" y="5734775"/>
              <a:ext cx="327240" cy="342720"/>
            </p14:xfrm>
          </p:contentPart>
        </mc:Choice>
        <mc:Fallback xmlns="">
          <p:pic>
            <p:nvPicPr>
              <p:cNvPr id="397" name="Ink 396">
                <a:extLst>
                  <a:ext uri="{FF2B5EF4-FFF2-40B4-BE49-F238E27FC236}">
                    <a16:creationId xmlns:a16="http://schemas.microsoft.com/office/drawing/2014/main" id="{2FF22057-C637-734A-8DD5-69FD84372DC5}"/>
                  </a:ext>
                </a:extLst>
              </p:cNvPr>
              <p:cNvPicPr/>
              <p:nvPr/>
            </p:nvPicPr>
            <p:blipFill>
              <a:blip r:embed="rId57"/>
              <a:stretch>
                <a:fillRect/>
              </a:stretch>
            </p:blipFill>
            <p:spPr>
              <a:xfrm>
                <a:off x="7250049" y="5726135"/>
                <a:ext cx="3448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8" name="Ink 397">
                <a:extLst>
                  <a:ext uri="{FF2B5EF4-FFF2-40B4-BE49-F238E27FC236}">
                    <a16:creationId xmlns:a16="http://schemas.microsoft.com/office/drawing/2014/main" id="{19C13275-AE3F-1A43-8B9F-1770B965619D}"/>
                  </a:ext>
                </a:extLst>
              </p14:cNvPr>
              <p14:cNvContentPartPr/>
              <p14:nvPr/>
            </p14:nvContentPartPr>
            <p14:xfrm>
              <a:off x="8091369" y="5693735"/>
              <a:ext cx="438120" cy="376560"/>
            </p14:xfrm>
          </p:contentPart>
        </mc:Choice>
        <mc:Fallback xmlns="">
          <p:pic>
            <p:nvPicPr>
              <p:cNvPr id="398" name="Ink 397">
                <a:extLst>
                  <a:ext uri="{FF2B5EF4-FFF2-40B4-BE49-F238E27FC236}">
                    <a16:creationId xmlns:a16="http://schemas.microsoft.com/office/drawing/2014/main" id="{19C13275-AE3F-1A43-8B9F-1770B965619D}"/>
                  </a:ext>
                </a:extLst>
              </p:cNvPr>
              <p:cNvPicPr/>
              <p:nvPr/>
            </p:nvPicPr>
            <p:blipFill>
              <a:blip r:embed="rId59"/>
              <a:stretch>
                <a:fillRect/>
              </a:stretch>
            </p:blipFill>
            <p:spPr>
              <a:xfrm>
                <a:off x="8082729" y="5685095"/>
                <a:ext cx="4557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9" name="Ink 398">
                <a:extLst>
                  <a:ext uri="{FF2B5EF4-FFF2-40B4-BE49-F238E27FC236}">
                    <a16:creationId xmlns:a16="http://schemas.microsoft.com/office/drawing/2014/main" id="{0039E86D-2DED-D747-A912-8F8DFC4DF819}"/>
                  </a:ext>
                </a:extLst>
              </p14:cNvPr>
              <p14:cNvContentPartPr/>
              <p14:nvPr/>
            </p14:nvContentPartPr>
            <p14:xfrm>
              <a:off x="9129969" y="5733695"/>
              <a:ext cx="306720" cy="401040"/>
            </p14:xfrm>
          </p:contentPart>
        </mc:Choice>
        <mc:Fallback xmlns="">
          <p:pic>
            <p:nvPicPr>
              <p:cNvPr id="399" name="Ink 398">
                <a:extLst>
                  <a:ext uri="{FF2B5EF4-FFF2-40B4-BE49-F238E27FC236}">
                    <a16:creationId xmlns:a16="http://schemas.microsoft.com/office/drawing/2014/main" id="{0039E86D-2DED-D747-A912-8F8DFC4DF819}"/>
                  </a:ext>
                </a:extLst>
              </p:cNvPr>
              <p:cNvPicPr/>
              <p:nvPr/>
            </p:nvPicPr>
            <p:blipFill>
              <a:blip r:embed="rId61"/>
              <a:stretch>
                <a:fillRect/>
              </a:stretch>
            </p:blipFill>
            <p:spPr>
              <a:xfrm>
                <a:off x="9121329" y="5724695"/>
                <a:ext cx="324360" cy="418680"/>
              </a:xfrm>
              <a:prstGeom prst="rect">
                <a:avLst/>
              </a:prstGeom>
            </p:spPr>
          </p:pic>
        </mc:Fallback>
      </mc:AlternateContent>
      <p:grpSp>
        <p:nvGrpSpPr>
          <p:cNvPr id="173" name="Group 172">
            <a:extLst>
              <a:ext uri="{FF2B5EF4-FFF2-40B4-BE49-F238E27FC236}">
                <a16:creationId xmlns:a16="http://schemas.microsoft.com/office/drawing/2014/main" id="{CD4E559B-8410-214F-B4BC-85193C883ABC}"/>
              </a:ext>
            </a:extLst>
          </p:cNvPr>
          <p:cNvGrpSpPr/>
          <p:nvPr/>
        </p:nvGrpSpPr>
        <p:grpSpPr>
          <a:xfrm>
            <a:off x="7801175" y="4415795"/>
            <a:ext cx="637200" cy="195120"/>
            <a:chOff x="7801175" y="4415795"/>
            <a:chExt cx="637200" cy="195120"/>
          </a:xfrm>
        </p:grpSpPr>
        <mc:AlternateContent xmlns:mc="http://schemas.openxmlformats.org/markup-compatibility/2006" xmlns:p14="http://schemas.microsoft.com/office/powerpoint/2010/main">
          <mc:Choice Requires="p14">
            <p:contentPart p14:bwMode="auto" r:id="rId68">
              <p14:nvContentPartPr>
                <p14:cNvPr id="170" name="Ink 169">
                  <a:extLst>
                    <a:ext uri="{FF2B5EF4-FFF2-40B4-BE49-F238E27FC236}">
                      <a16:creationId xmlns:a16="http://schemas.microsoft.com/office/drawing/2014/main" id="{6B82984C-AE10-2E41-ACBE-40B9802957CD}"/>
                    </a:ext>
                  </a:extLst>
                </p14:cNvPr>
                <p14:cNvContentPartPr/>
                <p14:nvPr/>
              </p14:nvContentPartPr>
              <p14:xfrm>
                <a:off x="7801175" y="4415795"/>
                <a:ext cx="103320" cy="195120"/>
              </p14:xfrm>
            </p:contentPart>
          </mc:Choice>
          <mc:Fallback xmlns="">
            <p:pic>
              <p:nvPicPr>
                <p:cNvPr id="170" name="Ink 169">
                  <a:extLst>
                    <a:ext uri="{FF2B5EF4-FFF2-40B4-BE49-F238E27FC236}">
                      <a16:creationId xmlns:a16="http://schemas.microsoft.com/office/drawing/2014/main" id="{6B82984C-AE10-2E41-ACBE-40B9802957CD}"/>
                    </a:ext>
                  </a:extLst>
                </p:cNvPr>
                <p:cNvPicPr/>
                <p:nvPr/>
              </p:nvPicPr>
              <p:blipFill>
                <a:blip r:embed="rId69"/>
                <a:stretch>
                  <a:fillRect/>
                </a:stretch>
              </p:blipFill>
              <p:spPr>
                <a:xfrm>
                  <a:off x="7792175" y="4406795"/>
                  <a:ext cx="1209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1" name="Ink 170">
                  <a:extLst>
                    <a:ext uri="{FF2B5EF4-FFF2-40B4-BE49-F238E27FC236}">
                      <a16:creationId xmlns:a16="http://schemas.microsoft.com/office/drawing/2014/main" id="{CA8C8F0A-8787-FB48-B365-6A71939BD978}"/>
                    </a:ext>
                  </a:extLst>
                </p14:cNvPr>
                <p14:cNvContentPartPr/>
                <p14:nvPr/>
              </p14:nvContentPartPr>
              <p14:xfrm>
                <a:off x="7995935" y="4453235"/>
                <a:ext cx="176400" cy="142560"/>
              </p14:xfrm>
            </p:contentPart>
          </mc:Choice>
          <mc:Fallback xmlns="">
            <p:pic>
              <p:nvPicPr>
                <p:cNvPr id="171" name="Ink 170">
                  <a:extLst>
                    <a:ext uri="{FF2B5EF4-FFF2-40B4-BE49-F238E27FC236}">
                      <a16:creationId xmlns:a16="http://schemas.microsoft.com/office/drawing/2014/main" id="{CA8C8F0A-8787-FB48-B365-6A71939BD978}"/>
                    </a:ext>
                  </a:extLst>
                </p:cNvPr>
                <p:cNvPicPr/>
                <p:nvPr/>
              </p:nvPicPr>
              <p:blipFill>
                <a:blip r:embed="rId71"/>
                <a:stretch>
                  <a:fillRect/>
                </a:stretch>
              </p:blipFill>
              <p:spPr>
                <a:xfrm>
                  <a:off x="7987295" y="4444235"/>
                  <a:ext cx="194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1">
                  <a:extLst>
                    <a:ext uri="{FF2B5EF4-FFF2-40B4-BE49-F238E27FC236}">
                      <a16:creationId xmlns:a16="http://schemas.microsoft.com/office/drawing/2014/main" id="{E5CA4375-AEE6-8248-A526-B54A399F5ABC}"/>
                    </a:ext>
                  </a:extLst>
                </p14:cNvPr>
                <p14:cNvContentPartPr/>
                <p14:nvPr/>
              </p14:nvContentPartPr>
              <p14:xfrm>
                <a:off x="8255135" y="4416875"/>
                <a:ext cx="183240" cy="143280"/>
              </p14:xfrm>
            </p:contentPart>
          </mc:Choice>
          <mc:Fallback xmlns="">
            <p:pic>
              <p:nvPicPr>
                <p:cNvPr id="172" name="Ink 171">
                  <a:extLst>
                    <a:ext uri="{FF2B5EF4-FFF2-40B4-BE49-F238E27FC236}">
                      <a16:creationId xmlns:a16="http://schemas.microsoft.com/office/drawing/2014/main" id="{E5CA4375-AEE6-8248-A526-B54A399F5ABC}"/>
                    </a:ext>
                  </a:extLst>
                </p:cNvPr>
                <p:cNvPicPr/>
                <p:nvPr/>
              </p:nvPicPr>
              <p:blipFill>
                <a:blip r:embed="rId73"/>
                <a:stretch>
                  <a:fillRect/>
                </a:stretch>
              </p:blipFill>
              <p:spPr>
                <a:xfrm>
                  <a:off x="8246495" y="4407875"/>
                  <a:ext cx="200880" cy="160920"/>
                </a:xfrm>
                <a:prstGeom prst="rect">
                  <a:avLst/>
                </a:prstGeom>
              </p:spPr>
            </p:pic>
          </mc:Fallback>
        </mc:AlternateContent>
      </p:grpSp>
      <p:grpSp>
        <p:nvGrpSpPr>
          <p:cNvPr id="177" name="Group 176">
            <a:extLst>
              <a:ext uri="{FF2B5EF4-FFF2-40B4-BE49-F238E27FC236}">
                <a16:creationId xmlns:a16="http://schemas.microsoft.com/office/drawing/2014/main" id="{A76E09B2-38FE-3649-9908-606A2EF25EC5}"/>
              </a:ext>
            </a:extLst>
          </p:cNvPr>
          <p:cNvGrpSpPr/>
          <p:nvPr/>
        </p:nvGrpSpPr>
        <p:grpSpPr>
          <a:xfrm>
            <a:off x="8038055" y="6349715"/>
            <a:ext cx="707760" cy="373680"/>
            <a:chOff x="8038055" y="6349715"/>
            <a:chExt cx="707760" cy="373680"/>
          </a:xfrm>
        </p:grpSpPr>
        <mc:AlternateContent xmlns:mc="http://schemas.openxmlformats.org/markup-compatibility/2006" xmlns:p14="http://schemas.microsoft.com/office/powerpoint/2010/main">
          <mc:Choice Requires="p14">
            <p:contentPart p14:bwMode="auto" r:id="rId74">
              <p14:nvContentPartPr>
                <p14:cNvPr id="174" name="Ink 173">
                  <a:extLst>
                    <a:ext uri="{FF2B5EF4-FFF2-40B4-BE49-F238E27FC236}">
                      <a16:creationId xmlns:a16="http://schemas.microsoft.com/office/drawing/2014/main" id="{140972BE-A3B8-224F-8320-F688278AF818}"/>
                    </a:ext>
                  </a:extLst>
                </p14:cNvPr>
                <p14:cNvContentPartPr/>
                <p14:nvPr/>
              </p14:nvContentPartPr>
              <p14:xfrm>
                <a:off x="8038055" y="6349715"/>
                <a:ext cx="149760" cy="338760"/>
              </p14:xfrm>
            </p:contentPart>
          </mc:Choice>
          <mc:Fallback xmlns="">
            <p:pic>
              <p:nvPicPr>
                <p:cNvPr id="174" name="Ink 173">
                  <a:extLst>
                    <a:ext uri="{FF2B5EF4-FFF2-40B4-BE49-F238E27FC236}">
                      <a16:creationId xmlns:a16="http://schemas.microsoft.com/office/drawing/2014/main" id="{140972BE-A3B8-224F-8320-F688278AF818}"/>
                    </a:ext>
                  </a:extLst>
                </p:cNvPr>
                <p:cNvPicPr/>
                <p:nvPr/>
              </p:nvPicPr>
              <p:blipFill>
                <a:blip r:embed="rId75"/>
                <a:stretch>
                  <a:fillRect/>
                </a:stretch>
              </p:blipFill>
              <p:spPr>
                <a:xfrm>
                  <a:off x="8029415" y="6340715"/>
                  <a:ext cx="1674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5" name="Ink 174">
                  <a:extLst>
                    <a:ext uri="{FF2B5EF4-FFF2-40B4-BE49-F238E27FC236}">
                      <a16:creationId xmlns:a16="http://schemas.microsoft.com/office/drawing/2014/main" id="{DD8FE106-EFFA-D141-A1E8-A5C36A390E55}"/>
                    </a:ext>
                  </a:extLst>
                </p14:cNvPr>
                <p14:cNvContentPartPr/>
                <p14:nvPr/>
              </p14:nvContentPartPr>
              <p14:xfrm>
                <a:off x="8293655" y="6494075"/>
                <a:ext cx="232920" cy="209520"/>
              </p14:xfrm>
            </p:contentPart>
          </mc:Choice>
          <mc:Fallback xmlns="">
            <p:pic>
              <p:nvPicPr>
                <p:cNvPr id="175" name="Ink 174">
                  <a:extLst>
                    <a:ext uri="{FF2B5EF4-FFF2-40B4-BE49-F238E27FC236}">
                      <a16:creationId xmlns:a16="http://schemas.microsoft.com/office/drawing/2014/main" id="{DD8FE106-EFFA-D141-A1E8-A5C36A390E55}"/>
                    </a:ext>
                  </a:extLst>
                </p:cNvPr>
                <p:cNvPicPr/>
                <p:nvPr/>
              </p:nvPicPr>
              <p:blipFill>
                <a:blip r:embed="rId77"/>
                <a:stretch>
                  <a:fillRect/>
                </a:stretch>
              </p:blipFill>
              <p:spPr>
                <a:xfrm>
                  <a:off x="8285015" y="6485435"/>
                  <a:ext cx="250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6" name="Ink 175">
                  <a:extLst>
                    <a:ext uri="{FF2B5EF4-FFF2-40B4-BE49-F238E27FC236}">
                      <a16:creationId xmlns:a16="http://schemas.microsoft.com/office/drawing/2014/main" id="{B4DAAD98-C4B4-8F4D-87A1-D3F0FAC4DA66}"/>
                    </a:ext>
                  </a:extLst>
                </p14:cNvPr>
                <p14:cNvContentPartPr/>
                <p14:nvPr/>
              </p14:nvContentPartPr>
              <p14:xfrm>
                <a:off x="8602535" y="6504875"/>
                <a:ext cx="143280" cy="218520"/>
              </p14:xfrm>
            </p:contentPart>
          </mc:Choice>
          <mc:Fallback xmlns="">
            <p:pic>
              <p:nvPicPr>
                <p:cNvPr id="176" name="Ink 175">
                  <a:extLst>
                    <a:ext uri="{FF2B5EF4-FFF2-40B4-BE49-F238E27FC236}">
                      <a16:creationId xmlns:a16="http://schemas.microsoft.com/office/drawing/2014/main" id="{B4DAAD98-C4B4-8F4D-87A1-D3F0FAC4DA66}"/>
                    </a:ext>
                  </a:extLst>
                </p:cNvPr>
                <p:cNvPicPr/>
                <p:nvPr/>
              </p:nvPicPr>
              <p:blipFill>
                <a:blip r:embed="rId79"/>
                <a:stretch>
                  <a:fillRect/>
                </a:stretch>
              </p:blipFill>
              <p:spPr>
                <a:xfrm>
                  <a:off x="8593895" y="6496235"/>
                  <a:ext cx="160920" cy="236160"/>
                </a:xfrm>
                <a:prstGeom prst="rect">
                  <a:avLst/>
                </a:prstGeom>
              </p:spPr>
            </p:pic>
          </mc:Fallback>
        </mc:AlternateContent>
      </p:grpSp>
      <p:grpSp>
        <p:nvGrpSpPr>
          <p:cNvPr id="187" name="Group 186">
            <a:extLst>
              <a:ext uri="{FF2B5EF4-FFF2-40B4-BE49-F238E27FC236}">
                <a16:creationId xmlns:a16="http://schemas.microsoft.com/office/drawing/2014/main" id="{D83E1599-3B01-F64C-BD65-C1A16C75F432}"/>
              </a:ext>
            </a:extLst>
          </p:cNvPr>
          <p:cNvGrpSpPr/>
          <p:nvPr/>
        </p:nvGrpSpPr>
        <p:grpSpPr>
          <a:xfrm>
            <a:off x="6883535" y="2951315"/>
            <a:ext cx="2400480" cy="773280"/>
            <a:chOff x="6883535" y="2951315"/>
            <a:chExt cx="2400480" cy="773280"/>
          </a:xfrm>
        </p:grpSpPr>
        <mc:AlternateContent xmlns:mc="http://schemas.openxmlformats.org/markup-compatibility/2006" xmlns:p14="http://schemas.microsoft.com/office/powerpoint/2010/main">
          <mc:Choice Requires="p14">
            <p:contentPart p14:bwMode="auto" r:id="rId80">
              <p14:nvContentPartPr>
                <p14:cNvPr id="178" name="Ink 177">
                  <a:extLst>
                    <a:ext uri="{FF2B5EF4-FFF2-40B4-BE49-F238E27FC236}">
                      <a16:creationId xmlns:a16="http://schemas.microsoft.com/office/drawing/2014/main" id="{75159B45-1309-7742-B317-83996A3848A3}"/>
                    </a:ext>
                  </a:extLst>
                </p14:cNvPr>
                <p14:cNvContentPartPr/>
                <p14:nvPr/>
              </p14:nvContentPartPr>
              <p14:xfrm>
                <a:off x="6883535" y="3205115"/>
                <a:ext cx="349560" cy="519480"/>
              </p14:xfrm>
            </p:contentPart>
          </mc:Choice>
          <mc:Fallback xmlns="">
            <p:pic>
              <p:nvPicPr>
                <p:cNvPr id="178" name="Ink 177">
                  <a:extLst>
                    <a:ext uri="{FF2B5EF4-FFF2-40B4-BE49-F238E27FC236}">
                      <a16:creationId xmlns:a16="http://schemas.microsoft.com/office/drawing/2014/main" id="{75159B45-1309-7742-B317-83996A3848A3}"/>
                    </a:ext>
                  </a:extLst>
                </p:cNvPr>
                <p:cNvPicPr/>
                <p:nvPr/>
              </p:nvPicPr>
              <p:blipFill>
                <a:blip r:embed="rId81"/>
                <a:stretch>
                  <a:fillRect/>
                </a:stretch>
              </p:blipFill>
              <p:spPr>
                <a:xfrm>
                  <a:off x="6874895" y="3196115"/>
                  <a:ext cx="3672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9" name="Ink 178">
                  <a:extLst>
                    <a:ext uri="{FF2B5EF4-FFF2-40B4-BE49-F238E27FC236}">
                      <a16:creationId xmlns:a16="http://schemas.microsoft.com/office/drawing/2014/main" id="{40C4CBE5-FC64-9249-BB60-ECD285A9A833}"/>
                    </a:ext>
                  </a:extLst>
                </p14:cNvPr>
                <p14:cNvContentPartPr/>
                <p14:nvPr/>
              </p14:nvContentPartPr>
              <p14:xfrm>
                <a:off x="7135535" y="3539555"/>
                <a:ext cx="176400" cy="109080"/>
              </p14:xfrm>
            </p:contentPart>
          </mc:Choice>
          <mc:Fallback xmlns="">
            <p:pic>
              <p:nvPicPr>
                <p:cNvPr id="179" name="Ink 178">
                  <a:extLst>
                    <a:ext uri="{FF2B5EF4-FFF2-40B4-BE49-F238E27FC236}">
                      <a16:creationId xmlns:a16="http://schemas.microsoft.com/office/drawing/2014/main" id="{40C4CBE5-FC64-9249-BB60-ECD285A9A833}"/>
                    </a:ext>
                  </a:extLst>
                </p:cNvPr>
                <p:cNvPicPr/>
                <p:nvPr/>
              </p:nvPicPr>
              <p:blipFill>
                <a:blip r:embed="rId83"/>
                <a:stretch>
                  <a:fillRect/>
                </a:stretch>
              </p:blipFill>
              <p:spPr>
                <a:xfrm>
                  <a:off x="7126895" y="3530915"/>
                  <a:ext cx="194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1" name="Ink 180">
                  <a:extLst>
                    <a:ext uri="{FF2B5EF4-FFF2-40B4-BE49-F238E27FC236}">
                      <a16:creationId xmlns:a16="http://schemas.microsoft.com/office/drawing/2014/main" id="{FEC3BE76-D1CB-A041-AE5B-E9C89F520464}"/>
                    </a:ext>
                  </a:extLst>
                </p14:cNvPr>
                <p14:cNvContentPartPr/>
                <p14:nvPr/>
              </p14:nvContentPartPr>
              <p14:xfrm>
                <a:off x="7391495" y="3112595"/>
                <a:ext cx="816480" cy="524160"/>
              </p14:xfrm>
            </p:contentPart>
          </mc:Choice>
          <mc:Fallback xmlns="">
            <p:pic>
              <p:nvPicPr>
                <p:cNvPr id="181" name="Ink 180">
                  <a:extLst>
                    <a:ext uri="{FF2B5EF4-FFF2-40B4-BE49-F238E27FC236}">
                      <a16:creationId xmlns:a16="http://schemas.microsoft.com/office/drawing/2014/main" id="{FEC3BE76-D1CB-A041-AE5B-E9C89F520464}"/>
                    </a:ext>
                  </a:extLst>
                </p:cNvPr>
                <p:cNvPicPr/>
                <p:nvPr/>
              </p:nvPicPr>
              <p:blipFill>
                <a:blip r:embed="rId85"/>
                <a:stretch>
                  <a:fillRect/>
                </a:stretch>
              </p:blipFill>
              <p:spPr>
                <a:xfrm>
                  <a:off x="7382495" y="3103955"/>
                  <a:ext cx="83412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2" name="Ink 181">
                  <a:extLst>
                    <a:ext uri="{FF2B5EF4-FFF2-40B4-BE49-F238E27FC236}">
                      <a16:creationId xmlns:a16="http://schemas.microsoft.com/office/drawing/2014/main" id="{836DC8D5-01ED-274E-BB5B-D9CC1DCD5B87}"/>
                    </a:ext>
                  </a:extLst>
                </p14:cNvPr>
                <p14:cNvContentPartPr/>
                <p14:nvPr/>
              </p14:nvContentPartPr>
              <p14:xfrm>
                <a:off x="8157215" y="3338675"/>
                <a:ext cx="129960" cy="156600"/>
              </p14:xfrm>
            </p:contentPart>
          </mc:Choice>
          <mc:Fallback xmlns="">
            <p:pic>
              <p:nvPicPr>
                <p:cNvPr id="182" name="Ink 181">
                  <a:extLst>
                    <a:ext uri="{FF2B5EF4-FFF2-40B4-BE49-F238E27FC236}">
                      <a16:creationId xmlns:a16="http://schemas.microsoft.com/office/drawing/2014/main" id="{836DC8D5-01ED-274E-BB5B-D9CC1DCD5B87}"/>
                    </a:ext>
                  </a:extLst>
                </p:cNvPr>
                <p:cNvPicPr/>
                <p:nvPr/>
              </p:nvPicPr>
              <p:blipFill>
                <a:blip r:embed="rId87"/>
                <a:stretch>
                  <a:fillRect/>
                </a:stretch>
              </p:blipFill>
              <p:spPr>
                <a:xfrm>
                  <a:off x="8148575" y="3329675"/>
                  <a:ext cx="1476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4" name="Ink 183">
                  <a:extLst>
                    <a:ext uri="{FF2B5EF4-FFF2-40B4-BE49-F238E27FC236}">
                      <a16:creationId xmlns:a16="http://schemas.microsoft.com/office/drawing/2014/main" id="{4574B5D2-D7D3-C54B-8DF5-556B27CAE59A}"/>
                    </a:ext>
                  </a:extLst>
                </p14:cNvPr>
                <p14:cNvContentPartPr/>
                <p14:nvPr/>
              </p14:nvContentPartPr>
              <p14:xfrm>
                <a:off x="7366655" y="2951315"/>
                <a:ext cx="1850760" cy="712080"/>
              </p14:xfrm>
            </p:contentPart>
          </mc:Choice>
          <mc:Fallback xmlns="">
            <p:pic>
              <p:nvPicPr>
                <p:cNvPr id="184" name="Ink 183">
                  <a:extLst>
                    <a:ext uri="{FF2B5EF4-FFF2-40B4-BE49-F238E27FC236}">
                      <a16:creationId xmlns:a16="http://schemas.microsoft.com/office/drawing/2014/main" id="{4574B5D2-D7D3-C54B-8DF5-556B27CAE59A}"/>
                    </a:ext>
                  </a:extLst>
                </p:cNvPr>
                <p:cNvPicPr/>
                <p:nvPr/>
              </p:nvPicPr>
              <p:blipFill>
                <a:blip r:embed="rId89"/>
                <a:stretch>
                  <a:fillRect/>
                </a:stretch>
              </p:blipFill>
              <p:spPr>
                <a:xfrm>
                  <a:off x="7357655" y="2942675"/>
                  <a:ext cx="186840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6" name="Ink 185">
                  <a:extLst>
                    <a:ext uri="{FF2B5EF4-FFF2-40B4-BE49-F238E27FC236}">
                      <a16:creationId xmlns:a16="http://schemas.microsoft.com/office/drawing/2014/main" id="{2A59835F-5621-0F4E-A979-9FB58E599D85}"/>
                    </a:ext>
                  </a:extLst>
                </p14:cNvPr>
                <p14:cNvContentPartPr/>
                <p14:nvPr/>
              </p14:nvContentPartPr>
              <p14:xfrm>
                <a:off x="9132815" y="3392675"/>
                <a:ext cx="151200" cy="189720"/>
              </p14:xfrm>
            </p:contentPart>
          </mc:Choice>
          <mc:Fallback xmlns="">
            <p:pic>
              <p:nvPicPr>
                <p:cNvPr id="186" name="Ink 185">
                  <a:extLst>
                    <a:ext uri="{FF2B5EF4-FFF2-40B4-BE49-F238E27FC236}">
                      <a16:creationId xmlns:a16="http://schemas.microsoft.com/office/drawing/2014/main" id="{2A59835F-5621-0F4E-A979-9FB58E599D85}"/>
                    </a:ext>
                  </a:extLst>
                </p:cNvPr>
                <p:cNvPicPr/>
                <p:nvPr/>
              </p:nvPicPr>
              <p:blipFill>
                <a:blip r:embed="rId91"/>
                <a:stretch>
                  <a:fillRect/>
                </a:stretch>
              </p:blipFill>
              <p:spPr>
                <a:xfrm>
                  <a:off x="9123815" y="3383675"/>
                  <a:ext cx="168840" cy="207360"/>
                </a:xfrm>
                <a:prstGeom prst="rect">
                  <a:avLst/>
                </a:prstGeom>
              </p:spPr>
            </p:pic>
          </mc:Fallback>
        </mc:AlternateContent>
      </p:grpSp>
      <p:grpSp>
        <p:nvGrpSpPr>
          <p:cNvPr id="190" name="Group 189">
            <a:extLst>
              <a:ext uri="{FF2B5EF4-FFF2-40B4-BE49-F238E27FC236}">
                <a16:creationId xmlns:a16="http://schemas.microsoft.com/office/drawing/2014/main" id="{4F77950E-A73A-1F45-91AC-948B28CCBD6E}"/>
              </a:ext>
            </a:extLst>
          </p:cNvPr>
          <p:cNvGrpSpPr/>
          <p:nvPr/>
        </p:nvGrpSpPr>
        <p:grpSpPr>
          <a:xfrm>
            <a:off x="7151375" y="5129315"/>
            <a:ext cx="408240" cy="523080"/>
            <a:chOff x="7151375" y="5129315"/>
            <a:chExt cx="408240" cy="523080"/>
          </a:xfrm>
        </p:grpSpPr>
        <mc:AlternateContent xmlns:mc="http://schemas.openxmlformats.org/markup-compatibility/2006" xmlns:p14="http://schemas.microsoft.com/office/powerpoint/2010/main">
          <mc:Choice Requires="p14">
            <p:contentPart p14:bwMode="auto" r:id="rId92">
              <p14:nvContentPartPr>
                <p14:cNvPr id="188" name="Ink 187">
                  <a:extLst>
                    <a:ext uri="{FF2B5EF4-FFF2-40B4-BE49-F238E27FC236}">
                      <a16:creationId xmlns:a16="http://schemas.microsoft.com/office/drawing/2014/main" id="{09099128-4990-C745-AACB-B65DACF5075E}"/>
                    </a:ext>
                  </a:extLst>
                </p14:cNvPr>
                <p14:cNvContentPartPr/>
                <p14:nvPr/>
              </p14:nvContentPartPr>
              <p14:xfrm>
                <a:off x="7151375" y="5129315"/>
                <a:ext cx="329400" cy="523080"/>
              </p14:xfrm>
            </p:contentPart>
          </mc:Choice>
          <mc:Fallback xmlns="">
            <p:pic>
              <p:nvPicPr>
                <p:cNvPr id="188" name="Ink 187">
                  <a:extLst>
                    <a:ext uri="{FF2B5EF4-FFF2-40B4-BE49-F238E27FC236}">
                      <a16:creationId xmlns:a16="http://schemas.microsoft.com/office/drawing/2014/main" id="{09099128-4990-C745-AACB-B65DACF5075E}"/>
                    </a:ext>
                  </a:extLst>
                </p:cNvPr>
                <p:cNvPicPr/>
                <p:nvPr/>
              </p:nvPicPr>
              <p:blipFill>
                <a:blip r:embed="rId93"/>
                <a:stretch>
                  <a:fillRect/>
                </a:stretch>
              </p:blipFill>
              <p:spPr>
                <a:xfrm>
                  <a:off x="7142735" y="5120675"/>
                  <a:ext cx="34704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9" name="Ink 188">
                  <a:extLst>
                    <a:ext uri="{FF2B5EF4-FFF2-40B4-BE49-F238E27FC236}">
                      <a16:creationId xmlns:a16="http://schemas.microsoft.com/office/drawing/2014/main" id="{9BCF4534-DBDC-9345-B7F7-D5E0DFEAC73B}"/>
                    </a:ext>
                  </a:extLst>
                </p14:cNvPr>
                <p14:cNvContentPartPr/>
                <p14:nvPr/>
              </p14:nvContentPartPr>
              <p14:xfrm>
                <a:off x="7363415" y="5407235"/>
                <a:ext cx="196200" cy="163440"/>
              </p14:xfrm>
            </p:contentPart>
          </mc:Choice>
          <mc:Fallback xmlns="">
            <p:pic>
              <p:nvPicPr>
                <p:cNvPr id="189" name="Ink 188">
                  <a:extLst>
                    <a:ext uri="{FF2B5EF4-FFF2-40B4-BE49-F238E27FC236}">
                      <a16:creationId xmlns:a16="http://schemas.microsoft.com/office/drawing/2014/main" id="{9BCF4534-DBDC-9345-B7F7-D5E0DFEAC73B}"/>
                    </a:ext>
                  </a:extLst>
                </p:cNvPr>
                <p:cNvPicPr/>
                <p:nvPr/>
              </p:nvPicPr>
              <p:blipFill>
                <a:blip r:embed="rId95"/>
                <a:stretch>
                  <a:fillRect/>
                </a:stretch>
              </p:blipFill>
              <p:spPr>
                <a:xfrm>
                  <a:off x="7354775" y="5398595"/>
                  <a:ext cx="213840" cy="181080"/>
                </a:xfrm>
                <a:prstGeom prst="rect">
                  <a:avLst/>
                </a:prstGeom>
              </p:spPr>
            </p:pic>
          </mc:Fallback>
        </mc:AlternateContent>
      </p:grpSp>
      <p:grpSp>
        <p:nvGrpSpPr>
          <p:cNvPr id="584" name="Group 583">
            <a:extLst>
              <a:ext uri="{FF2B5EF4-FFF2-40B4-BE49-F238E27FC236}">
                <a16:creationId xmlns:a16="http://schemas.microsoft.com/office/drawing/2014/main" id="{F7241BDD-7BAE-1248-AEBB-F1E55F3C1E4B}"/>
              </a:ext>
            </a:extLst>
          </p:cNvPr>
          <p:cNvGrpSpPr/>
          <p:nvPr/>
        </p:nvGrpSpPr>
        <p:grpSpPr>
          <a:xfrm>
            <a:off x="7502375" y="3242555"/>
            <a:ext cx="1530360" cy="446760"/>
            <a:chOff x="7502375" y="3242555"/>
            <a:chExt cx="1530360" cy="446760"/>
          </a:xfrm>
        </p:grpSpPr>
        <mc:AlternateContent xmlns:mc="http://schemas.openxmlformats.org/markup-compatibility/2006" xmlns:p14="http://schemas.microsoft.com/office/powerpoint/2010/main">
          <mc:Choice Requires="p14">
            <p:contentPart p14:bwMode="auto" r:id="rId96">
              <p14:nvContentPartPr>
                <p14:cNvPr id="576" name="Ink 575">
                  <a:extLst>
                    <a:ext uri="{FF2B5EF4-FFF2-40B4-BE49-F238E27FC236}">
                      <a16:creationId xmlns:a16="http://schemas.microsoft.com/office/drawing/2014/main" id="{6F3BB9A7-5C29-9A4C-ADA2-E46BFA76ECEA}"/>
                    </a:ext>
                  </a:extLst>
                </p14:cNvPr>
                <p14:cNvContentPartPr/>
                <p14:nvPr/>
              </p14:nvContentPartPr>
              <p14:xfrm>
                <a:off x="7946255" y="3242555"/>
                <a:ext cx="243000" cy="425880"/>
              </p14:xfrm>
            </p:contentPart>
          </mc:Choice>
          <mc:Fallback xmlns="">
            <p:pic>
              <p:nvPicPr>
                <p:cNvPr id="576" name="Ink 575">
                  <a:extLst>
                    <a:ext uri="{FF2B5EF4-FFF2-40B4-BE49-F238E27FC236}">
                      <a16:creationId xmlns:a16="http://schemas.microsoft.com/office/drawing/2014/main" id="{6F3BB9A7-5C29-9A4C-ADA2-E46BFA76ECEA}"/>
                    </a:ext>
                  </a:extLst>
                </p:cNvPr>
                <p:cNvPicPr/>
                <p:nvPr/>
              </p:nvPicPr>
              <p:blipFill>
                <a:blip r:embed="rId97"/>
                <a:stretch>
                  <a:fillRect/>
                </a:stretch>
              </p:blipFill>
              <p:spPr>
                <a:xfrm>
                  <a:off x="7937255" y="3233555"/>
                  <a:ext cx="26064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7" name="Ink 576">
                  <a:extLst>
                    <a:ext uri="{FF2B5EF4-FFF2-40B4-BE49-F238E27FC236}">
                      <a16:creationId xmlns:a16="http://schemas.microsoft.com/office/drawing/2014/main" id="{B6BD8352-5159-C745-BE10-F698F8A63612}"/>
                    </a:ext>
                  </a:extLst>
                </p14:cNvPr>
                <p14:cNvContentPartPr/>
                <p14:nvPr/>
              </p14:nvContentPartPr>
              <p14:xfrm>
                <a:off x="8111495" y="3547475"/>
                <a:ext cx="149760" cy="141840"/>
              </p14:xfrm>
            </p:contentPart>
          </mc:Choice>
          <mc:Fallback xmlns="">
            <p:pic>
              <p:nvPicPr>
                <p:cNvPr id="577" name="Ink 576">
                  <a:extLst>
                    <a:ext uri="{FF2B5EF4-FFF2-40B4-BE49-F238E27FC236}">
                      <a16:creationId xmlns:a16="http://schemas.microsoft.com/office/drawing/2014/main" id="{B6BD8352-5159-C745-BE10-F698F8A63612}"/>
                    </a:ext>
                  </a:extLst>
                </p:cNvPr>
                <p:cNvPicPr/>
                <p:nvPr/>
              </p:nvPicPr>
              <p:blipFill>
                <a:blip r:embed="rId99"/>
                <a:stretch>
                  <a:fillRect/>
                </a:stretch>
              </p:blipFill>
              <p:spPr>
                <a:xfrm>
                  <a:off x="8102855" y="3538835"/>
                  <a:ext cx="167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0" name="Ink 579">
                  <a:extLst>
                    <a:ext uri="{FF2B5EF4-FFF2-40B4-BE49-F238E27FC236}">
                      <a16:creationId xmlns:a16="http://schemas.microsoft.com/office/drawing/2014/main" id="{1162DF2F-F992-E843-A189-8667B20B26F5}"/>
                    </a:ext>
                  </a:extLst>
                </p14:cNvPr>
                <p14:cNvContentPartPr/>
                <p14:nvPr/>
              </p14:nvContentPartPr>
              <p14:xfrm>
                <a:off x="7539455" y="3407795"/>
                <a:ext cx="446040" cy="245160"/>
              </p14:xfrm>
            </p:contentPart>
          </mc:Choice>
          <mc:Fallback xmlns="">
            <p:pic>
              <p:nvPicPr>
                <p:cNvPr id="580" name="Ink 579">
                  <a:extLst>
                    <a:ext uri="{FF2B5EF4-FFF2-40B4-BE49-F238E27FC236}">
                      <a16:creationId xmlns:a16="http://schemas.microsoft.com/office/drawing/2014/main" id="{1162DF2F-F992-E843-A189-8667B20B26F5}"/>
                    </a:ext>
                  </a:extLst>
                </p:cNvPr>
                <p:cNvPicPr/>
                <p:nvPr/>
              </p:nvPicPr>
              <p:blipFill>
                <a:blip r:embed="rId101"/>
                <a:stretch>
                  <a:fillRect/>
                </a:stretch>
              </p:blipFill>
              <p:spPr>
                <a:xfrm>
                  <a:off x="7530815" y="3399155"/>
                  <a:ext cx="4636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1" name="Ink 580">
                  <a:extLst>
                    <a:ext uri="{FF2B5EF4-FFF2-40B4-BE49-F238E27FC236}">
                      <a16:creationId xmlns:a16="http://schemas.microsoft.com/office/drawing/2014/main" id="{0CD76610-AB6D-C344-9046-92B5CCD1B958}"/>
                    </a:ext>
                  </a:extLst>
                </p14:cNvPr>
                <p14:cNvContentPartPr/>
                <p14:nvPr/>
              </p14:nvContentPartPr>
              <p14:xfrm>
                <a:off x="7502375" y="3508595"/>
                <a:ext cx="180000" cy="143280"/>
              </p14:xfrm>
            </p:contentPart>
          </mc:Choice>
          <mc:Fallback xmlns="">
            <p:pic>
              <p:nvPicPr>
                <p:cNvPr id="581" name="Ink 580">
                  <a:extLst>
                    <a:ext uri="{FF2B5EF4-FFF2-40B4-BE49-F238E27FC236}">
                      <a16:creationId xmlns:a16="http://schemas.microsoft.com/office/drawing/2014/main" id="{0CD76610-AB6D-C344-9046-92B5CCD1B958}"/>
                    </a:ext>
                  </a:extLst>
                </p:cNvPr>
                <p:cNvPicPr/>
                <p:nvPr/>
              </p:nvPicPr>
              <p:blipFill>
                <a:blip r:embed="rId103"/>
                <a:stretch>
                  <a:fillRect/>
                </a:stretch>
              </p:blipFill>
              <p:spPr>
                <a:xfrm>
                  <a:off x="7493375" y="3499955"/>
                  <a:ext cx="197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2" name="Ink 581">
                  <a:extLst>
                    <a:ext uri="{FF2B5EF4-FFF2-40B4-BE49-F238E27FC236}">
                      <a16:creationId xmlns:a16="http://schemas.microsoft.com/office/drawing/2014/main" id="{827BDD48-F149-DA46-9139-43A8AE475A80}"/>
                    </a:ext>
                  </a:extLst>
                </p14:cNvPr>
                <p14:cNvContentPartPr/>
                <p14:nvPr/>
              </p14:nvContentPartPr>
              <p14:xfrm>
                <a:off x="8410295" y="3353435"/>
                <a:ext cx="582480" cy="236160"/>
              </p14:xfrm>
            </p:contentPart>
          </mc:Choice>
          <mc:Fallback xmlns="">
            <p:pic>
              <p:nvPicPr>
                <p:cNvPr id="582" name="Ink 581">
                  <a:extLst>
                    <a:ext uri="{FF2B5EF4-FFF2-40B4-BE49-F238E27FC236}">
                      <a16:creationId xmlns:a16="http://schemas.microsoft.com/office/drawing/2014/main" id="{827BDD48-F149-DA46-9139-43A8AE475A80}"/>
                    </a:ext>
                  </a:extLst>
                </p:cNvPr>
                <p:cNvPicPr/>
                <p:nvPr/>
              </p:nvPicPr>
              <p:blipFill>
                <a:blip r:embed="rId105"/>
                <a:stretch>
                  <a:fillRect/>
                </a:stretch>
              </p:blipFill>
              <p:spPr>
                <a:xfrm>
                  <a:off x="8401295" y="3344435"/>
                  <a:ext cx="6001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3" name="Ink 582">
                  <a:extLst>
                    <a:ext uri="{FF2B5EF4-FFF2-40B4-BE49-F238E27FC236}">
                      <a16:creationId xmlns:a16="http://schemas.microsoft.com/office/drawing/2014/main" id="{C36A5E9F-C1CB-EA4E-A108-C3CC2C5007AD}"/>
                    </a:ext>
                  </a:extLst>
                </p14:cNvPr>
                <p14:cNvContentPartPr/>
                <p14:nvPr/>
              </p14:nvContentPartPr>
              <p14:xfrm>
                <a:off x="8975495" y="3431915"/>
                <a:ext cx="57240" cy="189720"/>
              </p14:xfrm>
            </p:contentPart>
          </mc:Choice>
          <mc:Fallback xmlns="">
            <p:pic>
              <p:nvPicPr>
                <p:cNvPr id="583" name="Ink 582">
                  <a:extLst>
                    <a:ext uri="{FF2B5EF4-FFF2-40B4-BE49-F238E27FC236}">
                      <a16:creationId xmlns:a16="http://schemas.microsoft.com/office/drawing/2014/main" id="{C36A5E9F-C1CB-EA4E-A108-C3CC2C5007AD}"/>
                    </a:ext>
                  </a:extLst>
                </p:cNvPr>
                <p:cNvPicPr/>
                <p:nvPr/>
              </p:nvPicPr>
              <p:blipFill>
                <a:blip r:embed="rId107"/>
                <a:stretch>
                  <a:fillRect/>
                </a:stretch>
              </p:blipFill>
              <p:spPr>
                <a:xfrm>
                  <a:off x="8966495" y="3423275"/>
                  <a:ext cx="74880" cy="207360"/>
                </a:xfrm>
                <a:prstGeom prst="rect">
                  <a:avLst/>
                </a:prstGeom>
              </p:spPr>
            </p:pic>
          </mc:Fallback>
        </mc:AlternateContent>
      </p:grpSp>
      <p:grpSp>
        <p:nvGrpSpPr>
          <p:cNvPr id="589" name="Group 588">
            <a:extLst>
              <a:ext uri="{FF2B5EF4-FFF2-40B4-BE49-F238E27FC236}">
                <a16:creationId xmlns:a16="http://schemas.microsoft.com/office/drawing/2014/main" id="{4B0B6D36-490C-0440-BD65-6203D2B3A526}"/>
              </a:ext>
            </a:extLst>
          </p:cNvPr>
          <p:cNvGrpSpPr/>
          <p:nvPr/>
        </p:nvGrpSpPr>
        <p:grpSpPr>
          <a:xfrm>
            <a:off x="7485095" y="5169635"/>
            <a:ext cx="998640" cy="441720"/>
            <a:chOff x="7485095" y="5169635"/>
            <a:chExt cx="998640" cy="441720"/>
          </a:xfrm>
        </p:grpSpPr>
        <mc:AlternateContent xmlns:mc="http://schemas.openxmlformats.org/markup-compatibility/2006" xmlns:p14="http://schemas.microsoft.com/office/powerpoint/2010/main">
          <mc:Choice Requires="p14">
            <p:contentPart p14:bwMode="auto" r:id="rId108">
              <p14:nvContentPartPr>
                <p14:cNvPr id="585" name="Ink 584">
                  <a:extLst>
                    <a:ext uri="{FF2B5EF4-FFF2-40B4-BE49-F238E27FC236}">
                      <a16:creationId xmlns:a16="http://schemas.microsoft.com/office/drawing/2014/main" id="{5736B6D0-AB26-E847-8E53-0D29144C09DD}"/>
                    </a:ext>
                  </a:extLst>
                </p14:cNvPr>
                <p14:cNvContentPartPr/>
                <p14:nvPr/>
              </p14:nvContentPartPr>
              <p14:xfrm>
                <a:off x="8134535" y="5169635"/>
                <a:ext cx="270000" cy="434520"/>
              </p14:xfrm>
            </p:contentPart>
          </mc:Choice>
          <mc:Fallback xmlns="">
            <p:pic>
              <p:nvPicPr>
                <p:cNvPr id="585" name="Ink 584">
                  <a:extLst>
                    <a:ext uri="{FF2B5EF4-FFF2-40B4-BE49-F238E27FC236}">
                      <a16:creationId xmlns:a16="http://schemas.microsoft.com/office/drawing/2014/main" id="{5736B6D0-AB26-E847-8E53-0D29144C09DD}"/>
                    </a:ext>
                  </a:extLst>
                </p:cNvPr>
                <p:cNvPicPr/>
                <p:nvPr/>
              </p:nvPicPr>
              <p:blipFill>
                <a:blip r:embed="rId109"/>
                <a:stretch>
                  <a:fillRect/>
                </a:stretch>
              </p:blipFill>
              <p:spPr>
                <a:xfrm>
                  <a:off x="8125895" y="5160995"/>
                  <a:ext cx="28764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6" name="Ink 585">
                  <a:extLst>
                    <a:ext uri="{FF2B5EF4-FFF2-40B4-BE49-F238E27FC236}">
                      <a16:creationId xmlns:a16="http://schemas.microsoft.com/office/drawing/2014/main" id="{C3BC1D34-D602-3743-ADC6-C446E57BEA4C}"/>
                    </a:ext>
                  </a:extLst>
                </p14:cNvPr>
                <p14:cNvContentPartPr/>
                <p14:nvPr/>
              </p14:nvContentPartPr>
              <p14:xfrm>
                <a:off x="8320655" y="5455115"/>
                <a:ext cx="163080" cy="118440"/>
              </p14:xfrm>
            </p:contentPart>
          </mc:Choice>
          <mc:Fallback xmlns="">
            <p:pic>
              <p:nvPicPr>
                <p:cNvPr id="586" name="Ink 585">
                  <a:extLst>
                    <a:ext uri="{FF2B5EF4-FFF2-40B4-BE49-F238E27FC236}">
                      <a16:creationId xmlns:a16="http://schemas.microsoft.com/office/drawing/2014/main" id="{C3BC1D34-D602-3743-ADC6-C446E57BEA4C}"/>
                    </a:ext>
                  </a:extLst>
                </p:cNvPr>
                <p:cNvPicPr/>
                <p:nvPr/>
              </p:nvPicPr>
              <p:blipFill>
                <a:blip r:embed="rId111"/>
                <a:stretch>
                  <a:fillRect/>
                </a:stretch>
              </p:blipFill>
              <p:spPr>
                <a:xfrm>
                  <a:off x="8312015" y="5446475"/>
                  <a:ext cx="180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7" name="Ink 586">
                  <a:extLst>
                    <a:ext uri="{FF2B5EF4-FFF2-40B4-BE49-F238E27FC236}">
                      <a16:creationId xmlns:a16="http://schemas.microsoft.com/office/drawing/2014/main" id="{4E26A00B-42AB-5F4D-8886-86FADDE7913C}"/>
                    </a:ext>
                  </a:extLst>
                </p14:cNvPr>
                <p14:cNvContentPartPr/>
                <p14:nvPr/>
              </p14:nvContentPartPr>
              <p14:xfrm>
                <a:off x="7552055" y="5250275"/>
                <a:ext cx="637200" cy="338760"/>
              </p14:xfrm>
            </p:contentPart>
          </mc:Choice>
          <mc:Fallback xmlns="">
            <p:pic>
              <p:nvPicPr>
                <p:cNvPr id="587" name="Ink 586">
                  <a:extLst>
                    <a:ext uri="{FF2B5EF4-FFF2-40B4-BE49-F238E27FC236}">
                      <a16:creationId xmlns:a16="http://schemas.microsoft.com/office/drawing/2014/main" id="{4E26A00B-42AB-5F4D-8886-86FADDE7913C}"/>
                    </a:ext>
                  </a:extLst>
                </p:cNvPr>
                <p:cNvPicPr/>
                <p:nvPr/>
              </p:nvPicPr>
              <p:blipFill>
                <a:blip r:embed="rId113"/>
                <a:stretch>
                  <a:fillRect/>
                </a:stretch>
              </p:blipFill>
              <p:spPr>
                <a:xfrm>
                  <a:off x="7543415" y="5241275"/>
                  <a:ext cx="654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8" name="Ink 587">
                  <a:extLst>
                    <a:ext uri="{FF2B5EF4-FFF2-40B4-BE49-F238E27FC236}">
                      <a16:creationId xmlns:a16="http://schemas.microsoft.com/office/drawing/2014/main" id="{FE011BEB-AD5C-784E-A885-0F1823E5A353}"/>
                    </a:ext>
                  </a:extLst>
                </p14:cNvPr>
                <p14:cNvContentPartPr/>
                <p14:nvPr/>
              </p14:nvContentPartPr>
              <p14:xfrm>
                <a:off x="7485095" y="5388515"/>
                <a:ext cx="236520" cy="222840"/>
              </p14:xfrm>
            </p:contentPart>
          </mc:Choice>
          <mc:Fallback xmlns="">
            <p:pic>
              <p:nvPicPr>
                <p:cNvPr id="588" name="Ink 587">
                  <a:extLst>
                    <a:ext uri="{FF2B5EF4-FFF2-40B4-BE49-F238E27FC236}">
                      <a16:creationId xmlns:a16="http://schemas.microsoft.com/office/drawing/2014/main" id="{FE011BEB-AD5C-784E-A885-0F1823E5A353}"/>
                    </a:ext>
                  </a:extLst>
                </p:cNvPr>
                <p:cNvPicPr/>
                <p:nvPr/>
              </p:nvPicPr>
              <p:blipFill>
                <a:blip r:embed="rId115"/>
                <a:stretch>
                  <a:fillRect/>
                </a:stretch>
              </p:blipFill>
              <p:spPr>
                <a:xfrm>
                  <a:off x="7476455" y="5379515"/>
                  <a:ext cx="254160" cy="240480"/>
                </a:xfrm>
                <a:prstGeom prst="rect">
                  <a:avLst/>
                </a:prstGeom>
              </p:spPr>
            </p:pic>
          </mc:Fallback>
        </mc:AlternateContent>
      </p:grpSp>
      <p:grpSp>
        <p:nvGrpSpPr>
          <p:cNvPr id="599" name="Group 598">
            <a:extLst>
              <a:ext uri="{FF2B5EF4-FFF2-40B4-BE49-F238E27FC236}">
                <a16:creationId xmlns:a16="http://schemas.microsoft.com/office/drawing/2014/main" id="{747144C0-29FC-F548-A59D-08790425BDD4}"/>
              </a:ext>
            </a:extLst>
          </p:cNvPr>
          <p:cNvGrpSpPr/>
          <p:nvPr/>
        </p:nvGrpSpPr>
        <p:grpSpPr>
          <a:xfrm>
            <a:off x="7349015" y="2702195"/>
            <a:ext cx="2242800" cy="982080"/>
            <a:chOff x="7349015" y="2702195"/>
            <a:chExt cx="2242800" cy="982080"/>
          </a:xfrm>
        </p:grpSpPr>
        <mc:AlternateContent xmlns:mc="http://schemas.openxmlformats.org/markup-compatibility/2006" xmlns:p14="http://schemas.microsoft.com/office/powerpoint/2010/main">
          <mc:Choice Requires="p14">
            <p:contentPart p14:bwMode="auto" r:id="rId116">
              <p14:nvContentPartPr>
                <p14:cNvPr id="590" name="Ink 589">
                  <a:extLst>
                    <a:ext uri="{FF2B5EF4-FFF2-40B4-BE49-F238E27FC236}">
                      <a16:creationId xmlns:a16="http://schemas.microsoft.com/office/drawing/2014/main" id="{6FF44845-63D6-BE49-9A35-6A039548EA2B}"/>
                    </a:ext>
                  </a:extLst>
                </p14:cNvPr>
                <p14:cNvContentPartPr/>
                <p14:nvPr/>
              </p14:nvContentPartPr>
              <p14:xfrm>
                <a:off x="9380135" y="3130235"/>
                <a:ext cx="211680" cy="514080"/>
              </p14:xfrm>
            </p:contentPart>
          </mc:Choice>
          <mc:Fallback xmlns="">
            <p:pic>
              <p:nvPicPr>
                <p:cNvPr id="590" name="Ink 589">
                  <a:extLst>
                    <a:ext uri="{FF2B5EF4-FFF2-40B4-BE49-F238E27FC236}">
                      <a16:creationId xmlns:a16="http://schemas.microsoft.com/office/drawing/2014/main" id="{6FF44845-63D6-BE49-9A35-6A039548EA2B}"/>
                    </a:ext>
                  </a:extLst>
                </p:cNvPr>
                <p:cNvPicPr/>
                <p:nvPr/>
              </p:nvPicPr>
              <p:blipFill>
                <a:blip r:embed="rId117"/>
                <a:stretch>
                  <a:fillRect/>
                </a:stretch>
              </p:blipFill>
              <p:spPr>
                <a:xfrm>
                  <a:off x="9371135" y="3121235"/>
                  <a:ext cx="22932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91" name="Ink 590">
                  <a:extLst>
                    <a:ext uri="{FF2B5EF4-FFF2-40B4-BE49-F238E27FC236}">
                      <a16:creationId xmlns:a16="http://schemas.microsoft.com/office/drawing/2014/main" id="{BC04D654-4884-6646-B6A3-CB923DA560FF}"/>
                    </a:ext>
                  </a:extLst>
                </p14:cNvPr>
                <p14:cNvContentPartPr/>
                <p14:nvPr/>
              </p14:nvContentPartPr>
              <p14:xfrm>
                <a:off x="9346655" y="3428315"/>
                <a:ext cx="183240" cy="209520"/>
              </p14:xfrm>
            </p:contentPart>
          </mc:Choice>
          <mc:Fallback xmlns="">
            <p:pic>
              <p:nvPicPr>
                <p:cNvPr id="591" name="Ink 590">
                  <a:extLst>
                    <a:ext uri="{FF2B5EF4-FFF2-40B4-BE49-F238E27FC236}">
                      <a16:creationId xmlns:a16="http://schemas.microsoft.com/office/drawing/2014/main" id="{BC04D654-4884-6646-B6A3-CB923DA560FF}"/>
                    </a:ext>
                  </a:extLst>
                </p:cNvPr>
                <p:cNvPicPr/>
                <p:nvPr/>
              </p:nvPicPr>
              <p:blipFill>
                <a:blip r:embed="rId119"/>
                <a:stretch>
                  <a:fillRect/>
                </a:stretch>
              </p:blipFill>
              <p:spPr>
                <a:xfrm>
                  <a:off x="9338015" y="3419675"/>
                  <a:ext cx="200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93" name="Ink 592">
                  <a:extLst>
                    <a:ext uri="{FF2B5EF4-FFF2-40B4-BE49-F238E27FC236}">
                      <a16:creationId xmlns:a16="http://schemas.microsoft.com/office/drawing/2014/main" id="{8A947780-9780-7147-AA2C-83907318EA77}"/>
                    </a:ext>
                  </a:extLst>
                </p14:cNvPr>
                <p14:cNvContentPartPr/>
                <p14:nvPr/>
              </p14:nvContentPartPr>
              <p14:xfrm>
                <a:off x="8284295" y="3283595"/>
                <a:ext cx="915120" cy="398880"/>
              </p14:xfrm>
            </p:contentPart>
          </mc:Choice>
          <mc:Fallback xmlns="">
            <p:pic>
              <p:nvPicPr>
                <p:cNvPr id="593" name="Ink 592">
                  <a:extLst>
                    <a:ext uri="{FF2B5EF4-FFF2-40B4-BE49-F238E27FC236}">
                      <a16:creationId xmlns:a16="http://schemas.microsoft.com/office/drawing/2014/main" id="{8A947780-9780-7147-AA2C-83907318EA77}"/>
                    </a:ext>
                  </a:extLst>
                </p:cNvPr>
                <p:cNvPicPr/>
                <p:nvPr/>
              </p:nvPicPr>
              <p:blipFill>
                <a:blip r:embed="rId121"/>
                <a:stretch>
                  <a:fillRect/>
                </a:stretch>
              </p:blipFill>
              <p:spPr>
                <a:xfrm>
                  <a:off x="8275295" y="3274595"/>
                  <a:ext cx="932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94" name="Ink 593">
                  <a:extLst>
                    <a:ext uri="{FF2B5EF4-FFF2-40B4-BE49-F238E27FC236}">
                      <a16:creationId xmlns:a16="http://schemas.microsoft.com/office/drawing/2014/main" id="{E81652A7-0D70-D541-9BF6-F5ACBDE4EA9B}"/>
                    </a:ext>
                  </a:extLst>
                </p14:cNvPr>
                <p14:cNvContentPartPr/>
                <p14:nvPr/>
              </p14:nvContentPartPr>
              <p14:xfrm>
                <a:off x="8284295" y="3348755"/>
                <a:ext cx="289800" cy="243000"/>
              </p14:xfrm>
            </p:contentPart>
          </mc:Choice>
          <mc:Fallback xmlns="">
            <p:pic>
              <p:nvPicPr>
                <p:cNvPr id="594" name="Ink 593">
                  <a:extLst>
                    <a:ext uri="{FF2B5EF4-FFF2-40B4-BE49-F238E27FC236}">
                      <a16:creationId xmlns:a16="http://schemas.microsoft.com/office/drawing/2014/main" id="{E81652A7-0D70-D541-9BF6-F5ACBDE4EA9B}"/>
                    </a:ext>
                  </a:extLst>
                </p:cNvPr>
                <p:cNvPicPr/>
                <p:nvPr/>
              </p:nvPicPr>
              <p:blipFill>
                <a:blip r:embed="rId123"/>
                <a:stretch>
                  <a:fillRect/>
                </a:stretch>
              </p:blipFill>
              <p:spPr>
                <a:xfrm>
                  <a:off x="8275295" y="3339755"/>
                  <a:ext cx="307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97" name="Ink 596">
                  <a:extLst>
                    <a:ext uri="{FF2B5EF4-FFF2-40B4-BE49-F238E27FC236}">
                      <a16:creationId xmlns:a16="http://schemas.microsoft.com/office/drawing/2014/main" id="{1C228218-06EE-E843-BFC0-825DCD205634}"/>
                    </a:ext>
                  </a:extLst>
                </p14:cNvPr>
                <p14:cNvContentPartPr/>
                <p14:nvPr/>
              </p14:nvContentPartPr>
              <p14:xfrm>
                <a:off x="7442975" y="2702195"/>
                <a:ext cx="1823400" cy="982080"/>
              </p14:xfrm>
            </p:contentPart>
          </mc:Choice>
          <mc:Fallback xmlns="">
            <p:pic>
              <p:nvPicPr>
                <p:cNvPr id="597" name="Ink 596">
                  <a:extLst>
                    <a:ext uri="{FF2B5EF4-FFF2-40B4-BE49-F238E27FC236}">
                      <a16:creationId xmlns:a16="http://schemas.microsoft.com/office/drawing/2014/main" id="{1C228218-06EE-E843-BFC0-825DCD205634}"/>
                    </a:ext>
                  </a:extLst>
                </p:cNvPr>
                <p:cNvPicPr/>
                <p:nvPr/>
              </p:nvPicPr>
              <p:blipFill>
                <a:blip r:embed="rId125"/>
                <a:stretch>
                  <a:fillRect/>
                </a:stretch>
              </p:blipFill>
              <p:spPr>
                <a:xfrm>
                  <a:off x="7433975" y="2693195"/>
                  <a:ext cx="1841040" cy="999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98" name="Ink 597">
                  <a:extLst>
                    <a:ext uri="{FF2B5EF4-FFF2-40B4-BE49-F238E27FC236}">
                      <a16:creationId xmlns:a16="http://schemas.microsoft.com/office/drawing/2014/main" id="{D0B7F4AD-C193-944C-9243-A37B562ECFED}"/>
                    </a:ext>
                  </a:extLst>
                </p14:cNvPr>
                <p14:cNvContentPartPr/>
                <p14:nvPr/>
              </p14:nvContentPartPr>
              <p14:xfrm>
                <a:off x="7349015" y="3393755"/>
                <a:ext cx="276840" cy="196200"/>
              </p14:xfrm>
            </p:contentPart>
          </mc:Choice>
          <mc:Fallback xmlns="">
            <p:pic>
              <p:nvPicPr>
                <p:cNvPr id="598" name="Ink 597">
                  <a:extLst>
                    <a:ext uri="{FF2B5EF4-FFF2-40B4-BE49-F238E27FC236}">
                      <a16:creationId xmlns:a16="http://schemas.microsoft.com/office/drawing/2014/main" id="{D0B7F4AD-C193-944C-9243-A37B562ECFED}"/>
                    </a:ext>
                  </a:extLst>
                </p:cNvPr>
                <p:cNvPicPr/>
                <p:nvPr/>
              </p:nvPicPr>
              <p:blipFill>
                <a:blip r:embed="rId127"/>
                <a:stretch>
                  <a:fillRect/>
                </a:stretch>
              </p:blipFill>
              <p:spPr>
                <a:xfrm>
                  <a:off x="7340015" y="3385115"/>
                  <a:ext cx="294480" cy="213840"/>
                </a:xfrm>
                <a:prstGeom prst="rect">
                  <a:avLst/>
                </a:prstGeom>
              </p:spPr>
            </p:pic>
          </mc:Fallback>
        </mc:AlternateContent>
      </p:grpSp>
      <p:grpSp>
        <p:nvGrpSpPr>
          <p:cNvPr id="607" name="Group 606">
            <a:extLst>
              <a:ext uri="{FF2B5EF4-FFF2-40B4-BE49-F238E27FC236}">
                <a16:creationId xmlns:a16="http://schemas.microsoft.com/office/drawing/2014/main" id="{801C9E80-8AD9-BE4A-933D-F0FDEE322D86}"/>
              </a:ext>
            </a:extLst>
          </p:cNvPr>
          <p:cNvGrpSpPr/>
          <p:nvPr/>
        </p:nvGrpSpPr>
        <p:grpSpPr>
          <a:xfrm>
            <a:off x="7415615" y="4792715"/>
            <a:ext cx="2187000" cy="834840"/>
            <a:chOff x="7415615" y="4792715"/>
            <a:chExt cx="2187000" cy="834840"/>
          </a:xfrm>
        </p:grpSpPr>
        <mc:AlternateContent xmlns:mc="http://schemas.openxmlformats.org/markup-compatibility/2006" xmlns:p14="http://schemas.microsoft.com/office/powerpoint/2010/main">
          <mc:Choice Requires="p14">
            <p:contentPart p14:bwMode="auto" r:id="rId128">
              <p14:nvContentPartPr>
                <p14:cNvPr id="600" name="Ink 599">
                  <a:extLst>
                    <a:ext uri="{FF2B5EF4-FFF2-40B4-BE49-F238E27FC236}">
                      <a16:creationId xmlns:a16="http://schemas.microsoft.com/office/drawing/2014/main" id="{77F20462-C1BF-5343-9D4E-F1AD2F23524F}"/>
                    </a:ext>
                  </a:extLst>
                </p14:cNvPr>
                <p14:cNvContentPartPr/>
                <p14:nvPr/>
              </p14:nvContentPartPr>
              <p14:xfrm>
                <a:off x="9266375" y="5137955"/>
                <a:ext cx="336240" cy="474840"/>
              </p14:xfrm>
            </p:contentPart>
          </mc:Choice>
          <mc:Fallback xmlns="">
            <p:pic>
              <p:nvPicPr>
                <p:cNvPr id="600" name="Ink 599">
                  <a:extLst>
                    <a:ext uri="{FF2B5EF4-FFF2-40B4-BE49-F238E27FC236}">
                      <a16:creationId xmlns:a16="http://schemas.microsoft.com/office/drawing/2014/main" id="{77F20462-C1BF-5343-9D4E-F1AD2F23524F}"/>
                    </a:ext>
                  </a:extLst>
                </p:cNvPr>
                <p:cNvPicPr/>
                <p:nvPr/>
              </p:nvPicPr>
              <p:blipFill>
                <a:blip r:embed="rId129"/>
                <a:stretch>
                  <a:fillRect/>
                </a:stretch>
              </p:blipFill>
              <p:spPr>
                <a:xfrm>
                  <a:off x="9257375" y="5129315"/>
                  <a:ext cx="3538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01" name="Ink 600">
                  <a:extLst>
                    <a:ext uri="{FF2B5EF4-FFF2-40B4-BE49-F238E27FC236}">
                      <a16:creationId xmlns:a16="http://schemas.microsoft.com/office/drawing/2014/main" id="{A82D83CD-607A-C449-911E-0E0975814840}"/>
                    </a:ext>
                  </a:extLst>
                </p14:cNvPr>
                <p14:cNvContentPartPr/>
                <p14:nvPr/>
              </p14:nvContentPartPr>
              <p14:xfrm>
                <a:off x="9410735" y="5429555"/>
                <a:ext cx="176400" cy="196200"/>
              </p14:xfrm>
            </p:contentPart>
          </mc:Choice>
          <mc:Fallback xmlns="">
            <p:pic>
              <p:nvPicPr>
                <p:cNvPr id="601" name="Ink 600">
                  <a:extLst>
                    <a:ext uri="{FF2B5EF4-FFF2-40B4-BE49-F238E27FC236}">
                      <a16:creationId xmlns:a16="http://schemas.microsoft.com/office/drawing/2014/main" id="{A82D83CD-607A-C449-911E-0E0975814840}"/>
                    </a:ext>
                  </a:extLst>
                </p:cNvPr>
                <p:cNvPicPr/>
                <p:nvPr/>
              </p:nvPicPr>
              <p:blipFill>
                <a:blip r:embed="rId131"/>
                <a:stretch>
                  <a:fillRect/>
                </a:stretch>
              </p:blipFill>
              <p:spPr>
                <a:xfrm>
                  <a:off x="9402095" y="5420915"/>
                  <a:ext cx="1940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02" name="Ink 601">
                  <a:extLst>
                    <a:ext uri="{FF2B5EF4-FFF2-40B4-BE49-F238E27FC236}">
                      <a16:creationId xmlns:a16="http://schemas.microsoft.com/office/drawing/2014/main" id="{4D51C9C4-47A6-E04B-B22A-EC04BD23B639}"/>
                    </a:ext>
                  </a:extLst>
                </p14:cNvPr>
                <p14:cNvContentPartPr/>
                <p14:nvPr/>
              </p14:nvContentPartPr>
              <p14:xfrm>
                <a:off x="8479775" y="4979195"/>
                <a:ext cx="722880" cy="617040"/>
              </p14:xfrm>
            </p:contentPart>
          </mc:Choice>
          <mc:Fallback xmlns="">
            <p:pic>
              <p:nvPicPr>
                <p:cNvPr id="602" name="Ink 601">
                  <a:extLst>
                    <a:ext uri="{FF2B5EF4-FFF2-40B4-BE49-F238E27FC236}">
                      <a16:creationId xmlns:a16="http://schemas.microsoft.com/office/drawing/2014/main" id="{4D51C9C4-47A6-E04B-B22A-EC04BD23B639}"/>
                    </a:ext>
                  </a:extLst>
                </p:cNvPr>
                <p:cNvPicPr/>
                <p:nvPr/>
              </p:nvPicPr>
              <p:blipFill>
                <a:blip r:embed="rId133"/>
                <a:stretch>
                  <a:fillRect/>
                </a:stretch>
              </p:blipFill>
              <p:spPr>
                <a:xfrm>
                  <a:off x="8471135" y="4970195"/>
                  <a:ext cx="74052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03" name="Ink 602">
                  <a:extLst>
                    <a:ext uri="{FF2B5EF4-FFF2-40B4-BE49-F238E27FC236}">
                      <a16:creationId xmlns:a16="http://schemas.microsoft.com/office/drawing/2014/main" id="{2425E785-49C2-1B4A-B05C-59640A497846}"/>
                    </a:ext>
                  </a:extLst>
                </p14:cNvPr>
                <p14:cNvContentPartPr/>
                <p14:nvPr/>
              </p14:nvContentPartPr>
              <p14:xfrm>
                <a:off x="8446655" y="5257475"/>
                <a:ext cx="189720" cy="203040"/>
              </p14:xfrm>
            </p:contentPart>
          </mc:Choice>
          <mc:Fallback xmlns="">
            <p:pic>
              <p:nvPicPr>
                <p:cNvPr id="603" name="Ink 602">
                  <a:extLst>
                    <a:ext uri="{FF2B5EF4-FFF2-40B4-BE49-F238E27FC236}">
                      <a16:creationId xmlns:a16="http://schemas.microsoft.com/office/drawing/2014/main" id="{2425E785-49C2-1B4A-B05C-59640A497846}"/>
                    </a:ext>
                  </a:extLst>
                </p:cNvPr>
                <p:cNvPicPr/>
                <p:nvPr/>
              </p:nvPicPr>
              <p:blipFill>
                <a:blip r:embed="rId135"/>
                <a:stretch>
                  <a:fillRect/>
                </a:stretch>
              </p:blipFill>
              <p:spPr>
                <a:xfrm>
                  <a:off x="8437655" y="5248475"/>
                  <a:ext cx="207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05" name="Ink 604">
                  <a:extLst>
                    <a:ext uri="{FF2B5EF4-FFF2-40B4-BE49-F238E27FC236}">
                      <a16:creationId xmlns:a16="http://schemas.microsoft.com/office/drawing/2014/main" id="{5E79A2DE-D6B2-5446-8DF5-20EA8CCBADDA}"/>
                    </a:ext>
                  </a:extLst>
                </p14:cNvPr>
                <p14:cNvContentPartPr/>
                <p14:nvPr/>
              </p14:nvContentPartPr>
              <p14:xfrm>
                <a:off x="7435775" y="4792715"/>
                <a:ext cx="1881360" cy="834840"/>
              </p14:xfrm>
            </p:contentPart>
          </mc:Choice>
          <mc:Fallback xmlns="">
            <p:pic>
              <p:nvPicPr>
                <p:cNvPr id="605" name="Ink 604">
                  <a:extLst>
                    <a:ext uri="{FF2B5EF4-FFF2-40B4-BE49-F238E27FC236}">
                      <a16:creationId xmlns:a16="http://schemas.microsoft.com/office/drawing/2014/main" id="{5E79A2DE-D6B2-5446-8DF5-20EA8CCBADDA}"/>
                    </a:ext>
                  </a:extLst>
                </p:cNvPr>
                <p:cNvPicPr/>
                <p:nvPr/>
              </p:nvPicPr>
              <p:blipFill>
                <a:blip r:embed="rId137"/>
                <a:stretch>
                  <a:fillRect/>
                </a:stretch>
              </p:blipFill>
              <p:spPr>
                <a:xfrm>
                  <a:off x="7426775" y="4784075"/>
                  <a:ext cx="1899000" cy="852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06" name="Ink 605">
                  <a:extLst>
                    <a:ext uri="{FF2B5EF4-FFF2-40B4-BE49-F238E27FC236}">
                      <a16:creationId xmlns:a16="http://schemas.microsoft.com/office/drawing/2014/main" id="{9F73CF80-BDED-214B-9F8B-224B0D9FB47A}"/>
                    </a:ext>
                  </a:extLst>
                </p14:cNvPr>
                <p14:cNvContentPartPr/>
                <p14:nvPr/>
              </p14:nvContentPartPr>
              <p14:xfrm>
                <a:off x="7415615" y="5350355"/>
                <a:ext cx="309600" cy="149760"/>
              </p14:xfrm>
            </p:contentPart>
          </mc:Choice>
          <mc:Fallback xmlns="">
            <p:pic>
              <p:nvPicPr>
                <p:cNvPr id="606" name="Ink 605">
                  <a:extLst>
                    <a:ext uri="{FF2B5EF4-FFF2-40B4-BE49-F238E27FC236}">
                      <a16:creationId xmlns:a16="http://schemas.microsoft.com/office/drawing/2014/main" id="{9F73CF80-BDED-214B-9F8B-224B0D9FB47A}"/>
                    </a:ext>
                  </a:extLst>
                </p:cNvPr>
                <p:cNvPicPr/>
                <p:nvPr/>
              </p:nvPicPr>
              <p:blipFill>
                <a:blip r:embed="rId139"/>
                <a:stretch>
                  <a:fillRect/>
                </a:stretch>
              </p:blipFill>
              <p:spPr>
                <a:xfrm>
                  <a:off x="7406975" y="5341715"/>
                  <a:ext cx="327240" cy="167400"/>
                </a:xfrm>
                <a:prstGeom prst="rect">
                  <a:avLst/>
                </a:prstGeom>
              </p:spPr>
            </p:pic>
          </mc:Fallback>
        </mc:AlternateContent>
      </p:grpSp>
    </p:spTree>
    <p:extLst>
      <p:ext uri="{BB962C8B-B14F-4D97-AF65-F5344CB8AC3E}">
        <p14:creationId xmlns:p14="http://schemas.microsoft.com/office/powerpoint/2010/main" val="55638753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3330414"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49862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 (alternate view)</a:t>
            </a:r>
            <a:endParaRPr lang="en-US" dirty="0">
              <a:solidFill>
                <a:srgbClr val="7030A0"/>
              </a:solidFill>
            </a:endParaRPr>
          </a:p>
        </p:txBody>
      </p:sp>
      <p:sp>
        <p:nvSpPr>
          <p:cNvPr id="46" name="Slide Number Placeholder 9">
            <a:extLst>
              <a:ext uri="{FF2B5EF4-FFF2-40B4-BE49-F238E27FC236}">
                <a16:creationId xmlns:a16="http://schemas.microsoft.com/office/drawing/2014/main" id="{86777615-1309-3C4E-A398-FA264B7D0138}"/>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272</a:t>
            </a:fld>
            <a:endParaRPr lang="en-US" dirty="0"/>
          </a:p>
        </p:txBody>
      </p:sp>
      <p:pic>
        <p:nvPicPr>
          <p:cNvPr id="4" name="Picture 3">
            <a:extLst>
              <a:ext uri="{FF2B5EF4-FFF2-40B4-BE49-F238E27FC236}">
                <a16:creationId xmlns:a16="http://schemas.microsoft.com/office/drawing/2014/main" id="{3777EA0D-6876-9046-A781-D0932C801C4C}"/>
              </a:ext>
            </a:extLst>
          </p:cNvPr>
          <p:cNvPicPr>
            <a:picLocks noChangeAspect="1"/>
          </p:cNvPicPr>
          <p:nvPr/>
        </p:nvPicPr>
        <p:blipFill>
          <a:blip r:embed="rId3"/>
          <a:stretch>
            <a:fillRect/>
          </a:stretch>
        </p:blipFill>
        <p:spPr>
          <a:xfrm>
            <a:off x="250986" y="734361"/>
            <a:ext cx="8159173" cy="5949013"/>
          </a:xfrm>
          <a:prstGeom prst="rect">
            <a:avLst/>
          </a:prstGeom>
        </p:spPr>
      </p:pic>
      <p:sp>
        <p:nvSpPr>
          <p:cNvPr id="5" name="Rectangle 4">
            <a:extLst>
              <a:ext uri="{FF2B5EF4-FFF2-40B4-BE49-F238E27FC236}">
                <a16:creationId xmlns:a16="http://schemas.microsoft.com/office/drawing/2014/main" id="{CEA28CD2-24C2-C049-A3B4-E7830B522548}"/>
              </a:ext>
            </a:extLst>
          </p:cNvPr>
          <p:cNvSpPr/>
          <p:nvPr/>
        </p:nvSpPr>
        <p:spPr>
          <a:xfrm>
            <a:off x="9137073" y="210346"/>
            <a:ext cx="2888483"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a:t>
            </a:r>
            <a:r>
              <a:rPr lang="en-US" sz="1200" dirty="0" err="1">
                <a:solidFill>
                  <a:srgbClr val="C00000"/>
                </a:solidFill>
              </a:rPr>
              <a:t>bert</a:t>
            </a:r>
            <a:r>
              <a:rPr lang="en-US" sz="1200" dirty="0">
                <a:solidFill>
                  <a:srgbClr val="C00000"/>
                </a:solidFill>
              </a:rPr>
              <a:t>/</a:t>
            </a:r>
          </a:p>
        </p:txBody>
      </p:sp>
    </p:spTree>
    <p:extLst>
      <p:ext uri="{BB962C8B-B14F-4D97-AF65-F5344CB8AC3E}">
        <p14:creationId xmlns:p14="http://schemas.microsoft.com/office/powerpoint/2010/main" val="1328082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3330414"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49862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 (alternate view)</a:t>
            </a:r>
            <a:endParaRPr lang="en-US" dirty="0">
              <a:solidFill>
                <a:srgbClr val="7030A0"/>
              </a:solidFill>
            </a:endParaRPr>
          </a:p>
        </p:txBody>
      </p:sp>
      <p:sp>
        <p:nvSpPr>
          <p:cNvPr id="46" name="Slide Number Placeholder 9">
            <a:extLst>
              <a:ext uri="{FF2B5EF4-FFF2-40B4-BE49-F238E27FC236}">
                <a16:creationId xmlns:a16="http://schemas.microsoft.com/office/drawing/2014/main" id="{86777615-1309-3C4E-A398-FA264B7D0138}"/>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273</a:t>
            </a:fld>
            <a:endParaRPr lang="en-US" dirty="0"/>
          </a:p>
        </p:txBody>
      </p:sp>
      <p:sp>
        <p:nvSpPr>
          <p:cNvPr id="5" name="Rectangle 4">
            <a:extLst>
              <a:ext uri="{FF2B5EF4-FFF2-40B4-BE49-F238E27FC236}">
                <a16:creationId xmlns:a16="http://schemas.microsoft.com/office/drawing/2014/main" id="{CEA28CD2-24C2-C049-A3B4-E7830B522548}"/>
              </a:ext>
            </a:extLst>
          </p:cNvPr>
          <p:cNvSpPr/>
          <p:nvPr/>
        </p:nvSpPr>
        <p:spPr>
          <a:xfrm>
            <a:off x="9137073" y="210346"/>
            <a:ext cx="2888483"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a:t>
            </a:r>
            <a:r>
              <a:rPr lang="en-US" sz="1200" dirty="0" err="1">
                <a:solidFill>
                  <a:srgbClr val="C00000"/>
                </a:solidFill>
              </a:rPr>
              <a:t>bert</a:t>
            </a:r>
            <a:r>
              <a:rPr lang="en-US" sz="1200" dirty="0">
                <a:solidFill>
                  <a:srgbClr val="C00000"/>
                </a:solidFill>
              </a:rPr>
              <a:t>/</a:t>
            </a:r>
          </a:p>
        </p:txBody>
      </p:sp>
      <p:pic>
        <p:nvPicPr>
          <p:cNvPr id="2" name="Picture 1">
            <a:extLst>
              <a:ext uri="{FF2B5EF4-FFF2-40B4-BE49-F238E27FC236}">
                <a16:creationId xmlns:a16="http://schemas.microsoft.com/office/drawing/2014/main" id="{5118549B-4271-4343-97BF-2D179D15E6FF}"/>
              </a:ext>
            </a:extLst>
          </p:cNvPr>
          <p:cNvPicPr>
            <a:picLocks noChangeAspect="1"/>
          </p:cNvPicPr>
          <p:nvPr/>
        </p:nvPicPr>
        <p:blipFill>
          <a:blip r:embed="rId3"/>
          <a:stretch>
            <a:fillRect/>
          </a:stretch>
        </p:blipFill>
        <p:spPr>
          <a:xfrm>
            <a:off x="311727" y="782508"/>
            <a:ext cx="8629073" cy="5865146"/>
          </a:xfrm>
          <a:prstGeom prst="rect">
            <a:avLst/>
          </a:prstGeom>
        </p:spPr>
      </p:pic>
    </p:spTree>
    <p:extLst>
      <p:ext uri="{BB962C8B-B14F-4D97-AF65-F5344CB8AC3E}">
        <p14:creationId xmlns:p14="http://schemas.microsoft.com/office/powerpoint/2010/main" val="181725144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3330414"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49862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BERT’s inputs</a:t>
            </a:r>
            <a:endParaRPr lang="en-US" dirty="0">
              <a:solidFill>
                <a:srgbClr val="7030A0"/>
              </a:solidFill>
            </a:endParaRPr>
          </a:p>
        </p:txBody>
      </p:sp>
      <p:sp>
        <p:nvSpPr>
          <p:cNvPr id="46" name="Slide Number Placeholder 9">
            <a:extLst>
              <a:ext uri="{FF2B5EF4-FFF2-40B4-BE49-F238E27FC236}">
                <a16:creationId xmlns:a16="http://schemas.microsoft.com/office/drawing/2014/main" id="{86777615-1309-3C4E-A398-FA264B7D0138}"/>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274</a:t>
            </a:fld>
            <a:endParaRPr lang="en-US" dirty="0"/>
          </a:p>
        </p:txBody>
      </p:sp>
      <p:sp>
        <p:nvSpPr>
          <p:cNvPr id="5" name="Rectangle 4">
            <a:extLst>
              <a:ext uri="{FF2B5EF4-FFF2-40B4-BE49-F238E27FC236}">
                <a16:creationId xmlns:a16="http://schemas.microsoft.com/office/drawing/2014/main" id="{CEA28CD2-24C2-C049-A3B4-E7830B522548}"/>
              </a:ext>
            </a:extLst>
          </p:cNvPr>
          <p:cNvSpPr/>
          <p:nvPr/>
        </p:nvSpPr>
        <p:spPr>
          <a:xfrm>
            <a:off x="9137073" y="210346"/>
            <a:ext cx="251190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arxiv.org</a:t>
            </a:r>
            <a:r>
              <a:rPr lang="en-US" sz="1200" dirty="0">
                <a:solidFill>
                  <a:srgbClr val="C00000"/>
                </a:solidFill>
              </a:rPr>
              <a:t>/pdf/1810.04805.pdf</a:t>
            </a:r>
          </a:p>
        </p:txBody>
      </p:sp>
      <p:pic>
        <p:nvPicPr>
          <p:cNvPr id="3" name="Picture 2">
            <a:extLst>
              <a:ext uri="{FF2B5EF4-FFF2-40B4-BE49-F238E27FC236}">
                <a16:creationId xmlns:a16="http://schemas.microsoft.com/office/drawing/2014/main" id="{1475AEEF-AC29-824E-95DF-653A11547712}"/>
              </a:ext>
            </a:extLst>
          </p:cNvPr>
          <p:cNvPicPr>
            <a:picLocks noChangeAspect="1"/>
          </p:cNvPicPr>
          <p:nvPr/>
        </p:nvPicPr>
        <p:blipFill>
          <a:blip r:embed="rId3"/>
          <a:stretch>
            <a:fillRect/>
          </a:stretch>
        </p:blipFill>
        <p:spPr>
          <a:xfrm>
            <a:off x="403386" y="1835555"/>
            <a:ext cx="11658600" cy="3695700"/>
          </a:xfrm>
          <a:prstGeom prst="rect">
            <a:avLst/>
          </a:prstGeom>
        </p:spPr>
      </p:pic>
    </p:spTree>
    <p:extLst>
      <p:ext uri="{BB962C8B-B14F-4D97-AF65-F5344CB8AC3E}">
        <p14:creationId xmlns:p14="http://schemas.microsoft.com/office/powerpoint/2010/main" val="6238116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L11</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275</a:t>
            </a:fld>
            <a:endParaRPr lang="en-US" dirty="0"/>
          </a:p>
        </p:txBody>
      </p:sp>
      <p:sp>
        <p:nvSpPr>
          <p:cNvPr id="239" name="Rectangle 238">
            <a:extLst>
              <a:ext uri="{FF2B5EF4-FFF2-40B4-BE49-F238E27FC236}">
                <a16:creationId xmlns:a16="http://schemas.microsoft.com/office/drawing/2014/main" id="{9975AEEC-F222-0346-8E76-3AFBCDE1E8AF}"/>
              </a:ext>
            </a:extLst>
          </p:cNvPr>
          <p:cNvSpPr/>
          <p:nvPr/>
        </p:nvSpPr>
        <p:spPr>
          <a:xfrm>
            <a:off x="8130589" y="6559845"/>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sp>
        <p:nvSpPr>
          <p:cNvPr id="8" name="Rectangle 7">
            <a:extLst>
              <a:ext uri="{FF2B5EF4-FFF2-40B4-BE49-F238E27FC236}">
                <a16:creationId xmlns:a16="http://schemas.microsoft.com/office/drawing/2014/main" id="{032D49D2-3C03-DA4B-85C5-27BAF916005B}"/>
              </a:ext>
            </a:extLst>
          </p:cNvPr>
          <p:cNvSpPr/>
          <p:nvPr/>
        </p:nvSpPr>
        <p:spPr>
          <a:xfrm>
            <a:off x="399768" y="1171575"/>
            <a:ext cx="4264519" cy="4939814"/>
          </a:xfrm>
          <a:prstGeom prst="rect">
            <a:avLst/>
          </a:prstGeom>
        </p:spPr>
        <p:txBody>
          <a:bodyPr wrap="square">
            <a:spAutoFit/>
          </a:bodyPr>
          <a:lstStyle/>
          <a:p>
            <a:pPr>
              <a:spcBef>
                <a:spcPts val="3000"/>
              </a:spcBef>
            </a:pPr>
            <a:r>
              <a:rPr lang="en-US" sz="2400" b="1" dirty="0">
                <a:solidFill>
                  <a:srgbClr val="C00000"/>
                </a:solidFill>
                <a:latin typeface="Avenir Book" panose="02000503020000020003" pitchFamily="2" charset="0"/>
              </a:rPr>
              <a:t>BERT </a:t>
            </a:r>
            <a:r>
              <a:rPr lang="en-US" sz="2400" dirty="0">
                <a:latin typeface="Avenir Book" panose="02000503020000020003" pitchFamily="2" charset="0"/>
              </a:rPr>
              <a:t>is easy to fine-tune on any other classification task</a:t>
            </a:r>
          </a:p>
          <a:p>
            <a:pPr marL="342900" indent="-342900">
              <a:spcBef>
                <a:spcPts val="3000"/>
              </a:spcBef>
              <a:buFont typeface="Arial" panose="020B0604020202020204" pitchFamily="34" charset="0"/>
              <a:buChar char="•"/>
            </a:pPr>
            <a:r>
              <a:rPr lang="en-US" sz="2400" dirty="0">
                <a:latin typeface="Avenir Book" panose="02000503020000020003" pitchFamily="2" charset="0"/>
              </a:rPr>
              <a:t>replace the top layer</a:t>
            </a:r>
          </a:p>
          <a:p>
            <a:pPr marL="342900" indent="-342900">
              <a:spcBef>
                <a:spcPts val="3000"/>
              </a:spcBef>
              <a:buFont typeface="Arial" panose="020B0604020202020204" pitchFamily="34" charset="0"/>
              <a:buChar char="•"/>
            </a:pPr>
            <a:r>
              <a:rPr lang="en-US" sz="2400" dirty="0">
                <a:latin typeface="Avenir Book" panose="02000503020000020003" pitchFamily="2" charset="0"/>
              </a:rPr>
              <a:t>ensure your inputs are tokenized the same way as training, and no OOV tokens</a:t>
            </a:r>
          </a:p>
          <a:p>
            <a:pPr marL="342900" indent="-342900">
              <a:spcBef>
                <a:spcPts val="3000"/>
              </a:spcBef>
              <a:buFont typeface="Arial" panose="020B0604020202020204" pitchFamily="34" charset="0"/>
              <a:buChar char="•"/>
            </a:pPr>
            <a:r>
              <a:rPr lang="en-US" sz="2400" dirty="0">
                <a:latin typeface="Avenir Book" panose="02000503020000020003" pitchFamily="2" charset="0"/>
              </a:rPr>
              <a:t>usually best to allow the original BERT weights to adjust, too (don’t freeze)</a:t>
            </a:r>
          </a:p>
        </p:txBody>
      </p:sp>
      <p:pic>
        <p:nvPicPr>
          <p:cNvPr id="11" name="Picture 10">
            <a:extLst>
              <a:ext uri="{FF2B5EF4-FFF2-40B4-BE49-F238E27FC236}">
                <a16:creationId xmlns:a16="http://schemas.microsoft.com/office/drawing/2014/main" id="{416FABB5-CF9B-9248-A728-8F759C84EDD1}"/>
              </a:ext>
            </a:extLst>
          </p:cNvPr>
          <p:cNvPicPr>
            <a:picLocks noChangeAspect="1"/>
          </p:cNvPicPr>
          <p:nvPr/>
        </p:nvPicPr>
        <p:blipFill>
          <a:blip r:embed="rId2"/>
          <a:stretch>
            <a:fillRect/>
          </a:stretch>
        </p:blipFill>
        <p:spPr>
          <a:xfrm>
            <a:off x="4775647" y="0"/>
            <a:ext cx="2908309" cy="3278975"/>
          </a:xfrm>
          <a:prstGeom prst="rect">
            <a:avLst/>
          </a:prstGeom>
        </p:spPr>
      </p:pic>
      <p:pic>
        <p:nvPicPr>
          <p:cNvPr id="12" name="Picture 11">
            <a:extLst>
              <a:ext uri="{FF2B5EF4-FFF2-40B4-BE49-F238E27FC236}">
                <a16:creationId xmlns:a16="http://schemas.microsoft.com/office/drawing/2014/main" id="{047F25E9-E99E-984E-BA42-95749EEA0577}"/>
              </a:ext>
            </a:extLst>
          </p:cNvPr>
          <p:cNvPicPr>
            <a:picLocks noChangeAspect="1"/>
          </p:cNvPicPr>
          <p:nvPr/>
        </p:nvPicPr>
        <p:blipFill>
          <a:blip r:embed="rId3"/>
          <a:stretch>
            <a:fillRect/>
          </a:stretch>
        </p:blipFill>
        <p:spPr>
          <a:xfrm>
            <a:off x="8573944" y="0"/>
            <a:ext cx="2929491" cy="2999575"/>
          </a:xfrm>
          <a:prstGeom prst="rect">
            <a:avLst/>
          </a:prstGeom>
        </p:spPr>
      </p:pic>
      <p:pic>
        <p:nvPicPr>
          <p:cNvPr id="13" name="Picture 12">
            <a:extLst>
              <a:ext uri="{FF2B5EF4-FFF2-40B4-BE49-F238E27FC236}">
                <a16:creationId xmlns:a16="http://schemas.microsoft.com/office/drawing/2014/main" id="{3F08B226-88CD-8F41-9992-024A2A41C949}"/>
              </a:ext>
            </a:extLst>
          </p:cNvPr>
          <p:cNvPicPr>
            <a:picLocks noChangeAspect="1"/>
          </p:cNvPicPr>
          <p:nvPr/>
        </p:nvPicPr>
        <p:blipFill>
          <a:blip r:embed="rId4"/>
          <a:stretch>
            <a:fillRect/>
          </a:stretch>
        </p:blipFill>
        <p:spPr>
          <a:xfrm>
            <a:off x="4664287" y="3526858"/>
            <a:ext cx="3166727" cy="3144633"/>
          </a:xfrm>
          <a:prstGeom prst="rect">
            <a:avLst/>
          </a:prstGeom>
        </p:spPr>
      </p:pic>
      <p:pic>
        <p:nvPicPr>
          <p:cNvPr id="15" name="Picture 14">
            <a:extLst>
              <a:ext uri="{FF2B5EF4-FFF2-40B4-BE49-F238E27FC236}">
                <a16:creationId xmlns:a16="http://schemas.microsoft.com/office/drawing/2014/main" id="{D64318D2-357D-ED42-BCCB-83FA33C701FF}"/>
              </a:ext>
            </a:extLst>
          </p:cNvPr>
          <p:cNvPicPr>
            <a:picLocks noChangeAspect="1"/>
          </p:cNvPicPr>
          <p:nvPr/>
        </p:nvPicPr>
        <p:blipFill>
          <a:blip r:embed="rId5"/>
          <a:stretch>
            <a:fillRect/>
          </a:stretch>
        </p:blipFill>
        <p:spPr>
          <a:xfrm>
            <a:off x="8595126" y="3483399"/>
            <a:ext cx="2908309" cy="2936073"/>
          </a:xfrm>
          <a:prstGeom prst="rect">
            <a:avLst/>
          </a:prstGeom>
        </p:spPr>
      </p:pic>
    </p:spTree>
    <p:extLst>
      <p:ext uri="{BB962C8B-B14F-4D97-AF65-F5344CB8AC3E}">
        <p14:creationId xmlns:p14="http://schemas.microsoft.com/office/powerpoint/2010/main" val="3524762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7"/>
            <a:ext cx="1692114" cy="744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Extensions</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276</a:t>
            </a:fld>
            <a:endParaRPr lang="en-US" dirty="0"/>
          </a:p>
        </p:txBody>
      </p:sp>
      <p:sp>
        <p:nvSpPr>
          <p:cNvPr id="10" name="Title 1">
            <a:extLst>
              <a:ext uri="{FF2B5EF4-FFF2-40B4-BE49-F238E27FC236}">
                <a16:creationId xmlns:a16="http://schemas.microsoft.com/office/drawing/2014/main" id="{BC1990D0-4F85-074C-8656-F39CCEB6708F}"/>
              </a:ext>
            </a:extLst>
          </p:cNvPr>
          <p:cNvSpPr txBox="1">
            <a:spLocks/>
          </p:cNvSpPr>
          <p:nvPr/>
        </p:nvSpPr>
        <p:spPr>
          <a:xfrm>
            <a:off x="754304" y="1122552"/>
            <a:ext cx="10916995" cy="4123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rgbClr val="C00000"/>
                </a:solidFill>
                <a:latin typeface="Avenir Book" panose="02000503020000020003" pitchFamily="2" charset="0"/>
              </a:rPr>
              <a:t>Transformer-Encoders</a:t>
            </a:r>
          </a:p>
          <a:p>
            <a:pPr marL="342900" indent="-342900">
              <a:lnSpc>
                <a:spcPct val="150000"/>
              </a:lnSpc>
              <a:buFont typeface="Arial" panose="020B0604020202020204" pitchFamily="34" charset="0"/>
              <a:buChar char="•"/>
            </a:pPr>
            <a:r>
              <a:rPr lang="en-US" sz="2400" dirty="0">
                <a:latin typeface="Avenir Book" panose="02000503020000020003" pitchFamily="2" charset="0"/>
              </a:rPr>
              <a:t>BERT</a:t>
            </a:r>
          </a:p>
          <a:p>
            <a:pPr marL="342900" indent="-342900">
              <a:lnSpc>
                <a:spcPct val="150000"/>
              </a:lnSpc>
              <a:buFont typeface="Arial" panose="020B0604020202020204" pitchFamily="34" charset="0"/>
              <a:buChar char="•"/>
            </a:pPr>
            <a:r>
              <a:rPr lang="en-US" sz="2400" dirty="0">
                <a:latin typeface="Avenir Book" panose="02000503020000020003" pitchFamily="2" charset="0"/>
              </a:rPr>
              <a:t>ALBERT (A Lite BERT …)</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RoBERTa</a:t>
            </a:r>
            <a:r>
              <a:rPr lang="en-US" sz="2400" dirty="0">
                <a:latin typeface="Avenir Book" panose="02000503020000020003" pitchFamily="2" charset="0"/>
              </a:rPr>
              <a:t> (A Robustly Optimized BERT …)</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DistilBERT</a:t>
            </a:r>
            <a:r>
              <a:rPr lang="en-US" sz="2400" dirty="0">
                <a:latin typeface="Avenir Book" panose="02000503020000020003" pitchFamily="2" charset="0"/>
              </a:rPr>
              <a:t> (small BERT)</a:t>
            </a:r>
          </a:p>
          <a:p>
            <a:pPr marL="342900" indent="-342900">
              <a:lnSpc>
                <a:spcPct val="150000"/>
              </a:lnSpc>
              <a:buFont typeface="Arial" panose="020B0604020202020204" pitchFamily="34" charset="0"/>
              <a:buChar char="•"/>
            </a:pPr>
            <a:r>
              <a:rPr lang="en-US" sz="2400" dirty="0">
                <a:latin typeface="Avenir Book" panose="02000503020000020003" pitchFamily="2" charset="0"/>
              </a:rPr>
              <a:t>ELECTRA (Pre-training Text Encoders as Discriminators not Generators) </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Longformer</a:t>
            </a:r>
            <a:r>
              <a:rPr lang="en-US" sz="2400" dirty="0">
                <a:latin typeface="Avenir Book" panose="02000503020000020003" pitchFamily="2" charset="0"/>
              </a:rPr>
              <a:t> (Long-Document Transformer)</a:t>
            </a:r>
          </a:p>
        </p:txBody>
      </p:sp>
    </p:spTree>
    <p:extLst>
      <p:ext uri="{BB962C8B-B14F-4D97-AF65-F5344CB8AC3E}">
        <p14:creationId xmlns:p14="http://schemas.microsoft.com/office/powerpoint/2010/main" val="20148324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7"/>
            <a:ext cx="1692114" cy="744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Extensions</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277</a:t>
            </a:fld>
            <a:endParaRPr lang="en-US" dirty="0"/>
          </a:p>
        </p:txBody>
      </p:sp>
      <p:sp>
        <p:nvSpPr>
          <p:cNvPr id="10" name="Title 1">
            <a:extLst>
              <a:ext uri="{FF2B5EF4-FFF2-40B4-BE49-F238E27FC236}">
                <a16:creationId xmlns:a16="http://schemas.microsoft.com/office/drawing/2014/main" id="{BC1990D0-4F85-074C-8656-F39CCEB6708F}"/>
              </a:ext>
            </a:extLst>
          </p:cNvPr>
          <p:cNvSpPr txBox="1">
            <a:spLocks/>
          </p:cNvSpPr>
          <p:nvPr/>
        </p:nvSpPr>
        <p:spPr>
          <a:xfrm>
            <a:off x="754304" y="1122552"/>
            <a:ext cx="10916995" cy="4123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rgbClr val="C00000"/>
                </a:solidFill>
                <a:latin typeface="Avenir Book" panose="02000503020000020003" pitchFamily="2" charset="0"/>
              </a:rPr>
              <a:t>Autoregressive</a:t>
            </a:r>
          </a:p>
          <a:p>
            <a:pPr marL="342900" indent="-342900">
              <a:lnSpc>
                <a:spcPct val="150000"/>
              </a:lnSpc>
              <a:buFont typeface="Arial" panose="020B0604020202020204" pitchFamily="34" charset="0"/>
              <a:buChar char="•"/>
            </a:pPr>
            <a:r>
              <a:rPr lang="en-US" sz="2400" dirty="0">
                <a:latin typeface="Avenir Book" panose="02000503020000020003" pitchFamily="2" charset="0"/>
              </a:rPr>
              <a:t>GPT (Generative Pre-training)</a:t>
            </a:r>
          </a:p>
          <a:p>
            <a:pPr marL="342900" indent="-342900">
              <a:lnSpc>
                <a:spcPct val="150000"/>
              </a:lnSpc>
              <a:buFont typeface="Arial" panose="020B0604020202020204" pitchFamily="34" charset="0"/>
              <a:buChar char="•"/>
            </a:pPr>
            <a:r>
              <a:rPr lang="en-US" sz="2400" dirty="0">
                <a:latin typeface="Avenir Book" panose="02000503020000020003" pitchFamily="2" charset="0"/>
              </a:rPr>
              <a:t>CTRL (Conditional Transformer LM for Controllable Generation)</a:t>
            </a:r>
          </a:p>
          <a:p>
            <a:pPr marL="342900" indent="-342900">
              <a:lnSpc>
                <a:spcPct val="150000"/>
              </a:lnSpc>
              <a:buFont typeface="Arial" panose="020B0604020202020204" pitchFamily="34" charset="0"/>
              <a:buChar char="•"/>
            </a:pPr>
            <a:r>
              <a:rPr lang="en-US" sz="2400" dirty="0">
                <a:latin typeface="Avenir Book" panose="02000503020000020003" pitchFamily="2" charset="0"/>
              </a:rPr>
              <a:t>Reformer</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XLNet</a:t>
            </a:r>
            <a:endParaRPr lang="en-US" sz="2400" dirty="0">
              <a:latin typeface="Avenir Book" panose="02000503020000020003" pitchFamily="2" charset="0"/>
            </a:endParaRPr>
          </a:p>
        </p:txBody>
      </p:sp>
    </p:spTree>
    <p:extLst>
      <p:ext uri="{BB962C8B-B14F-4D97-AF65-F5344CB8AC3E}">
        <p14:creationId xmlns:p14="http://schemas.microsoft.com/office/powerpoint/2010/main" val="7657895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Generative pre-training</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12: GPT-2</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5146768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598434"/>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What if we want to generate a new output sequence?</a:t>
            </a:r>
            <a:endParaRPr lang="en-US" sz="2400" dirty="0">
              <a:solidFill>
                <a:srgbClr val="C00000"/>
              </a:solidFill>
              <a:latin typeface="Avenir Medium" panose="02000503020000020003" pitchFamily="2" charset="0"/>
            </a:endParaRPr>
          </a:p>
        </p:txBody>
      </p:sp>
      <p:sp>
        <p:nvSpPr>
          <p:cNvPr id="6" name="Title 1">
            <a:extLst>
              <a:ext uri="{FF2B5EF4-FFF2-40B4-BE49-F238E27FC236}">
                <a16:creationId xmlns:a16="http://schemas.microsoft.com/office/drawing/2014/main" id="{D0988FEC-243E-144B-99EB-EBF1F390F621}"/>
              </a:ext>
            </a:extLst>
          </p:cNvPr>
          <p:cNvSpPr txBox="1">
            <a:spLocks/>
          </p:cNvSpPr>
          <p:nvPr/>
        </p:nvSpPr>
        <p:spPr>
          <a:xfrm>
            <a:off x="3771181" y="2622148"/>
            <a:ext cx="4859674"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GPT-2</a:t>
            </a:r>
            <a:r>
              <a:rPr lang="en-US" dirty="0"/>
              <a:t> model to the rescue!</a:t>
            </a:r>
            <a:endParaRPr lang="en-US" dirty="0">
              <a:solidFill>
                <a:srgbClr val="7030A0"/>
              </a:solidFill>
            </a:endParaRPr>
          </a:p>
        </p:txBody>
      </p:sp>
      <p:sp>
        <p:nvSpPr>
          <p:cNvPr id="2" name="Rectangle 1">
            <a:extLst>
              <a:ext uri="{FF2B5EF4-FFF2-40B4-BE49-F238E27FC236}">
                <a16:creationId xmlns:a16="http://schemas.microsoft.com/office/drawing/2014/main" id="{85E8A202-991B-854F-ACA9-F5C942AC1C8D}"/>
              </a:ext>
            </a:extLst>
          </p:cNvPr>
          <p:cNvSpPr/>
          <p:nvPr/>
        </p:nvSpPr>
        <p:spPr>
          <a:xfrm>
            <a:off x="3771181" y="3250724"/>
            <a:ext cx="4493144" cy="400110"/>
          </a:xfrm>
          <a:prstGeom prst="rect">
            <a:avLst/>
          </a:prstGeom>
        </p:spPr>
        <p:txBody>
          <a:bodyPr wrap="square">
            <a:spAutoFit/>
          </a:bodyPr>
          <a:lstStyle/>
          <a:p>
            <a:r>
              <a:rPr lang="en-US" sz="2000" b="1" dirty="0">
                <a:latin typeface="Avenir Book" panose="02000503020000020003" pitchFamily="2" charset="0"/>
              </a:rPr>
              <a:t>G</a:t>
            </a:r>
            <a:r>
              <a:rPr lang="en-US" sz="2000" dirty="0">
                <a:latin typeface="Avenir Book" panose="02000503020000020003" pitchFamily="2" charset="0"/>
              </a:rPr>
              <a:t>enerative </a:t>
            </a:r>
            <a:r>
              <a:rPr lang="en-US" sz="2000" b="1" dirty="0">
                <a:latin typeface="Avenir Book" panose="02000503020000020003" pitchFamily="2" charset="0"/>
              </a:rPr>
              <a:t>P</a:t>
            </a:r>
            <a:r>
              <a:rPr lang="en-US" sz="2000" dirty="0">
                <a:latin typeface="Avenir Book" panose="02000503020000020003" pitchFamily="2" charset="0"/>
              </a:rPr>
              <a:t>re-trained </a:t>
            </a:r>
            <a:r>
              <a:rPr lang="en-US" sz="2000" b="1" dirty="0">
                <a:latin typeface="Avenir Book" panose="02000503020000020003" pitchFamily="2" charset="0"/>
              </a:rPr>
              <a:t>T</a:t>
            </a:r>
            <a:r>
              <a:rPr lang="en-US" sz="2000" dirty="0">
                <a:latin typeface="Avenir Book" panose="02000503020000020003" pitchFamily="2" charset="0"/>
              </a:rPr>
              <a:t>ransformer 2</a:t>
            </a:r>
          </a:p>
        </p:txBody>
      </p:sp>
      <p:sp>
        <p:nvSpPr>
          <p:cNvPr id="7" name="Slide Number Placeholder 9">
            <a:extLst>
              <a:ext uri="{FF2B5EF4-FFF2-40B4-BE49-F238E27FC236}">
                <a16:creationId xmlns:a16="http://schemas.microsoft.com/office/drawing/2014/main" id="{4E2039D0-53C7-2E46-99FD-3C7903DFDE80}"/>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279</a:t>
            </a:fld>
            <a:endParaRPr lang="en-US"/>
          </a:p>
        </p:txBody>
      </p:sp>
    </p:spTree>
    <p:extLst>
      <p:ext uri="{BB962C8B-B14F-4D97-AF65-F5344CB8AC3E}">
        <p14:creationId xmlns:p14="http://schemas.microsoft.com/office/powerpoint/2010/main" val="568496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2505919" y="1955740"/>
            <a:ext cx="7180162" cy="1748158"/>
          </a:xfrm>
        </p:spPr>
        <p:txBody>
          <a:bodyPr anchor="ctr"/>
          <a:lstStyle/>
          <a:p>
            <a:r>
              <a:rPr lang="en-US" b="1" dirty="0"/>
              <a:t>Why study NLP?</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28</a:t>
            </a:fld>
            <a:endParaRPr lang="en-US"/>
          </a:p>
        </p:txBody>
      </p:sp>
    </p:spTree>
    <p:extLst>
      <p:ext uri="{BB962C8B-B14F-4D97-AF65-F5344CB8AC3E}">
        <p14:creationId xmlns:p14="http://schemas.microsoft.com/office/powerpoint/2010/main" val="13680649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91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060771" y="1435260"/>
            <a:ext cx="10070457" cy="2831940"/>
          </a:xfrm>
        </p:spPr>
        <p:txBody>
          <a:bodyPr anchor="ctr">
            <a:normAutofit/>
          </a:bodyPr>
          <a:lstStyle/>
          <a:p>
            <a:r>
              <a:rPr lang="en-US" b="1" dirty="0"/>
              <a:t>Does GPT have an encoder, decoder, both, or none?</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280</a:t>
            </a:fld>
            <a:endParaRPr lang="en-US"/>
          </a:p>
        </p:txBody>
      </p:sp>
    </p:spTree>
    <p:extLst>
      <p:ext uri="{BB962C8B-B14F-4D97-AF65-F5344CB8AC3E}">
        <p14:creationId xmlns:p14="http://schemas.microsoft.com/office/powerpoint/2010/main" val="203549609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232865" y="1103381"/>
            <a:ext cx="9726270" cy="830997"/>
          </a:xfrm>
          <a:prstGeom prst="rect">
            <a:avLst/>
          </a:prstGeom>
        </p:spPr>
        <p:txBody>
          <a:bodyPr wrap="square">
            <a:spAutoFit/>
          </a:bodyPr>
          <a:lstStyle/>
          <a:p>
            <a:pPr>
              <a:spcBef>
                <a:spcPts val="1000"/>
              </a:spcBef>
            </a:pPr>
            <a:r>
              <a:rPr lang="en-US" sz="2400" dirty="0">
                <a:solidFill>
                  <a:schemeClr val="tx1">
                    <a:lumMod val="75000"/>
                    <a:lumOff val="25000"/>
                  </a:schemeClr>
                </a:solidFill>
                <a:latin typeface="Avenir Medium" panose="02000503020000020003" pitchFamily="2" charset="0"/>
              </a:rPr>
              <a:t>GPT-2 uses only </a:t>
            </a:r>
            <a:r>
              <a:rPr lang="en-US" sz="2400" dirty="0">
                <a:solidFill>
                  <a:srgbClr val="C00000"/>
                </a:solidFill>
                <a:latin typeface="Avenir Medium" panose="02000503020000020003" pitchFamily="2" charset="0"/>
              </a:rPr>
              <a:t>Transformer Decoders </a:t>
            </a:r>
            <a:r>
              <a:rPr lang="en-US" sz="2400" dirty="0">
                <a:solidFill>
                  <a:schemeClr val="tx1">
                    <a:lumMod val="75000"/>
                    <a:lumOff val="25000"/>
                  </a:schemeClr>
                </a:solidFill>
                <a:latin typeface="Avenir Medium" panose="02000503020000020003" pitchFamily="2" charset="0"/>
              </a:rPr>
              <a:t>(no Encoders) to generate new sequences from scratch or from a starting sequence</a:t>
            </a:r>
          </a:p>
        </p:txBody>
      </p:sp>
      <p:sp>
        <p:nvSpPr>
          <p:cNvPr id="7" name="Slide Number Placeholder 9">
            <a:extLst>
              <a:ext uri="{FF2B5EF4-FFF2-40B4-BE49-F238E27FC236}">
                <a16:creationId xmlns:a16="http://schemas.microsoft.com/office/drawing/2014/main" id="{2D9C91AE-89BF-E149-94BC-084A457A3FB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281</a:t>
            </a:fld>
            <a:endParaRPr lang="en-US"/>
          </a:p>
        </p:txBody>
      </p:sp>
      <p:pic>
        <p:nvPicPr>
          <p:cNvPr id="10" name="Picture 9">
            <a:extLst>
              <a:ext uri="{FF2B5EF4-FFF2-40B4-BE49-F238E27FC236}">
                <a16:creationId xmlns:a16="http://schemas.microsoft.com/office/drawing/2014/main" id="{DF316319-68AC-8F42-A9CF-84563EBD6817}"/>
              </a:ext>
            </a:extLst>
          </p:cNvPr>
          <p:cNvPicPr>
            <a:picLocks noChangeAspect="1"/>
          </p:cNvPicPr>
          <p:nvPr/>
        </p:nvPicPr>
        <p:blipFill>
          <a:blip r:embed="rId3"/>
          <a:stretch>
            <a:fillRect/>
          </a:stretch>
        </p:blipFill>
        <p:spPr>
          <a:xfrm>
            <a:off x="2651769" y="2025388"/>
            <a:ext cx="6635507" cy="4061130"/>
          </a:xfrm>
          <a:prstGeom prst="rect">
            <a:avLst/>
          </a:prstGeom>
        </p:spPr>
      </p:pic>
      <p:sp>
        <p:nvSpPr>
          <p:cNvPr id="11" name="Rectangle 10">
            <a:extLst>
              <a:ext uri="{FF2B5EF4-FFF2-40B4-BE49-F238E27FC236}">
                <a16:creationId xmlns:a16="http://schemas.microsoft.com/office/drawing/2014/main" id="{0A7E7AD2-C7B8-7441-A468-D519673D1ECF}"/>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328603151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91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060771" y="1435260"/>
            <a:ext cx="10070457" cy="2831940"/>
          </a:xfrm>
        </p:spPr>
        <p:txBody>
          <a:bodyPr anchor="ctr">
            <a:normAutofit/>
          </a:bodyPr>
          <a:lstStyle/>
          <a:p>
            <a:r>
              <a:rPr lang="en-US" b="1" dirty="0"/>
              <a:t>How is masking performed?</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282</a:t>
            </a:fld>
            <a:endParaRPr lang="en-US"/>
          </a:p>
        </p:txBody>
      </p:sp>
    </p:spTree>
    <p:extLst>
      <p:ext uri="{BB962C8B-B14F-4D97-AF65-F5344CB8AC3E}">
        <p14:creationId xmlns:p14="http://schemas.microsoft.com/office/powerpoint/2010/main" val="5179725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934870"/>
            <a:ext cx="9726270" cy="2388667"/>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There is </a:t>
            </a:r>
            <a:r>
              <a:rPr lang="en-US" sz="2400" dirty="0">
                <a:solidFill>
                  <a:schemeClr val="tx1">
                    <a:lumMod val="75000"/>
                    <a:lumOff val="25000"/>
                  </a:schemeClr>
                </a:solidFill>
                <a:highlight>
                  <a:srgbClr val="FFFF00"/>
                </a:highlight>
                <a:latin typeface="Avenir Medium" panose="02000503020000020003" pitchFamily="2" charset="0"/>
              </a:rPr>
              <a:t>no Attention</a:t>
            </a:r>
            <a:r>
              <a:rPr lang="en-US" sz="2400" dirty="0">
                <a:solidFill>
                  <a:schemeClr val="tx1">
                    <a:lumMod val="75000"/>
                    <a:lumOff val="25000"/>
                  </a:schemeClr>
                </a:solidFill>
                <a:latin typeface="Avenir Medium" panose="02000503020000020003" pitchFamily="2" charset="0"/>
              </a:rPr>
              <a:t> (since there is no </a:t>
            </a:r>
            <a:r>
              <a:rPr lang="en-US" sz="2400" b="1" dirty="0">
                <a:solidFill>
                  <a:schemeClr val="tx1">
                    <a:lumMod val="75000"/>
                    <a:lumOff val="25000"/>
                  </a:schemeClr>
                </a:solidFill>
                <a:latin typeface="Avenir Medium" panose="02000503020000020003" pitchFamily="2" charset="0"/>
              </a:rPr>
              <a:t>Transformer Encoder </a:t>
            </a:r>
            <a:r>
              <a:rPr lang="en-US" sz="2400" dirty="0">
                <a:solidFill>
                  <a:schemeClr val="tx1">
                    <a:lumMod val="75000"/>
                    <a:lumOff val="25000"/>
                  </a:schemeClr>
                </a:solidFill>
                <a:latin typeface="Avenir Medium" panose="02000503020000020003" pitchFamily="2" charset="0"/>
              </a:rPr>
              <a:t>to attend to). So, there is only </a:t>
            </a:r>
            <a:r>
              <a:rPr lang="en-US" sz="2400" dirty="0">
                <a:solidFill>
                  <a:srgbClr val="C00000"/>
                </a:solidFill>
                <a:latin typeface="Avenir Medium" panose="02000503020000020003" pitchFamily="2" charset="0"/>
              </a:rPr>
              <a:t>Self-Attention</a:t>
            </a:r>
            <a:r>
              <a:rPr lang="en-US" sz="2400" dirty="0">
                <a:solidFill>
                  <a:schemeClr val="tx1">
                    <a:lumMod val="75000"/>
                    <a:lumOff val="25000"/>
                  </a:schemeClr>
                </a:solidFill>
                <a:latin typeface="Avenir Medium" panose="02000503020000020003" pitchFamily="2" charset="0"/>
              </a:rPr>
              <a:t>.</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As it processes each word/token, it </a:t>
            </a:r>
            <a:r>
              <a:rPr lang="en-US" sz="2400" b="1" dirty="0">
                <a:solidFill>
                  <a:schemeClr val="tx1">
                    <a:lumMod val="75000"/>
                    <a:lumOff val="25000"/>
                  </a:schemeClr>
                </a:solidFill>
                <a:latin typeface="Avenir Medium" panose="02000503020000020003" pitchFamily="2" charset="0"/>
              </a:rPr>
              <a:t>masks</a:t>
            </a:r>
            <a:r>
              <a:rPr lang="en-US" sz="2400" dirty="0">
                <a:solidFill>
                  <a:schemeClr val="tx1">
                    <a:lumMod val="75000"/>
                    <a:lumOff val="25000"/>
                  </a:schemeClr>
                </a:solidFill>
                <a:latin typeface="Avenir Medium" panose="02000503020000020003" pitchFamily="2" charset="0"/>
              </a:rPr>
              <a:t> the “future” words and conditions on and attends to the previous words</a:t>
            </a:r>
          </a:p>
        </p:txBody>
      </p:sp>
      <p:pic>
        <p:nvPicPr>
          <p:cNvPr id="2" name="Picture 1">
            <a:extLst>
              <a:ext uri="{FF2B5EF4-FFF2-40B4-BE49-F238E27FC236}">
                <a16:creationId xmlns:a16="http://schemas.microsoft.com/office/drawing/2014/main" id="{6BE49B01-E1AF-5B46-8608-93E73AFD8CD3}"/>
              </a:ext>
            </a:extLst>
          </p:cNvPr>
          <p:cNvPicPr>
            <a:picLocks noChangeAspect="1"/>
          </p:cNvPicPr>
          <p:nvPr/>
        </p:nvPicPr>
        <p:blipFill>
          <a:blip r:embed="rId3"/>
          <a:stretch>
            <a:fillRect/>
          </a:stretch>
        </p:blipFill>
        <p:spPr>
          <a:xfrm>
            <a:off x="3249978" y="3268425"/>
            <a:ext cx="5692043" cy="3204685"/>
          </a:xfrm>
          <a:prstGeom prst="rect">
            <a:avLst/>
          </a:prstGeom>
        </p:spPr>
      </p:pic>
      <p:sp>
        <p:nvSpPr>
          <p:cNvPr id="6" name="Slide Number Placeholder 9">
            <a:extLst>
              <a:ext uri="{FF2B5EF4-FFF2-40B4-BE49-F238E27FC236}">
                <a16:creationId xmlns:a16="http://schemas.microsoft.com/office/drawing/2014/main" id="{18122825-AB71-6747-AC29-B067C7120B7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283</a:t>
            </a:fld>
            <a:endParaRPr lang="en-US"/>
          </a:p>
        </p:txBody>
      </p:sp>
      <p:sp>
        <p:nvSpPr>
          <p:cNvPr id="7" name="Rectangle 6">
            <a:extLst>
              <a:ext uri="{FF2B5EF4-FFF2-40B4-BE49-F238E27FC236}">
                <a16:creationId xmlns:a16="http://schemas.microsoft.com/office/drawing/2014/main" id="{05A0BC82-907F-F64C-B8B4-DB42FC4FA3A6}"/>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27634157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092946"/>
            <a:ext cx="9726270" cy="1152431"/>
          </a:xfrm>
          <a:prstGeom prst="rect">
            <a:avLst/>
          </a:prstGeom>
        </p:spPr>
        <p:txBody>
          <a:bodyPr wrap="square">
            <a:spAutoFit/>
          </a:bodyPr>
          <a:lstStyle/>
          <a:p>
            <a:pPr>
              <a:lnSpc>
                <a:spcPct val="150000"/>
              </a:lnSpc>
              <a:spcBef>
                <a:spcPts val="1000"/>
              </a:spcBef>
            </a:pPr>
            <a:r>
              <a:rPr lang="en-US" sz="2400" dirty="0">
                <a:solidFill>
                  <a:schemeClr val="tx1">
                    <a:lumMod val="75000"/>
                    <a:lumOff val="25000"/>
                  </a:schemeClr>
                </a:solidFill>
                <a:latin typeface="Avenir Medium" panose="02000503020000020003" pitchFamily="2" charset="0"/>
              </a:rPr>
              <a:t>As it processes each word/token, it </a:t>
            </a:r>
            <a:r>
              <a:rPr lang="en-US" sz="2400" b="1" dirty="0">
                <a:solidFill>
                  <a:schemeClr val="tx1">
                    <a:lumMod val="75000"/>
                    <a:lumOff val="25000"/>
                  </a:schemeClr>
                </a:solidFill>
                <a:latin typeface="Avenir Medium" panose="02000503020000020003" pitchFamily="2" charset="0"/>
              </a:rPr>
              <a:t>masks</a:t>
            </a:r>
            <a:r>
              <a:rPr lang="en-US" sz="2400" dirty="0">
                <a:solidFill>
                  <a:schemeClr val="tx1">
                    <a:lumMod val="75000"/>
                    <a:lumOff val="25000"/>
                  </a:schemeClr>
                </a:solidFill>
                <a:latin typeface="Avenir Medium" panose="02000503020000020003" pitchFamily="2" charset="0"/>
              </a:rPr>
              <a:t> the “future” words and conditions on and attends to the previous words</a:t>
            </a:r>
          </a:p>
        </p:txBody>
      </p:sp>
      <p:pic>
        <p:nvPicPr>
          <p:cNvPr id="3" name="Picture 2">
            <a:extLst>
              <a:ext uri="{FF2B5EF4-FFF2-40B4-BE49-F238E27FC236}">
                <a16:creationId xmlns:a16="http://schemas.microsoft.com/office/drawing/2014/main" id="{0DAFF032-C936-4A45-901D-74398F26D6EF}"/>
              </a:ext>
            </a:extLst>
          </p:cNvPr>
          <p:cNvPicPr>
            <a:picLocks noChangeAspect="1"/>
          </p:cNvPicPr>
          <p:nvPr/>
        </p:nvPicPr>
        <p:blipFill>
          <a:blip r:embed="rId3"/>
          <a:stretch>
            <a:fillRect/>
          </a:stretch>
        </p:blipFill>
        <p:spPr>
          <a:xfrm>
            <a:off x="1874227" y="2959767"/>
            <a:ext cx="7984881" cy="2579871"/>
          </a:xfrm>
          <a:prstGeom prst="rect">
            <a:avLst/>
          </a:prstGeom>
        </p:spPr>
      </p:pic>
      <p:sp>
        <p:nvSpPr>
          <p:cNvPr id="7" name="Slide Number Placeholder 9">
            <a:extLst>
              <a:ext uri="{FF2B5EF4-FFF2-40B4-BE49-F238E27FC236}">
                <a16:creationId xmlns:a16="http://schemas.microsoft.com/office/drawing/2014/main" id="{01208D99-989B-5747-8BCE-26823C44ADE1}"/>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284</a:t>
            </a:fld>
            <a:endParaRPr lang="en-US"/>
          </a:p>
        </p:txBody>
      </p:sp>
      <p:sp>
        <p:nvSpPr>
          <p:cNvPr id="9" name="Rectangle 8">
            <a:extLst>
              <a:ext uri="{FF2B5EF4-FFF2-40B4-BE49-F238E27FC236}">
                <a16:creationId xmlns:a16="http://schemas.microsoft.com/office/drawing/2014/main" id="{3871C380-2953-7E4C-8643-75CB88AE0565}"/>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35538652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285</a:t>
            </a:fld>
            <a:endParaRPr lang="en-US"/>
          </a:p>
        </p:txBody>
      </p:sp>
      <p:pic>
        <p:nvPicPr>
          <p:cNvPr id="2" name="Picture 1">
            <a:extLst>
              <a:ext uri="{FF2B5EF4-FFF2-40B4-BE49-F238E27FC236}">
                <a16:creationId xmlns:a16="http://schemas.microsoft.com/office/drawing/2014/main" id="{9F4AC92C-0953-9F4B-AA17-0572B171151C}"/>
              </a:ext>
            </a:extLst>
          </p:cNvPr>
          <p:cNvPicPr>
            <a:picLocks noChangeAspect="1"/>
          </p:cNvPicPr>
          <p:nvPr/>
        </p:nvPicPr>
        <p:blipFill>
          <a:blip r:embed="rId3"/>
          <a:stretch>
            <a:fillRect/>
          </a:stretch>
        </p:blipFill>
        <p:spPr>
          <a:xfrm>
            <a:off x="1567419" y="2015613"/>
            <a:ext cx="9057161" cy="4070905"/>
          </a:xfrm>
          <a:prstGeom prst="rect">
            <a:avLst/>
          </a:prstGeom>
        </p:spPr>
      </p:pic>
      <p:sp>
        <p:nvSpPr>
          <p:cNvPr id="7" name="Rectangle 6">
            <a:extLst>
              <a:ext uri="{FF2B5EF4-FFF2-40B4-BE49-F238E27FC236}">
                <a16:creationId xmlns:a16="http://schemas.microsoft.com/office/drawing/2014/main" id="{8A2A1064-CE6F-704E-BF67-BB72A86FB455}"/>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31069021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396920"/>
            <a:ext cx="9726270" cy="3968587"/>
          </a:xfrm>
          <a:prstGeom prst="rect">
            <a:avLst/>
          </a:prstGeom>
        </p:spPr>
        <p:txBody>
          <a:bodyPr wrap="square">
            <a:spAutoFit/>
          </a:bodyPr>
          <a:lstStyle/>
          <a:p>
            <a:pPr marL="342900" indent="-342900">
              <a:lnSpc>
                <a:spcPct val="150000"/>
              </a:lnSpc>
              <a:spcBef>
                <a:spcPts val="3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Technically, it doesn’t use words as input but </a:t>
            </a:r>
            <a:r>
              <a:rPr lang="en-US" sz="2400" dirty="0">
                <a:solidFill>
                  <a:srgbClr val="C00000"/>
                </a:solidFill>
                <a:latin typeface="Avenir Medium" panose="02000503020000020003" pitchFamily="2" charset="0"/>
              </a:rPr>
              <a:t>Byte Pair Encodings</a:t>
            </a:r>
            <a:r>
              <a:rPr lang="en-US" sz="2400" dirty="0">
                <a:latin typeface="Avenir Medium" panose="02000503020000020003" pitchFamily="2" charset="0"/>
              </a:rPr>
              <a:t> </a:t>
            </a:r>
            <a:r>
              <a:rPr lang="en-US" sz="2400" dirty="0">
                <a:solidFill>
                  <a:schemeClr val="bg2">
                    <a:lumMod val="25000"/>
                  </a:schemeClr>
                </a:solidFill>
                <a:latin typeface="Avenir Medium" panose="02000503020000020003" pitchFamily="2" charset="0"/>
              </a:rPr>
              <a:t>(sub-words), similar to BERT’s </a:t>
            </a:r>
            <a:r>
              <a:rPr lang="en-US" sz="2400" dirty="0" err="1">
                <a:solidFill>
                  <a:schemeClr val="bg2">
                    <a:lumMod val="25000"/>
                  </a:schemeClr>
                </a:solidFill>
                <a:latin typeface="Avenir Medium" panose="02000503020000020003" pitchFamily="2" charset="0"/>
              </a:rPr>
              <a:t>WordPieces</a:t>
            </a:r>
            <a:r>
              <a:rPr lang="en-US" sz="2400" dirty="0">
                <a:solidFill>
                  <a:schemeClr val="bg2">
                    <a:lumMod val="25000"/>
                  </a:schemeClr>
                </a:solidFill>
                <a:latin typeface="Avenir Medium" panose="02000503020000020003" pitchFamily="2" charset="0"/>
              </a:rPr>
              <a:t>.</a:t>
            </a:r>
          </a:p>
          <a:p>
            <a:pPr marL="342900" indent="-342900">
              <a:lnSpc>
                <a:spcPct val="150000"/>
              </a:lnSpc>
              <a:spcBef>
                <a:spcPts val="3000"/>
              </a:spcBef>
              <a:buFont typeface="Arial" panose="020B0604020202020204" pitchFamily="34" charset="0"/>
              <a:buChar char="•"/>
            </a:pPr>
            <a:r>
              <a:rPr lang="en-US" sz="2400" dirty="0">
                <a:latin typeface="Avenir Medium" panose="02000503020000020003" pitchFamily="2" charset="0"/>
              </a:rPr>
              <a:t>Includes </a:t>
            </a:r>
            <a:r>
              <a:rPr lang="en-US" sz="2400" dirty="0">
                <a:solidFill>
                  <a:srgbClr val="C00000"/>
                </a:solidFill>
                <a:latin typeface="Avenir Medium" panose="02000503020000020003" pitchFamily="2" charset="0"/>
              </a:rPr>
              <a:t>positional embeddings </a:t>
            </a:r>
            <a:r>
              <a:rPr lang="en-US" sz="2400" dirty="0">
                <a:solidFill>
                  <a:schemeClr val="bg2">
                    <a:lumMod val="25000"/>
                  </a:schemeClr>
                </a:solidFill>
                <a:latin typeface="Avenir Medium" panose="02000503020000020003" pitchFamily="2" charset="0"/>
              </a:rPr>
              <a:t>as part of the input, too.</a:t>
            </a:r>
          </a:p>
          <a:p>
            <a:pPr marL="342900" indent="-342900">
              <a:lnSpc>
                <a:spcPct val="150000"/>
              </a:lnSpc>
              <a:spcBef>
                <a:spcPts val="3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Easy to fine-tune on your own dataset (language)</a:t>
            </a:r>
          </a:p>
          <a:p>
            <a:pPr>
              <a:lnSpc>
                <a:spcPct val="150000"/>
              </a:lnSpc>
              <a:spcBef>
                <a:spcPts val="3000"/>
              </a:spcBef>
            </a:pPr>
            <a:endParaRPr lang="en-US" sz="2400" dirty="0">
              <a:latin typeface="Avenir Medium" panose="02000503020000020003" pitchFamily="2" charset="0"/>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286</a:t>
            </a:fld>
            <a:endParaRPr lang="en-US"/>
          </a:p>
        </p:txBody>
      </p:sp>
    </p:spTree>
    <p:extLst>
      <p:ext uri="{BB962C8B-B14F-4D97-AF65-F5344CB8AC3E}">
        <p14:creationId xmlns:p14="http://schemas.microsoft.com/office/powerpoint/2010/main" val="39021829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287</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pic>
        <p:nvPicPr>
          <p:cNvPr id="3" name="Picture 2">
            <a:extLst>
              <a:ext uri="{FF2B5EF4-FFF2-40B4-BE49-F238E27FC236}">
                <a16:creationId xmlns:a16="http://schemas.microsoft.com/office/drawing/2014/main" id="{6E89490F-4FC8-E64B-843B-5D3C819816A1}"/>
              </a:ext>
            </a:extLst>
          </p:cNvPr>
          <p:cNvPicPr>
            <a:picLocks noChangeAspect="1"/>
          </p:cNvPicPr>
          <p:nvPr/>
        </p:nvPicPr>
        <p:blipFill>
          <a:blip r:embed="rId3"/>
          <a:stretch>
            <a:fillRect/>
          </a:stretch>
        </p:blipFill>
        <p:spPr>
          <a:xfrm>
            <a:off x="1426141" y="1277816"/>
            <a:ext cx="9343709" cy="4514190"/>
          </a:xfrm>
          <a:prstGeom prst="rect">
            <a:avLst/>
          </a:prstGeom>
        </p:spPr>
      </p:pic>
    </p:spTree>
    <p:extLst>
      <p:ext uri="{BB962C8B-B14F-4D97-AF65-F5344CB8AC3E}">
        <p14:creationId xmlns:p14="http://schemas.microsoft.com/office/powerpoint/2010/main" val="217973761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 Masked Attention</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288</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175774"/>
            <a:ext cx="9108831" cy="1150187"/>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For efficiency, we can still calculate all query-key calculations with matrix multiplications, then </a:t>
            </a:r>
            <a:r>
              <a:rPr lang="en-US" sz="2400" u="sng" dirty="0">
                <a:solidFill>
                  <a:schemeClr val="bg2">
                    <a:lumMod val="25000"/>
                  </a:schemeClr>
                </a:solidFill>
                <a:latin typeface="Avenir Medium" panose="02000503020000020003" pitchFamily="2" charset="0"/>
              </a:rPr>
              <a:t>mask before </a:t>
            </a:r>
            <a:r>
              <a:rPr lang="en-US" sz="2400" u="sng" dirty="0" err="1">
                <a:solidFill>
                  <a:schemeClr val="bg2">
                    <a:lumMod val="25000"/>
                  </a:schemeClr>
                </a:solidFill>
                <a:latin typeface="Avenir Medium" panose="02000503020000020003" pitchFamily="2" charset="0"/>
              </a:rPr>
              <a:t>softmax’ing</a:t>
            </a:r>
            <a:r>
              <a:rPr lang="en-US" sz="2400" dirty="0">
                <a:solidFill>
                  <a:schemeClr val="bg2">
                    <a:lumMod val="25000"/>
                  </a:schemeClr>
                </a:solidFill>
                <a:latin typeface="Avenir Medium" panose="02000503020000020003" pitchFamily="2" charset="0"/>
              </a:rPr>
              <a:t>.</a:t>
            </a:r>
            <a:endParaRPr lang="en-US" sz="2400" dirty="0"/>
          </a:p>
        </p:txBody>
      </p:sp>
      <p:pic>
        <p:nvPicPr>
          <p:cNvPr id="2" name="Picture 1">
            <a:extLst>
              <a:ext uri="{FF2B5EF4-FFF2-40B4-BE49-F238E27FC236}">
                <a16:creationId xmlns:a16="http://schemas.microsoft.com/office/drawing/2014/main" id="{68500D68-423B-7747-8D0B-12C9A2541E26}"/>
              </a:ext>
            </a:extLst>
          </p:cNvPr>
          <p:cNvPicPr>
            <a:picLocks noChangeAspect="1"/>
          </p:cNvPicPr>
          <p:nvPr/>
        </p:nvPicPr>
        <p:blipFill>
          <a:blip r:embed="rId3"/>
          <a:stretch>
            <a:fillRect/>
          </a:stretch>
        </p:blipFill>
        <p:spPr>
          <a:xfrm>
            <a:off x="1014609" y="2796846"/>
            <a:ext cx="9815013" cy="2693144"/>
          </a:xfrm>
          <a:prstGeom prst="rect">
            <a:avLst/>
          </a:prstGeom>
        </p:spPr>
      </p:pic>
    </p:spTree>
    <p:extLst>
      <p:ext uri="{BB962C8B-B14F-4D97-AF65-F5344CB8AC3E}">
        <p14:creationId xmlns:p14="http://schemas.microsoft.com/office/powerpoint/2010/main" val="18287959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 Masked Attention</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289</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175774"/>
            <a:ext cx="9108831" cy="1150187"/>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For efficiency, we can still calculate all query-key calculations with matrix multiplications, then </a:t>
            </a:r>
            <a:r>
              <a:rPr lang="en-US" sz="2400" u="sng" dirty="0">
                <a:solidFill>
                  <a:schemeClr val="bg2">
                    <a:lumMod val="25000"/>
                  </a:schemeClr>
                </a:solidFill>
                <a:latin typeface="Avenir Medium" panose="02000503020000020003" pitchFamily="2" charset="0"/>
              </a:rPr>
              <a:t>mask before </a:t>
            </a:r>
            <a:r>
              <a:rPr lang="en-US" sz="2400" u="sng" dirty="0" err="1">
                <a:solidFill>
                  <a:schemeClr val="bg2">
                    <a:lumMod val="25000"/>
                  </a:schemeClr>
                </a:solidFill>
                <a:latin typeface="Avenir Medium" panose="02000503020000020003" pitchFamily="2" charset="0"/>
              </a:rPr>
              <a:t>softmax’ing</a:t>
            </a:r>
            <a:r>
              <a:rPr lang="en-US" sz="2400" dirty="0">
                <a:solidFill>
                  <a:schemeClr val="bg2">
                    <a:lumMod val="25000"/>
                  </a:schemeClr>
                </a:solidFill>
                <a:latin typeface="Avenir Medium" panose="02000503020000020003" pitchFamily="2" charset="0"/>
              </a:rPr>
              <a:t>.</a:t>
            </a:r>
            <a:endParaRPr lang="en-US" sz="2400" dirty="0"/>
          </a:p>
        </p:txBody>
      </p:sp>
      <p:pic>
        <p:nvPicPr>
          <p:cNvPr id="3" name="Picture 2">
            <a:extLst>
              <a:ext uri="{FF2B5EF4-FFF2-40B4-BE49-F238E27FC236}">
                <a16:creationId xmlns:a16="http://schemas.microsoft.com/office/drawing/2014/main" id="{D123FF8E-17D5-3C45-BAB5-4CA735C7F194}"/>
              </a:ext>
            </a:extLst>
          </p:cNvPr>
          <p:cNvPicPr>
            <a:picLocks noChangeAspect="1"/>
          </p:cNvPicPr>
          <p:nvPr/>
        </p:nvPicPr>
        <p:blipFill>
          <a:blip r:embed="rId3"/>
          <a:stretch>
            <a:fillRect/>
          </a:stretch>
        </p:blipFill>
        <p:spPr>
          <a:xfrm>
            <a:off x="1398739" y="2878892"/>
            <a:ext cx="9394521" cy="2606674"/>
          </a:xfrm>
          <a:prstGeom prst="rect">
            <a:avLst/>
          </a:prstGeom>
        </p:spPr>
      </p:pic>
    </p:spTree>
    <p:extLst>
      <p:ext uri="{BB962C8B-B14F-4D97-AF65-F5344CB8AC3E}">
        <p14:creationId xmlns:p14="http://schemas.microsoft.com/office/powerpoint/2010/main" val="3737983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3563743" cy="750215"/>
          </a:xfrm>
        </p:spPr>
        <p:txBody>
          <a:bodyPr/>
          <a:lstStyle/>
          <a:p>
            <a:r>
              <a:rPr lang="en-US" b="1" dirty="0">
                <a:solidFill>
                  <a:srgbClr val="C00000"/>
                </a:solidFill>
              </a:rPr>
              <a:t>NLP: why</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a:t>
            </a:fld>
            <a:endParaRPr lang="en-US"/>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1205737" y="1682054"/>
            <a:ext cx="9053385" cy="3493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solidFill>
                  <a:schemeClr val="bg2">
                    <a:lumMod val="25000"/>
                  </a:schemeClr>
                </a:solidFill>
                <a:latin typeface="Avenir Medium" panose="02000503020000020003" pitchFamily="2" charset="0"/>
              </a:rPr>
              <a:t>The entire point of computers is to assist humans.</a:t>
            </a:r>
          </a:p>
          <a:p>
            <a:pPr marL="0" indent="0">
              <a:lnSpc>
                <a:spcPct val="150000"/>
              </a:lnSpc>
              <a:buNone/>
            </a:pPr>
            <a:r>
              <a:rPr lang="en-US" sz="2400" dirty="0">
                <a:solidFill>
                  <a:schemeClr val="bg2">
                    <a:lumMod val="25000"/>
                  </a:schemeClr>
                </a:solidFill>
                <a:latin typeface="Avenir Medium" panose="02000503020000020003" pitchFamily="2" charset="0"/>
              </a:rPr>
              <a:t>Having computers ”understand” our language and how we communicate as a species is a natural entry point and required step to significantly assisting us in our lives.</a:t>
            </a:r>
          </a:p>
        </p:txBody>
      </p:sp>
      <p:sp>
        <p:nvSpPr>
          <p:cNvPr id="7" name="Rectangle 6">
            <a:extLst>
              <a:ext uri="{FF2B5EF4-FFF2-40B4-BE49-F238E27FC236}">
                <a16:creationId xmlns:a16="http://schemas.microsoft.com/office/drawing/2014/main" id="{94567F9D-8E37-2F41-B147-50FEAE92DA1F}"/>
              </a:ext>
            </a:extLst>
          </p:cNvPr>
          <p:cNvSpPr/>
          <p:nvPr/>
        </p:nvSpPr>
        <p:spPr>
          <a:xfrm>
            <a:off x="754393" y="789057"/>
            <a:ext cx="2943312"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Tree>
    <p:extLst>
      <p:ext uri="{BB962C8B-B14F-4D97-AF65-F5344CB8AC3E}">
        <p14:creationId xmlns:p14="http://schemas.microsoft.com/office/powerpoint/2010/main" val="63083364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 Masked Attention</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290</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175774"/>
            <a:ext cx="9108831" cy="1150187"/>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For efficiency, we can still calculate all query-key calculations with matrix multiplications, then </a:t>
            </a:r>
            <a:r>
              <a:rPr lang="en-US" sz="2400" u="sng" dirty="0">
                <a:solidFill>
                  <a:schemeClr val="bg2">
                    <a:lumMod val="25000"/>
                  </a:schemeClr>
                </a:solidFill>
                <a:latin typeface="Avenir Medium" panose="02000503020000020003" pitchFamily="2" charset="0"/>
              </a:rPr>
              <a:t>mask before </a:t>
            </a:r>
            <a:r>
              <a:rPr lang="en-US" sz="2400" u="sng" dirty="0" err="1">
                <a:solidFill>
                  <a:schemeClr val="bg2">
                    <a:lumMod val="25000"/>
                  </a:schemeClr>
                </a:solidFill>
                <a:latin typeface="Avenir Medium" panose="02000503020000020003" pitchFamily="2" charset="0"/>
              </a:rPr>
              <a:t>softmax’ing</a:t>
            </a:r>
            <a:r>
              <a:rPr lang="en-US" sz="2400" dirty="0">
                <a:solidFill>
                  <a:schemeClr val="bg2">
                    <a:lumMod val="25000"/>
                  </a:schemeClr>
                </a:solidFill>
                <a:latin typeface="Avenir Medium" panose="02000503020000020003" pitchFamily="2" charset="0"/>
              </a:rPr>
              <a:t>.</a:t>
            </a:r>
            <a:endParaRPr lang="en-US" sz="2400" dirty="0"/>
          </a:p>
        </p:txBody>
      </p:sp>
      <p:pic>
        <p:nvPicPr>
          <p:cNvPr id="2" name="Picture 1">
            <a:extLst>
              <a:ext uri="{FF2B5EF4-FFF2-40B4-BE49-F238E27FC236}">
                <a16:creationId xmlns:a16="http://schemas.microsoft.com/office/drawing/2014/main" id="{BFA79476-08A6-3649-AD59-D5F14BF84095}"/>
              </a:ext>
            </a:extLst>
          </p:cNvPr>
          <p:cNvPicPr>
            <a:picLocks noChangeAspect="1"/>
          </p:cNvPicPr>
          <p:nvPr/>
        </p:nvPicPr>
        <p:blipFill>
          <a:blip r:embed="rId3"/>
          <a:stretch>
            <a:fillRect/>
          </a:stretch>
        </p:blipFill>
        <p:spPr>
          <a:xfrm>
            <a:off x="1541584" y="2758856"/>
            <a:ext cx="9047297" cy="2618017"/>
          </a:xfrm>
          <a:prstGeom prst="rect">
            <a:avLst/>
          </a:prstGeom>
        </p:spPr>
      </p:pic>
    </p:spTree>
    <p:extLst>
      <p:ext uri="{BB962C8B-B14F-4D97-AF65-F5344CB8AC3E}">
        <p14:creationId xmlns:p14="http://schemas.microsoft.com/office/powerpoint/2010/main" val="141285413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291</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093383"/>
            <a:ext cx="9108831"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Representations are propagated upwards through the network</a:t>
            </a:r>
            <a:endParaRPr lang="en-US" sz="2400" dirty="0"/>
          </a:p>
        </p:txBody>
      </p:sp>
      <p:pic>
        <p:nvPicPr>
          <p:cNvPr id="3" name="Picture 2">
            <a:extLst>
              <a:ext uri="{FF2B5EF4-FFF2-40B4-BE49-F238E27FC236}">
                <a16:creationId xmlns:a16="http://schemas.microsoft.com/office/drawing/2014/main" id="{AF8CB950-B0A3-6441-B4F7-46DEF97C6372}"/>
              </a:ext>
            </a:extLst>
          </p:cNvPr>
          <p:cNvPicPr>
            <a:picLocks noChangeAspect="1"/>
          </p:cNvPicPr>
          <p:nvPr/>
        </p:nvPicPr>
        <p:blipFill>
          <a:blip r:embed="rId3"/>
          <a:stretch>
            <a:fillRect/>
          </a:stretch>
        </p:blipFill>
        <p:spPr>
          <a:xfrm>
            <a:off x="2222612" y="2325961"/>
            <a:ext cx="7818559" cy="3923732"/>
          </a:xfrm>
          <a:prstGeom prst="rect">
            <a:avLst/>
          </a:prstGeom>
        </p:spPr>
      </p:pic>
    </p:spTree>
    <p:extLst>
      <p:ext uri="{BB962C8B-B14F-4D97-AF65-F5344CB8AC3E}">
        <p14:creationId xmlns:p14="http://schemas.microsoft.com/office/powerpoint/2010/main" val="5635703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292</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093383"/>
            <a:ext cx="9108831" cy="596189"/>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Self-attention is otherwise identical to what we saw in BERT</a:t>
            </a:r>
            <a:endParaRPr lang="en-US" sz="2400" dirty="0"/>
          </a:p>
        </p:txBody>
      </p:sp>
      <p:pic>
        <p:nvPicPr>
          <p:cNvPr id="2" name="Picture 1">
            <a:extLst>
              <a:ext uri="{FF2B5EF4-FFF2-40B4-BE49-F238E27FC236}">
                <a16:creationId xmlns:a16="http://schemas.microsoft.com/office/drawing/2014/main" id="{547349D0-7949-874E-B0D8-5354EC82016A}"/>
              </a:ext>
            </a:extLst>
          </p:cNvPr>
          <p:cNvPicPr>
            <a:picLocks noChangeAspect="1"/>
          </p:cNvPicPr>
          <p:nvPr/>
        </p:nvPicPr>
        <p:blipFill>
          <a:blip r:embed="rId3"/>
          <a:stretch>
            <a:fillRect/>
          </a:stretch>
        </p:blipFill>
        <p:spPr>
          <a:xfrm>
            <a:off x="2014590" y="1845241"/>
            <a:ext cx="8635825" cy="4417087"/>
          </a:xfrm>
          <a:prstGeom prst="rect">
            <a:avLst/>
          </a:prstGeom>
        </p:spPr>
      </p:pic>
    </p:spTree>
    <p:extLst>
      <p:ext uri="{BB962C8B-B14F-4D97-AF65-F5344CB8AC3E}">
        <p14:creationId xmlns:p14="http://schemas.microsoft.com/office/powerpoint/2010/main" val="13366220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293</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093383"/>
            <a:ext cx="9108831" cy="596189"/>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Can have Multiple Self-Attention heads</a:t>
            </a:r>
            <a:endParaRPr lang="en-US" sz="2400" dirty="0"/>
          </a:p>
        </p:txBody>
      </p:sp>
      <p:pic>
        <p:nvPicPr>
          <p:cNvPr id="3" name="Picture 2">
            <a:extLst>
              <a:ext uri="{FF2B5EF4-FFF2-40B4-BE49-F238E27FC236}">
                <a16:creationId xmlns:a16="http://schemas.microsoft.com/office/drawing/2014/main" id="{5B46C868-8C89-1441-8AC4-8A2EA7867710}"/>
              </a:ext>
            </a:extLst>
          </p:cNvPr>
          <p:cNvPicPr>
            <a:picLocks noChangeAspect="1"/>
          </p:cNvPicPr>
          <p:nvPr/>
        </p:nvPicPr>
        <p:blipFill>
          <a:blip r:embed="rId3"/>
          <a:stretch>
            <a:fillRect/>
          </a:stretch>
        </p:blipFill>
        <p:spPr>
          <a:xfrm>
            <a:off x="2696369" y="1940754"/>
            <a:ext cx="7954046" cy="4068046"/>
          </a:xfrm>
          <a:prstGeom prst="rect">
            <a:avLst/>
          </a:prstGeom>
        </p:spPr>
      </p:pic>
    </p:spTree>
    <p:extLst>
      <p:ext uri="{BB962C8B-B14F-4D97-AF65-F5344CB8AC3E}">
        <p14:creationId xmlns:p14="http://schemas.microsoft.com/office/powerpoint/2010/main" val="33494571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294</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879786" y="503607"/>
            <a:ext cx="9731841" cy="1150187"/>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Each Self-Attention head is responsible for exactly 1 resulting, output embedding</a:t>
            </a:r>
            <a:endParaRPr lang="en-US" sz="2400" dirty="0"/>
          </a:p>
        </p:txBody>
      </p:sp>
      <p:pic>
        <p:nvPicPr>
          <p:cNvPr id="2" name="Picture 1">
            <a:extLst>
              <a:ext uri="{FF2B5EF4-FFF2-40B4-BE49-F238E27FC236}">
                <a16:creationId xmlns:a16="http://schemas.microsoft.com/office/drawing/2014/main" id="{6905083A-24C7-B544-B401-6E9EC812291C}"/>
              </a:ext>
            </a:extLst>
          </p:cNvPr>
          <p:cNvPicPr>
            <a:picLocks noChangeAspect="1"/>
          </p:cNvPicPr>
          <p:nvPr/>
        </p:nvPicPr>
        <p:blipFill>
          <a:blip r:embed="rId3"/>
          <a:stretch>
            <a:fillRect/>
          </a:stretch>
        </p:blipFill>
        <p:spPr>
          <a:xfrm>
            <a:off x="1660603" y="1945954"/>
            <a:ext cx="8580329" cy="3887724"/>
          </a:xfrm>
          <a:prstGeom prst="rect">
            <a:avLst/>
          </a:prstGeom>
        </p:spPr>
      </p:pic>
    </p:spTree>
    <p:extLst>
      <p:ext uri="{BB962C8B-B14F-4D97-AF65-F5344CB8AC3E}">
        <p14:creationId xmlns:p14="http://schemas.microsoft.com/office/powerpoint/2010/main" val="2039193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295</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16614" y="1296844"/>
            <a:ext cx="9994887"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Remember, these Masked Self-Attention layers are fed into a FFNN</a:t>
            </a:r>
            <a:endParaRPr lang="en-US" sz="2400" dirty="0"/>
          </a:p>
        </p:txBody>
      </p:sp>
      <p:pic>
        <p:nvPicPr>
          <p:cNvPr id="3" name="Picture 2">
            <a:extLst>
              <a:ext uri="{FF2B5EF4-FFF2-40B4-BE49-F238E27FC236}">
                <a16:creationId xmlns:a16="http://schemas.microsoft.com/office/drawing/2014/main" id="{AF8CB950-B0A3-6441-B4F7-46DEF97C6372}"/>
              </a:ext>
            </a:extLst>
          </p:cNvPr>
          <p:cNvPicPr>
            <a:picLocks noChangeAspect="1"/>
          </p:cNvPicPr>
          <p:nvPr/>
        </p:nvPicPr>
        <p:blipFill>
          <a:blip r:embed="rId3"/>
          <a:stretch>
            <a:fillRect/>
          </a:stretch>
        </p:blipFill>
        <p:spPr>
          <a:xfrm>
            <a:off x="2222612" y="2325961"/>
            <a:ext cx="7818559" cy="3923732"/>
          </a:xfrm>
          <a:prstGeom prst="rect">
            <a:avLst/>
          </a:prstGeom>
        </p:spPr>
      </p:pic>
    </p:spTree>
    <p:extLst>
      <p:ext uri="{BB962C8B-B14F-4D97-AF65-F5344CB8AC3E}">
        <p14:creationId xmlns:p14="http://schemas.microsoft.com/office/powerpoint/2010/main" val="429003853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8368D4-0DC9-4E49-A5C4-297BDBB43F82}"/>
              </a:ext>
            </a:extLst>
          </p:cNvPr>
          <p:cNvPicPr>
            <a:picLocks noChangeAspect="1"/>
          </p:cNvPicPr>
          <p:nvPr/>
        </p:nvPicPr>
        <p:blipFill>
          <a:blip r:embed="rId3"/>
          <a:stretch>
            <a:fillRect/>
          </a:stretch>
        </p:blipFill>
        <p:spPr>
          <a:xfrm>
            <a:off x="1451735" y="629612"/>
            <a:ext cx="9288530" cy="5456906"/>
          </a:xfrm>
          <a:prstGeom prst="rect">
            <a:avLst/>
          </a:prstGeom>
        </p:spPr>
      </p:pic>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296</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22527499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297</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1E71ECA-A583-9C4E-BC5D-FFAF1026B9E6}"/>
                  </a:ext>
                </a:extLst>
              </p:cNvPr>
              <p:cNvSpPr/>
              <p:nvPr/>
            </p:nvSpPr>
            <p:spPr>
              <a:xfrm>
                <a:off x="1355784" y="311634"/>
                <a:ext cx="10305792" cy="1854675"/>
              </a:xfrm>
              <a:prstGeom prst="rect">
                <a:avLst/>
              </a:prstGeom>
            </p:spPr>
            <p:txBody>
              <a:bodyPr wrap="square">
                <a:spAutoFit/>
              </a:bodyPr>
              <a:lstStyle/>
              <a:p>
                <a:pPr>
                  <a:spcBef>
                    <a:spcPts val="2000"/>
                  </a:spcBef>
                </a:pPr>
                <a:r>
                  <a:rPr lang="en-US" sz="2400" dirty="0">
                    <a:solidFill>
                      <a:schemeClr val="bg2">
                        <a:lumMod val="25000"/>
                      </a:schemeClr>
                    </a:solidFill>
                    <a:latin typeface="Avenir Medium" panose="02000503020000020003" pitchFamily="2" charset="0"/>
                  </a:rPr>
                  <a:t>Each Decoder block has its own weights (e.g.,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𝑊</m:t>
                        </m:r>
                      </m:e>
                      <m:sub>
                        <m:r>
                          <a:rPr lang="en-US" sz="2400" i="1" dirty="0" smtClean="0">
                            <a:solidFill>
                              <a:srgbClr val="C00000"/>
                            </a:solidFill>
                            <a:latin typeface="Cambria Math" panose="02040503050406030204" pitchFamily="18" charset="0"/>
                          </a:rPr>
                          <m:t>𝑘</m:t>
                        </m:r>
                      </m:sub>
                    </m:sSub>
                    <m:r>
                      <a:rPr lang="en-US" sz="2400" i="1" dirty="0" smtClean="0">
                        <a:solidFill>
                          <a:srgbClr val="C00000"/>
                        </a:solidFill>
                        <a:latin typeface="Cambria Math" panose="02040503050406030204" pitchFamily="18" charset="0"/>
                      </a:rPr>
                      <m:t>, </m:t>
                    </m:r>
                    <m:sSub>
                      <m:sSubPr>
                        <m:ctrlPr>
                          <a:rPr lang="en-US" sz="2400" b="0" i="1" dirty="0" smtClean="0">
                            <a:solidFill>
                              <a:srgbClr val="C00000"/>
                            </a:solidFill>
                            <a:latin typeface="Cambria Math" panose="02040503050406030204" pitchFamily="18" charset="0"/>
                          </a:rPr>
                        </m:ctrlPr>
                      </m:sSubPr>
                      <m:e>
                        <m:r>
                          <a:rPr lang="en-US" sz="2400" i="1" dirty="0" err="1" smtClean="0">
                            <a:solidFill>
                              <a:srgbClr val="C00000"/>
                            </a:solidFill>
                            <a:latin typeface="Cambria Math" panose="02040503050406030204" pitchFamily="18" charset="0"/>
                          </a:rPr>
                          <m:t>𝑊</m:t>
                        </m:r>
                      </m:e>
                      <m:sub>
                        <m:r>
                          <a:rPr lang="en-US" sz="2400" b="0" i="1" dirty="0" smtClean="0">
                            <a:solidFill>
                              <a:srgbClr val="C00000"/>
                            </a:solidFill>
                            <a:latin typeface="Cambria Math" panose="02040503050406030204" pitchFamily="18" charset="0"/>
                          </a:rPr>
                          <m:t>𝑞</m:t>
                        </m:r>
                      </m:sub>
                    </m:sSub>
                    <m:r>
                      <a:rPr lang="en-US" sz="2400" i="1" dirty="0" smtClean="0">
                        <a:solidFill>
                          <a:srgbClr val="C00000"/>
                        </a:solidFill>
                        <a:latin typeface="Cambria Math" panose="02040503050406030204" pitchFamily="18" charset="0"/>
                      </a:rPr>
                      <m:t>, </m:t>
                    </m:r>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𝑊</m:t>
                        </m:r>
                      </m:e>
                      <m:sub>
                        <m:r>
                          <a:rPr lang="en-US" sz="2400" i="1" dirty="0" smtClean="0">
                            <a:solidFill>
                              <a:srgbClr val="C00000"/>
                            </a:solidFill>
                            <a:latin typeface="Cambria Math" panose="02040503050406030204" pitchFamily="18" charset="0"/>
                          </a:rPr>
                          <m:t>𝑣</m:t>
                        </m:r>
                      </m:sub>
                    </m:sSub>
                  </m:oMath>
                </a14:m>
                <a:r>
                  <a:rPr lang="en-US" sz="2400" dirty="0">
                    <a:solidFill>
                      <a:schemeClr val="bg2">
                        <a:lumMod val="25000"/>
                      </a:schemeClr>
                    </a:solidFill>
                    <a:latin typeface="Avenir Medium" panose="02000503020000020003" pitchFamily="2" charset="0"/>
                  </a:rPr>
                  <a:t>)</a:t>
                </a:r>
              </a:p>
              <a:p>
                <a:pPr>
                  <a:spcBef>
                    <a:spcPts val="2000"/>
                  </a:spcBef>
                </a:pPr>
                <a:r>
                  <a:rPr lang="en-US" sz="2400" dirty="0">
                    <a:solidFill>
                      <a:schemeClr val="bg2">
                        <a:lumMod val="25000"/>
                      </a:schemeClr>
                    </a:solidFill>
                    <a:latin typeface="Avenir Medium" panose="02000503020000020003" pitchFamily="2" charset="0"/>
                  </a:rPr>
                  <a:t>But the entire model only has 1 token-embedding weight matrix and positional encoding weight matrix. This helps all the blocks to work together and supplement their captured aspects</a:t>
                </a:r>
                <a:endParaRPr lang="en-US" sz="2400" dirty="0"/>
              </a:p>
            </p:txBody>
          </p:sp>
        </mc:Choice>
        <mc:Fallback xmlns="">
          <p:sp>
            <p:nvSpPr>
              <p:cNvPr id="9" name="Rectangle 8">
                <a:extLst>
                  <a:ext uri="{FF2B5EF4-FFF2-40B4-BE49-F238E27FC236}">
                    <a16:creationId xmlns:a16="http://schemas.microsoft.com/office/drawing/2014/main" id="{41E71ECA-A583-9C4E-BC5D-FFAF1026B9E6}"/>
                  </a:ext>
                </a:extLst>
              </p:cNvPr>
              <p:cNvSpPr>
                <a:spLocks noRot="1" noChangeAspect="1" noMove="1" noResize="1" noEditPoints="1" noAdjustHandles="1" noChangeArrowheads="1" noChangeShapeType="1" noTextEdit="1"/>
              </p:cNvSpPr>
              <p:nvPr/>
            </p:nvSpPr>
            <p:spPr>
              <a:xfrm>
                <a:off x="1355784" y="311634"/>
                <a:ext cx="10305792" cy="1854675"/>
              </a:xfrm>
              <a:prstGeom prst="rect">
                <a:avLst/>
              </a:prstGeom>
              <a:blipFill>
                <a:blip r:embed="rId3"/>
                <a:stretch>
                  <a:fillRect l="-861" t="-2041" b="-680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48B2699-0AA0-BA4A-9A0B-687278E6881E}"/>
              </a:ext>
            </a:extLst>
          </p:cNvPr>
          <p:cNvPicPr>
            <a:picLocks noChangeAspect="1"/>
          </p:cNvPicPr>
          <p:nvPr/>
        </p:nvPicPr>
        <p:blipFill>
          <a:blip r:embed="rId4"/>
          <a:stretch>
            <a:fillRect/>
          </a:stretch>
        </p:blipFill>
        <p:spPr>
          <a:xfrm>
            <a:off x="408001" y="2348871"/>
            <a:ext cx="7476470" cy="3722594"/>
          </a:xfrm>
          <a:prstGeom prst="rect">
            <a:avLst/>
          </a:prstGeom>
        </p:spPr>
      </p:pic>
      <p:pic>
        <p:nvPicPr>
          <p:cNvPr id="10" name="Picture 9">
            <a:extLst>
              <a:ext uri="{FF2B5EF4-FFF2-40B4-BE49-F238E27FC236}">
                <a16:creationId xmlns:a16="http://schemas.microsoft.com/office/drawing/2014/main" id="{14635984-091A-2F4F-94A8-92A02E9DEDB1}"/>
              </a:ext>
            </a:extLst>
          </p:cNvPr>
          <p:cNvPicPr>
            <a:picLocks noChangeAspect="1"/>
          </p:cNvPicPr>
          <p:nvPr/>
        </p:nvPicPr>
        <p:blipFill>
          <a:blip r:embed="rId5"/>
          <a:stretch>
            <a:fillRect/>
          </a:stretch>
        </p:blipFill>
        <p:spPr>
          <a:xfrm>
            <a:off x="8251729" y="2780778"/>
            <a:ext cx="3261838" cy="2693162"/>
          </a:xfrm>
          <a:prstGeom prst="rect">
            <a:avLst/>
          </a:prstGeom>
        </p:spPr>
      </p:pic>
    </p:spTree>
    <p:extLst>
      <p:ext uri="{BB962C8B-B14F-4D97-AF65-F5344CB8AC3E}">
        <p14:creationId xmlns:p14="http://schemas.microsoft.com/office/powerpoint/2010/main" val="39222618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298</a:t>
            </a:fld>
            <a:endParaRPr lang="en-US"/>
          </a:p>
        </p:txBody>
      </p:sp>
      <p:sp>
        <p:nvSpPr>
          <p:cNvPr id="9" name="Rectangle 8">
            <a:extLst>
              <a:ext uri="{FF2B5EF4-FFF2-40B4-BE49-F238E27FC236}">
                <a16:creationId xmlns:a16="http://schemas.microsoft.com/office/drawing/2014/main" id="{0990CFA7-D94B-F74B-A328-1951477AA2FD}"/>
              </a:ext>
            </a:extLst>
          </p:cNvPr>
          <p:cNvSpPr/>
          <p:nvPr/>
        </p:nvSpPr>
        <p:spPr>
          <a:xfrm>
            <a:off x="2065244" y="1327773"/>
            <a:ext cx="8061512" cy="315471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a:p>
            <a:pPr marL="342900" indent="-342900">
              <a:spcBef>
                <a:spcPts val="3000"/>
              </a:spcBef>
              <a:buFont typeface="Arial" panose="020B0604020202020204" pitchFamily="34" charset="0"/>
              <a:buChar char="•"/>
            </a:pPr>
            <a:r>
              <a:rPr lang="en-US" sz="2400" b="1" dirty="0">
                <a:solidFill>
                  <a:schemeClr val="accent5">
                    <a:lumMod val="75000"/>
                  </a:schemeClr>
                </a:solidFill>
                <a:latin typeface="Avenir Book" panose="02000503020000020003" pitchFamily="2" charset="0"/>
              </a:rPr>
              <a:t>Model</a:t>
            </a:r>
            <a:r>
              <a:rPr lang="en-US" sz="2400" dirty="0">
                <a:latin typeface="Avenir Book" panose="02000503020000020003" pitchFamily="2" charset="0"/>
              </a:rPr>
              <a:t>: Transformer Decoders we just described</a:t>
            </a:r>
          </a:p>
          <a:p>
            <a:pPr marL="342900" indent="-342900">
              <a:spcBef>
                <a:spcPts val="3000"/>
              </a:spcBef>
              <a:buFont typeface="Arial" panose="020B0604020202020204" pitchFamily="34" charset="0"/>
              <a:buChar char="•"/>
            </a:pPr>
            <a:r>
              <a:rPr lang="en-US" sz="2400" b="1" dirty="0">
                <a:solidFill>
                  <a:schemeClr val="accent5">
                    <a:lumMod val="75000"/>
                  </a:schemeClr>
                </a:solidFill>
                <a:latin typeface="Avenir Book" panose="02000503020000020003" pitchFamily="2" charset="0"/>
              </a:rPr>
              <a:t>Objective</a:t>
            </a:r>
            <a:r>
              <a:rPr lang="en-US" sz="2400" dirty="0">
                <a:latin typeface="Avenir Book" panose="02000503020000020003" pitchFamily="2" charset="0"/>
              </a:rPr>
              <a:t>: next word prediction (cross-entropy loss)</a:t>
            </a:r>
          </a:p>
          <a:p>
            <a:pPr marL="342900" indent="-342900">
              <a:spcBef>
                <a:spcPts val="3000"/>
              </a:spcBef>
              <a:buFont typeface="Arial" panose="020B0604020202020204" pitchFamily="34" charset="0"/>
              <a:buChar char="•"/>
            </a:pPr>
            <a:r>
              <a:rPr lang="en-US" sz="2400" b="1" dirty="0">
                <a:solidFill>
                  <a:schemeClr val="accent5">
                    <a:lumMod val="75000"/>
                  </a:schemeClr>
                </a:solidFill>
                <a:latin typeface="Avenir Book" panose="02000503020000020003" pitchFamily="2" charset="0"/>
              </a:rPr>
              <a:t>Data</a:t>
            </a:r>
            <a:r>
              <a:rPr lang="en-US" sz="2400" dirty="0">
                <a:latin typeface="Avenir Book" panose="02000503020000020003" pitchFamily="2" charset="0"/>
              </a:rPr>
              <a:t>: </a:t>
            </a:r>
            <a:r>
              <a:rPr lang="en-US" sz="2400" dirty="0" err="1">
                <a:latin typeface="Avenir Book" panose="02000503020000020003" pitchFamily="2" charset="0"/>
              </a:rPr>
              <a:t>BooksCorpus</a:t>
            </a:r>
            <a:r>
              <a:rPr lang="en-US" sz="2400" dirty="0">
                <a:latin typeface="Avenir Book" panose="02000503020000020003" pitchFamily="2" charset="0"/>
              </a:rPr>
              <a:t> (7k books from a variety of genres, such as Adventure, Fantasy, and Romance)</a:t>
            </a:r>
          </a:p>
        </p:txBody>
      </p:sp>
    </p:spTree>
    <p:extLst>
      <p:ext uri="{BB962C8B-B14F-4D97-AF65-F5344CB8AC3E}">
        <p14:creationId xmlns:p14="http://schemas.microsoft.com/office/powerpoint/2010/main" val="85379189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299</a:t>
            </a:fld>
            <a:endParaRPr lang="en-US"/>
          </a:p>
        </p:txBody>
      </p:sp>
      <p:pic>
        <p:nvPicPr>
          <p:cNvPr id="3" name="Picture 2">
            <a:extLst>
              <a:ext uri="{FF2B5EF4-FFF2-40B4-BE49-F238E27FC236}">
                <a16:creationId xmlns:a16="http://schemas.microsoft.com/office/drawing/2014/main" id="{31A640A8-8AA1-2648-849C-5A4342C7AC85}"/>
              </a:ext>
            </a:extLst>
          </p:cNvPr>
          <p:cNvPicPr>
            <a:picLocks noChangeAspect="1"/>
          </p:cNvPicPr>
          <p:nvPr/>
        </p:nvPicPr>
        <p:blipFill>
          <a:blip r:embed="rId3"/>
          <a:stretch>
            <a:fillRect/>
          </a:stretch>
        </p:blipFill>
        <p:spPr>
          <a:xfrm>
            <a:off x="158750" y="238847"/>
            <a:ext cx="11874500" cy="5918200"/>
          </a:xfrm>
          <a:prstGeom prst="rect">
            <a:avLst/>
          </a:prstGeom>
        </p:spPr>
      </p:pic>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spTree>
    <p:extLst>
      <p:ext uri="{BB962C8B-B14F-4D97-AF65-F5344CB8AC3E}">
        <p14:creationId xmlns:p14="http://schemas.microsoft.com/office/powerpoint/2010/main" val="80024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3192A-60A8-924A-B1BD-2C32A18D5E33}"/>
              </a:ext>
            </a:extLst>
          </p:cNvPr>
          <p:cNvPicPr>
            <a:picLocks noChangeAspect="1"/>
          </p:cNvPicPr>
          <p:nvPr/>
        </p:nvPicPr>
        <p:blipFill>
          <a:blip r:embed="rId2"/>
          <a:stretch>
            <a:fillRect/>
          </a:stretch>
        </p:blipFill>
        <p:spPr>
          <a:xfrm>
            <a:off x="273050" y="988832"/>
            <a:ext cx="11645900" cy="4394200"/>
          </a:xfrm>
          <a:prstGeom prst="rect">
            <a:avLst/>
          </a:prstGeom>
        </p:spPr>
      </p:pic>
    </p:spTree>
    <p:extLst>
      <p:ext uri="{BB962C8B-B14F-4D97-AF65-F5344CB8AC3E}">
        <p14:creationId xmlns:p14="http://schemas.microsoft.com/office/powerpoint/2010/main" val="4171934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2013614"/>
            <a:ext cx="9091914" cy="1748158"/>
          </a:xfrm>
        </p:spPr>
        <p:txBody>
          <a:bodyPr anchor="ctr">
            <a:normAutofit fontScale="90000"/>
          </a:bodyPr>
          <a:lstStyle/>
          <a:p>
            <a:r>
              <a:rPr lang="en-US" b="1" dirty="0"/>
              <a:t>What are some NLP tasks?</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30</a:t>
            </a:fld>
            <a:endParaRPr lang="en-US"/>
          </a:p>
        </p:txBody>
      </p:sp>
    </p:spTree>
    <p:extLst>
      <p:ext uri="{BB962C8B-B14F-4D97-AF65-F5344CB8AC3E}">
        <p14:creationId xmlns:p14="http://schemas.microsoft.com/office/powerpoint/2010/main" val="398086568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91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060771" y="1435260"/>
            <a:ext cx="10070457" cy="2831940"/>
          </a:xfrm>
        </p:spPr>
        <p:txBody>
          <a:bodyPr anchor="ctr">
            <a:normAutofit/>
          </a:bodyPr>
          <a:lstStyle/>
          <a:p>
            <a:r>
              <a:rPr lang="en-US" b="1" dirty="0"/>
              <a:t>What insights did GPT-2 yield over GPT-1?</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300</a:t>
            </a:fld>
            <a:endParaRPr lang="en-US"/>
          </a:p>
        </p:txBody>
      </p:sp>
    </p:spTree>
    <p:extLst>
      <p:ext uri="{BB962C8B-B14F-4D97-AF65-F5344CB8AC3E}">
        <p14:creationId xmlns:p14="http://schemas.microsoft.com/office/powerpoint/2010/main" val="182039086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301</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309353" y="238847"/>
            <a:ext cx="8353867" cy="3893374"/>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GPT-2 </a:t>
            </a:r>
            <a:r>
              <a:rPr lang="en-US" sz="2400" dirty="0">
                <a:latin typeface="Avenir Book" panose="02000503020000020003" pitchFamily="2" charset="0"/>
              </a:rPr>
              <a:t>is identical to </a:t>
            </a:r>
            <a:r>
              <a:rPr lang="en-US" sz="2400" b="1" dirty="0">
                <a:solidFill>
                  <a:srgbClr val="C00000"/>
                </a:solidFill>
                <a:latin typeface="Avenir Book" panose="02000503020000020003" pitchFamily="2" charset="0"/>
              </a:rPr>
              <a:t>GPT-1</a:t>
            </a:r>
            <a:r>
              <a:rPr lang="en-US" sz="2400" dirty="0">
                <a:latin typeface="Avenir Book" panose="02000503020000020003" pitchFamily="2" charset="0"/>
              </a:rPr>
              <a:t>, but:</a:t>
            </a:r>
          </a:p>
          <a:p>
            <a:pPr marL="457200" indent="-457200">
              <a:spcBef>
                <a:spcPts val="3000"/>
              </a:spcBef>
              <a:buFont typeface="Arial" panose="020B0604020202020204" pitchFamily="34" charset="0"/>
              <a:buChar char="•"/>
            </a:pPr>
            <a:r>
              <a:rPr lang="en-US" sz="2400" dirty="0">
                <a:latin typeface="Avenir Book" panose="02000503020000020003" pitchFamily="2" charset="0"/>
              </a:rPr>
              <a:t>has Layer normalization in between each sub-block (as we’ve already seen)</a:t>
            </a:r>
          </a:p>
          <a:p>
            <a:pPr marL="457200" indent="-457200">
              <a:spcBef>
                <a:spcPts val="3000"/>
              </a:spcBef>
              <a:buFont typeface="Arial" panose="020B0604020202020204" pitchFamily="34" charset="0"/>
              <a:buChar char="•"/>
            </a:pPr>
            <a:r>
              <a:rPr lang="en-US" sz="2400" dirty="0">
                <a:latin typeface="Avenir Book" panose="02000503020000020003" pitchFamily="2" charset="0"/>
              </a:rPr>
              <a:t>Vocab extended to 50,257 tokens and context size increased from 512 to 1024</a:t>
            </a:r>
          </a:p>
          <a:p>
            <a:pPr marL="457200" indent="-457200">
              <a:spcBef>
                <a:spcPts val="3000"/>
              </a:spcBef>
              <a:buFont typeface="Arial" panose="020B0604020202020204" pitchFamily="34" charset="0"/>
              <a:buChar char="•"/>
            </a:pPr>
            <a:r>
              <a:rPr lang="en-US" sz="2400" b="1" dirty="0">
                <a:solidFill>
                  <a:srgbClr val="C00000"/>
                </a:solidFill>
                <a:latin typeface="Avenir Book" panose="02000503020000020003" pitchFamily="2" charset="0"/>
              </a:rPr>
              <a:t>Data</a:t>
            </a:r>
            <a:r>
              <a:rPr lang="en-US" sz="2400" dirty="0">
                <a:latin typeface="Avenir Book" panose="02000503020000020003" pitchFamily="2" charset="0"/>
              </a:rPr>
              <a:t>: 8 million docs from the web (Common Crawl), minus Wikipedia</a:t>
            </a:r>
          </a:p>
        </p:txBody>
      </p:sp>
      <p:pic>
        <p:nvPicPr>
          <p:cNvPr id="2" name="Picture 1">
            <a:extLst>
              <a:ext uri="{FF2B5EF4-FFF2-40B4-BE49-F238E27FC236}">
                <a16:creationId xmlns:a16="http://schemas.microsoft.com/office/drawing/2014/main" id="{979D9483-A061-7646-96E6-71188BFDD7FC}"/>
              </a:ext>
            </a:extLst>
          </p:cNvPr>
          <p:cNvPicPr>
            <a:picLocks noChangeAspect="1"/>
          </p:cNvPicPr>
          <p:nvPr/>
        </p:nvPicPr>
        <p:blipFill>
          <a:blip r:embed="rId3"/>
          <a:stretch>
            <a:fillRect/>
          </a:stretch>
        </p:blipFill>
        <p:spPr>
          <a:xfrm>
            <a:off x="635358" y="4391754"/>
            <a:ext cx="10921284" cy="2044836"/>
          </a:xfrm>
          <a:prstGeom prst="rect">
            <a:avLst/>
          </a:prstGeom>
          <a:ln w="25400">
            <a:noFill/>
          </a:ln>
          <a:effectLst>
            <a:outerShdw blurRad="443855" dist="38100" dir="2700000" sx="101000" sy="101000" algn="tl" rotWithShape="0">
              <a:prstClr val="black">
                <a:alpha val="22000"/>
              </a:prstClr>
            </a:outerShdw>
          </a:effectLst>
        </p:spPr>
      </p:pic>
    </p:spTree>
    <p:extLst>
      <p:ext uri="{BB962C8B-B14F-4D97-AF65-F5344CB8AC3E}">
        <p14:creationId xmlns:p14="http://schemas.microsoft.com/office/powerpoint/2010/main" val="29830841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302</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154806" y="535061"/>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finagle the system to yield synthetic predictions.</a:t>
            </a:r>
            <a:endParaRPr lang="en-US" sz="2400" dirty="0">
              <a:latin typeface="Avenir Book" panose="02000503020000020003" pitchFamily="2" charset="0"/>
            </a:endParaRPr>
          </a:p>
        </p:txBody>
      </p:sp>
      <p:sp>
        <p:nvSpPr>
          <p:cNvPr id="5" name="Rectangle 4">
            <a:extLst>
              <a:ext uri="{FF2B5EF4-FFF2-40B4-BE49-F238E27FC236}">
                <a16:creationId xmlns:a16="http://schemas.microsoft.com/office/drawing/2014/main" id="{51C041BE-0E21-0D4E-B069-05CDD086721A}"/>
              </a:ext>
            </a:extLst>
          </p:cNvPr>
          <p:cNvSpPr/>
          <p:nvPr/>
        </p:nvSpPr>
        <p:spPr>
          <a:xfrm>
            <a:off x="1919066" y="2736502"/>
            <a:ext cx="8353867" cy="1384995"/>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Children’s Book Test (CBT) </a:t>
            </a:r>
            <a:r>
              <a:rPr lang="en-US" sz="2800" dirty="0">
                <a:latin typeface="Avenir Book" panose="02000503020000020003" pitchFamily="2" charset="0"/>
              </a:rPr>
              <a:t>is a classification task. Fill-in-the-blank, and you predict which of the 10 possible choices is correct.</a:t>
            </a:r>
            <a:endParaRPr lang="en-US" sz="2400" dirty="0">
              <a:latin typeface="Avenir Book" panose="02000503020000020003" pitchFamily="2" charset="0"/>
            </a:endParaRPr>
          </a:p>
        </p:txBody>
      </p:sp>
      <p:sp>
        <p:nvSpPr>
          <p:cNvPr id="6" name="Rectangle 5">
            <a:extLst>
              <a:ext uri="{FF2B5EF4-FFF2-40B4-BE49-F238E27FC236}">
                <a16:creationId xmlns:a16="http://schemas.microsoft.com/office/drawing/2014/main" id="{77D3B6D0-ABAA-5F43-9A51-C294EBB9C501}"/>
              </a:ext>
            </a:extLst>
          </p:cNvPr>
          <p:cNvSpPr/>
          <p:nvPr/>
        </p:nvSpPr>
        <p:spPr>
          <a:xfrm>
            <a:off x="2034975" y="4588913"/>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compute the probability of each choice + its ending.</a:t>
            </a:r>
            <a:endParaRPr lang="en-US" sz="2400" dirty="0">
              <a:latin typeface="Avenir Book" panose="02000503020000020003" pitchFamily="2" charset="0"/>
            </a:endParaRPr>
          </a:p>
        </p:txBody>
      </p:sp>
    </p:spTree>
    <p:extLst>
      <p:ext uri="{BB962C8B-B14F-4D97-AF65-F5344CB8AC3E}">
        <p14:creationId xmlns:p14="http://schemas.microsoft.com/office/powerpoint/2010/main" val="137705344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303</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154806" y="535061"/>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finagle the system to yield synthetic predictions.</a:t>
            </a:r>
            <a:endParaRPr lang="en-US" sz="2400" dirty="0">
              <a:latin typeface="Avenir Book" panose="02000503020000020003" pitchFamily="2" charset="0"/>
            </a:endParaRPr>
          </a:p>
        </p:txBody>
      </p:sp>
      <p:sp>
        <p:nvSpPr>
          <p:cNvPr id="5" name="Rectangle 4">
            <a:extLst>
              <a:ext uri="{FF2B5EF4-FFF2-40B4-BE49-F238E27FC236}">
                <a16:creationId xmlns:a16="http://schemas.microsoft.com/office/drawing/2014/main" id="{51C041BE-0E21-0D4E-B069-05CDD086721A}"/>
              </a:ext>
            </a:extLst>
          </p:cNvPr>
          <p:cNvSpPr/>
          <p:nvPr/>
        </p:nvSpPr>
        <p:spPr>
          <a:xfrm>
            <a:off x="1919066" y="2200176"/>
            <a:ext cx="8353867" cy="263149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LAMBADA </a:t>
            </a:r>
            <a:r>
              <a:rPr lang="en-US" sz="2800" dirty="0">
                <a:latin typeface="Avenir Book" panose="02000503020000020003" pitchFamily="2" charset="0"/>
              </a:rPr>
              <a:t>dataset tests model’s ability to understand long-range dependencies.</a:t>
            </a:r>
          </a:p>
          <a:p>
            <a:pPr>
              <a:spcBef>
                <a:spcPts val="3000"/>
              </a:spcBef>
            </a:pPr>
            <a:r>
              <a:rPr lang="en-US" sz="2800" b="1" dirty="0">
                <a:latin typeface="Avenir Book" panose="02000503020000020003" pitchFamily="2" charset="0"/>
              </a:rPr>
              <a:t>Task</a:t>
            </a:r>
            <a:r>
              <a:rPr lang="en-US" sz="2800" dirty="0">
                <a:latin typeface="Avenir Book" panose="02000503020000020003" pitchFamily="2" charset="0"/>
              </a:rPr>
              <a:t>: predict the final word of sentences which humans need 50+ tokens of context in order to accurately predict.</a:t>
            </a:r>
          </a:p>
        </p:txBody>
      </p:sp>
    </p:spTree>
    <p:extLst>
      <p:ext uri="{BB962C8B-B14F-4D97-AF65-F5344CB8AC3E}">
        <p14:creationId xmlns:p14="http://schemas.microsoft.com/office/powerpoint/2010/main" val="37169006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pic>
        <p:nvPicPr>
          <p:cNvPr id="3" name="Picture 2">
            <a:extLst>
              <a:ext uri="{FF2B5EF4-FFF2-40B4-BE49-F238E27FC236}">
                <a16:creationId xmlns:a16="http://schemas.microsoft.com/office/drawing/2014/main" id="{777B7CA5-F80E-EC45-A175-9D5E1E35A003}"/>
              </a:ext>
            </a:extLst>
          </p:cNvPr>
          <p:cNvPicPr>
            <a:picLocks noChangeAspect="1"/>
          </p:cNvPicPr>
          <p:nvPr/>
        </p:nvPicPr>
        <p:blipFill>
          <a:blip r:embed="rId3"/>
          <a:stretch>
            <a:fillRect/>
          </a:stretch>
        </p:blipFill>
        <p:spPr>
          <a:xfrm>
            <a:off x="495300" y="1726358"/>
            <a:ext cx="10985500" cy="3843999"/>
          </a:xfrm>
          <a:prstGeom prst="rect">
            <a:avLst/>
          </a:prstGeom>
        </p:spPr>
      </p:pic>
      <p:sp>
        <p:nvSpPr>
          <p:cNvPr id="7" name="Slide Number Placeholder 9">
            <a:extLst>
              <a:ext uri="{FF2B5EF4-FFF2-40B4-BE49-F238E27FC236}">
                <a16:creationId xmlns:a16="http://schemas.microsoft.com/office/drawing/2014/main" id="{4CB73645-498A-CF4B-A296-9E30FA459C48}"/>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304</a:t>
            </a:fld>
            <a:endParaRPr lang="en-US"/>
          </a:p>
        </p:txBody>
      </p:sp>
    </p:spTree>
    <p:extLst>
      <p:ext uri="{BB962C8B-B14F-4D97-AF65-F5344CB8AC3E}">
        <p14:creationId xmlns:p14="http://schemas.microsoft.com/office/powerpoint/2010/main" val="2316382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305</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154806" y="535061"/>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finagle the system to yield synthetic predictions.</a:t>
            </a:r>
            <a:endParaRPr lang="en-US" sz="2400" dirty="0">
              <a:latin typeface="Avenir Book" panose="02000503020000020003" pitchFamily="2" charset="0"/>
            </a:endParaRPr>
          </a:p>
        </p:txBody>
      </p:sp>
      <p:sp>
        <p:nvSpPr>
          <p:cNvPr id="5" name="Rectangle 4">
            <a:extLst>
              <a:ext uri="{FF2B5EF4-FFF2-40B4-BE49-F238E27FC236}">
                <a16:creationId xmlns:a16="http://schemas.microsoft.com/office/drawing/2014/main" id="{51C041BE-0E21-0D4E-B069-05CDD086721A}"/>
              </a:ext>
            </a:extLst>
          </p:cNvPr>
          <p:cNvSpPr/>
          <p:nvPr/>
        </p:nvSpPr>
        <p:spPr>
          <a:xfrm>
            <a:off x="1919066" y="2200176"/>
            <a:ext cx="8353867" cy="1815882"/>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Summarization. </a:t>
            </a:r>
            <a:r>
              <a:rPr lang="en-US" sz="2800" dirty="0">
                <a:latin typeface="Avenir Book" panose="02000503020000020003" pitchFamily="2" charset="0"/>
              </a:rPr>
              <a:t>The add the text “TL;DR:” after an article, then generate 100 tokens with top-2 random sampling, then extract the first 3 sentences.</a:t>
            </a:r>
          </a:p>
        </p:txBody>
      </p:sp>
    </p:spTree>
    <p:extLst>
      <p:ext uri="{BB962C8B-B14F-4D97-AF65-F5344CB8AC3E}">
        <p14:creationId xmlns:p14="http://schemas.microsoft.com/office/powerpoint/2010/main" val="3888027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306</a:t>
            </a:fld>
            <a:endParaRPr lang="en-US"/>
          </a:p>
        </p:txBody>
      </p:sp>
      <p:pic>
        <p:nvPicPr>
          <p:cNvPr id="2" name="Picture 1">
            <a:extLst>
              <a:ext uri="{FF2B5EF4-FFF2-40B4-BE49-F238E27FC236}">
                <a16:creationId xmlns:a16="http://schemas.microsoft.com/office/drawing/2014/main" id="{B7D35BE3-FCBE-9E45-8551-950DF5030411}"/>
              </a:ext>
            </a:extLst>
          </p:cNvPr>
          <p:cNvPicPr>
            <a:picLocks noChangeAspect="1"/>
          </p:cNvPicPr>
          <p:nvPr/>
        </p:nvPicPr>
        <p:blipFill>
          <a:blip r:embed="rId3"/>
          <a:stretch>
            <a:fillRect/>
          </a:stretch>
        </p:blipFill>
        <p:spPr>
          <a:xfrm>
            <a:off x="2533650" y="1511300"/>
            <a:ext cx="7124700" cy="3835400"/>
          </a:xfrm>
          <a:prstGeom prst="rect">
            <a:avLst/>
          </a:prstGeom>
        </p:spPr>
      </p:pic>
      <p:sp>
        <p:nvSpPr>
          <p:cNvPr id="6" name="Rectangle 5">
            <a:extLst>
              <a:ext uri="{FF2B5EF4-FFF2-40B4-BE49-F238E27FC236}">
                <a16:creationId xmlns:a16="http://schemas.microsoft.com/office/drawing/2014/main" id="{2C1767A2-E341-B347-9A01-B0A451991812}"/>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A1808BF-CD6E-A047-9CCA-D917332000CB}"/>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spTree>
    <p:extLst>
      <p:ext uri="{BB962C8B-B14F-4D97-AF65-F5344CB8AC3E}">
        <p14:creationId xmlns:p14="http://schemas.microsoft.com/office/powerpoint/2010/main" val="27740300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pic>
        <p:nvPicPr>
          <p:cNvPr id="2" name="Picture 1">
            <a:extLst>
              <a:ext uri="{FF2B5EF4-FFF2-40B4-BE49-F238E27FC236}">
                <a16:creationId xmlns:a16="http://schemas.microsoft.com/office/drawing/2014/main" id="{3406B6A2-2C13-4A49-8717-B778074E377F}"/>
              </a:ext>
            </a:extLst>
          </p:cNvPr>
          <p:cNvPicPr>
            <a:picLocks noChangeAspect="1"/>
          </p:cNvPicPr>
          <p:nvPr/>
        </p:nvPicPr>
        <p:blipFill>
          <a:blip r:embed="rId3"/>
          <a:stretch>
            <a:fillRect/>
          </a:stretch>
        </p:blipFill>
        <p:spPr>
          <a:xfrm>
            <a:off x="165100" y="1737753"/>
            <a:ext cx="11861800" cy="4445296"/>
          </a:xfrm>
          <a:prstGeom prst="rect">
            <a:avLst/>
          </a:prstGeom>
        </p:spPr>
      </p:pic>
      <p:sp>
        <p:nvSpPr>
          <p:cNvPr id="6" name="Slide Number Placeholder 9">
            <a:extLst>
              <a:ext uri="{FF2B5EF4-FFF2-40B4-BE49-F238E27FC236}">
                <a16:creationId xmlns:a16="http://schemas.microsoft.com/office/drawing/2014/main" id="{4F7A61A4-9103-DD49-81BE-5A84F9D4519D}"/>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307</a:t>
            </a:fld>
            <a:endParaRPr lang="en-US"/>
          </a:p>
        </p:txBody>
      </p:sp>
    </p:spTree>
    <p:extLst>
      <p:ext uri="{BB962C8B-B14F-4D97-AF65-F5344CB8AC3E}">
        <p14:creationId xmlns:p14="http://schemas.microsoft.com/office/powerpoint/2010/main" val="12609932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785791"/>
            <a:ext cx="9726270" cy="1537152"/>
          </a:xfrm>
          <a:prstGeom prst="rect">
            <a:avLst/>
          </a:prstGeom>
        </p:spPr>
        <p:txBody>
          <a:bodyPr wrap="square">
            <a:spAutoFit/>
          </a:bodyPr>
          <a:lstStyle/>
          <a:p>
            <a:pPr>
              <a:lnSpc>
                <a:spcPct val="150000"/>
              </a:lnSpc>
              <a:spcBef>
                <a:spcPts val="3000"/>
              </a:spcBef>
            </a:pPr>
            <a:r>
              <a:rPr lang="en-US" sz="2400" dirty="0">
                <a:solidFill>
                  <a:srgbClr val="C00000"/>
                </a:solidFill>
                <a:latin typeface="Avenir Medium" panose="02000503020000020003" pitchFamily="2" charset="0"/>
              </a:rPr>
              <a:t>Easy to fine-tune on your own dataset (language)</a:t>
            </a:r>
          </a:p>
          <a:p>
            <a:pPr>
              <a:lnSpc>
                <a:spcPct val="150000"/>
              </a:lnSpc>
              <a:spcBef>
                <a:spcPts val="3000"/>
              </a:spcBef>
            </a:pPr>
            <a:endParaRPr lang="en-US" sz="2400" dirty="0">
              <a:solidFill>
                <a:srgbClr val="C00000"/>
              </a:solidFill>
              <a:latin typeface="Avenir Medium" panose="02000503020000020003" pitchFamily="2" charset="0"/>
            </a:endParaRPr>
          </a:p>
        </p:txBody>
      </p:sp>
      <p:sp>
        <p:nvSpPr>
          <p:cNvPr id="3" name="Rectangle 2">
            <a:extLst>
              <a:ext uri="{FF2B5EF4-FFF2-40B4-BE49-F238E27FC236}">
                <a16:creationId xmlns:a16="http://schemas.microsoft.com/office/drawing/2014/main" id="{DA336F50-92BC-7A48-BF44-9F28F911485A}"/>
              </a:ext>
            </a:extLst>
          </p:cNvPr>
          <p:cNvSpPr/>
          <p:nvPr/>
        </p:nvSpPr>
        <p:spPr>
          <a:xfrm>
            <a:off x="903804" y="1564980"/>
            <a:ext cx="10805596" cy="5016758"/>
          </a:xfrm>
          <a:prstGeom prst="rect">
            <a:avLst/>
          </a:prstGeom>
        </p:spPr>
        <p:txBody>
          <a:bodyPr wrap="square">
            <a:spAutoFit/>
          </a:bodyPr>
          <a:lstStyle/>
          <a:p>
            <a:pPr fontAlgn="base"/>
            <a:r>
              <a:rPr lang="en-US" sz="2000" b="1" cap="all" dirty="0">
                <a:solidFill>
                  <a:srgbClr val="0070C0"/>
                </a:solidFill>
                <a:latin typeface="Avenir Book" panose="02000503020000020003" pitchFamily="2" charset="0"/>
              </a:rPr>
              <a:t>SYSTEM PROMPT (HUMAN-WRITTEN</a:t>
            </a:r>
            <a:r>
              <a:rPr lang="en-US" sz="2000" b="1" cap="all" dirty="0">
                <a:solidFill>
                  <a:schemeClr val="bg2">
                    <a:lumMod val="25000"/>
                  </a:schemeClr>
                </a:solidFill>
                <a:latin typeface="Avenir Book" panose="02000503020000020003" pitchFamily="2" charset="0"/>
              </a:rPr>
              <a:t>)</a:t>
            </a:r>
          </a:p>
          <a:p>
            <a:pPr fontAlgn="base"/>
            <a:r>
              <a:rPr lang="en-US" sz="2000" dirty="0">
                <a:solidFill>
                  <a:schemeClr val="bg2">
                    <a:lumMod val="25000"/>
                  </a:schemeClr>
                </a:solidFill>
                <a:latin typeface="Times" pitchFamily="2" charset="0"/>
              </a:rPr>
              <a:t>A train carriage containing controlled nuclear materials was stolen in Cincinnati today. Its whereabouts are unknown.</a:t>
            </a:r>
          </a:p>
          <a:p>
            <a:pPr fontAlgn="base"/>
            <a:endParaRPr lang="en-US" sz="2000" i="1" dirty="0">
              <a:solidFill>
                <a:schemeClr val="bg2">
                  <a:lumMod val="25000"/>
                </a:schemeClr>
              </a:solidFill>
              <a:latin typeface="Avenir Book" panose="02000503020000020003" pitchFamily="2" charset="0"/>
            </a:endParaRPr>
          </a:p>
          <a:p>
            <a:pPr fontAlgn="base"/>
            <a:r>
              <a:rPr lang="en-US" sz="2000" b="1" cap="all" dirty="0">
                <a:solidFill>
                  <a:srgbClr val="0070C0"/>
                </a:solidFill>
                <a:latin typeface="Avenir Book" panose="02000503020000020003" pitchFamily="2" charset="0"/>
              </a:rPr>
              <a:t>MODEL COMPLETION (MACHINE-WRITTEN, FIRST TRY)</a:t>
            </a:r>
          </a:p>
          <a:p>
            <a:pPr fontAlgn="base"/>
            <a:r>
              <a:rPr lang="en-US" sz="2000" dirty="0">
                <a:solidFill>
                  <a:schemeClr val="bg2">
                    <a:lumMod val="25000"/>
                  </a:schemeClr>
                </a:solidFill>
                <a:latin typeface="Times" pitchFamily="2" charset="0"/>
              </a:rPr>
              <a:t>The incident occurred on the downtown train line, which runs from Covington and Ashland stations.</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In an email to Ohio news outlets, the U.S. Department of Energy said it is working with the Federal Railroad Administration to find the thief.</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r>
              <a:rPr lang="en-US" sz="2000" dirty="0">
                <a:solidFill>
                  <a:schemeClr val="bg2">
                    <a:lumMod val="25000"/>
                  </a:schemeClr>
                </a:solidFill>
                <a:latin typeface="Times" pitchFamily="2" charset="0"/>
              </a:rPr>
              <a:t>The stolen material was taken from the University of Cincinnati’s Research Triangle Park nuclear research site, according to a news release from Department officials.</a:t>
            </a:r>
          </a:p>
          <a:p>
            <a:pPr fontAlgn="base"/>
            <a:r>
              <a:rPr lang="en-US" sz="2000" dirty="0">
                <a:solidFill>
                  <a:schemeClr val="bg2">
                    <a:lumMod val="25000"/>
                  </a:schemeClr>
                </a:solidFill>
                <a:latin typeface="Times" pitchFamily="2" charset="0"/>
              </a:rPr>
              <a:t>The Nuclear Regulatory Commission did not immediately release any information.</a:t>
            </a:r>
            <a:endParaRPr lang="en-US" sz="2000" b="0" i="0" dirty="0">
              <a:solidFill>
                <a:schemeClr val="bg2">
                  <a:lumMod val="25000"/>
                </a:schemeClr>
              </a:solidFill>
              <a:effectLst/>
              <a:latin typeface="Times" pitchFamily="2" charset="0"/>
            </a:endParaRPr>
          </a:p>
        </p:txBody>
      </p:sp>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308</a:t>
            </a:fld>
            <a:endParaRPr lang="en-US"/>
          </a:p>
        </p:txBody>
      </p:sp>
    </p:spTree>
    <p:extLst>
      <p:ext uri="{BB962C8B-B14F-4D97-AF65-F5344CB8AC3E}">
        <p14:creationId xmlns:p14="http://schemas.microsoft.com/office/powerpoint/2010/main" val="252699030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2814425"/>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GPT-2 </a:t>
            </a:r>
            <a:r>
              <a:rPr lang="en-US" sz="2400" dirty="0">
                <a:latin typeface="Avenir Medium" panose="02000503020000020003" pitchFamily="2" charset="0"/>
              </a:rPr>
              <a:t>is:</a:t>
            </a:r>
          </a:p>
          <a:p>
            <a:pPr marL="342900" indent="-342900">
              <a:lnSpc>
                <a:spcPct val="150000"/>
              </a:lnSpc>
              <a:buFont typeface="Arial" panose="020B0604020202020204" pitchFamily="34" charset="0"/>
              <a:buChar char="•"/>
            </a:pPr>
            <a:r>
              <a:rPr lang="en-US" sz="2400" dirty="0">
                <a:latin typeface="Avenir Medium" panose="02000503020000020003" pitchFamily="2" charset="0"/>
              </a:rPr>
              <a:t>trained on 40GB of text data (8M webpages)!</a:t>
            </a:r>
          </a:p>
          <a:p>
            <a:pPr marL="342900" indent="-342900">
              <a:lnSpc>
                <a:spcPct val="150000"/>
              </a:lnSpc>
              <a:buFont typeface="Arial" panose="020B0604020202020204" pitchFamily="34" charset="0"/>
              <a:buChar char="•"/>
            </a:pPr>
            <a:r>
              <a:rPr lang="en-US" sz="2400" dirty="0">
                <a:highlight>
                  <a:srgbClr val="FFFF00"/>
                </a:highlight>
                <a:latin typeface="Avenir Medium" panose="02000503020000020003" pitchFamily="2" charset="0"/>
              </a:rPr>
              <a:t>1.5B parameters</a:t>
            </a:r>
          </a:p>
          <a:p>
            <a:pPr>
              <a:lnSpc>
                <a:spcPct val="150000"/>
              </a:lnSpc>
            </a:pPr>
            <a:r>
              <a:rPr lang="en-US" sz="2400" dirty="0">
                <a:solidFill>
                  <a:srgbClr val="C00000"/>
                </a:solidFill>
                <a:latin typeface="Avenir Medium" panose="02000503020000020003" pitchFamily="2" charset="0"/>
              </a:rPr>
              <a:t>GPT-3</a:t>
            </a:r>
            <a:r>
              <a:rPr lang="en-US" sz="2400" dirty="0">
                <a:solidFill>
                  <a:schemeClr val="tx1">
                    <a:lumMod val="75000"/>
                    <a:lumOff val="25000"/>
                  </a:schemeClr>
                </a:solidFill>
                <a:latin typeface="Avenir Medium" panose="02000503020000020003" pitchFamily="2" charset="0"/>
              </a:rPr>
              <a:t> </a:t>
            </a:r>
            <a:r>
              <a:rPr lang="en-US" sz="2400" dirty="0">
                <a:latin typeface="Avenir Medium" panose="02000503020000020003" pitchFamily="2" charset="0"/>
              </a:rPr>
              <a:t>is an even bigger version (175B parameters) of GPT-2, but isn’t open-source</a:t>
            </a:r>
          </a:p>
        </p:txBody>
      </p:sp>
      <p:sp>
        <p:nvSpPr>
          <p:cNvPr id="5" name="Rectangle 4">
            <a:extLst>
              <a:ext uri="{FF2B5EF4-FFF2-40B4-BE49-F238E27FC236}">
                <a16:creationId xmlns:a16="http://schemas.microsoft.com/office/drawing/2014/main" id="{71E97A64-10B1-B940-87A7-741EC37D4978}"/>
              </a:ext>
            </a:extLst>
          </p:cNvPr>
          <p:cNvSpPr/>
          <p:nvPr/>
        </p:nvSpPr>
        <p:spPr>
          <a:xfrm>
            <a:off x="4058707" y="4416197"/>
            <a:ext cx="3668184" cy="598434"/>
          </a:xfrm>
          <a:prstGeom prst="rect">
            <a:avLst/>
          </a:prstGeom>
        </p:spPr>
        <p:txBody>
          <a:bodyPr wrap="none">
            <a:spAutoFit/>
          </a:bodyPr>
          <a:lstStyle/>
          <a:p>
            <a:pPr>
              <a:lnSpc>
                <a:spcPct val="150000"/>
              </a:lnSpc>
            </a:pPr>
            <a:r>
              <a:rPr lang="en-US" sz="2400" dirty="0">
                <a:solidFill>
                  <a:srgbClr val="C00000"/>
                </a:solidFill>
                <a:latin typeface="Avenir Medium" panose="02000503020000020003" pitchFamily="2" charset="0"/>
              </a:rPr>
              <a:t>Yay, for transfer learning!</a:t>
            </a:r>
          </a:p>
        </p:txBody>
      </p:sp>
      <p:sp>
        <p:nvSpPr>
          <p:cNvPr id="9" name="Title 1">
            <a:extLst>
              <a:ext uri="{FF2B5EF4-FFF2-40B4-BE49-F238E27FC236}">
                <a16:creationId xmlns:a16="http://schemas.microsoft.com/office/drawing/2014/main" id="{639D031A-4974-004B-9B0A-EC67C168642F}"/>
              </a:ext>
            </a:extLst>
          </p:cNvPr>
          <p:cNvSpPr>
            <a:spLocks noGrp="1"/>
          </p:cNvSpPr>
          <p:nvPr>
            <p:ph type="title"/>
          </p:nvPr>
        </p:nvSpPr>
        <p:spPr>
          <a:xfrm>
            <a:off x="838201" y="276262"/>
            <a:ext cx="8826500" cy="625438"/>
          </a:xfrm>
        </p:spPr>
        <p:txBody>
          <a:bodyPr/>
          <a:lstStyle/>
          <a:p>
            <a:r>
              <a:rPr lang="en-US" dirty="0"/>
              <a:t>GPT-2 (a Transformer Decoder)</a:t>
            </a:r>
            <a:endParaRPr lang="en-US" dirty="0">
              <a:solidFill>
                <a:srgbClr val="7030A0"/>
              </a:solidFill>
            </a:endParaRPr>
          </a:p>
        </p:txBody>
      </p:sp>
      <p:sp>
        <p:nvSpPr>
          <p:cNvPr id="6" name="Slide Number Placeholder 9">
            <a:extLst>
              <a:ext uri="{FF2B5EF4-FFF2-40B4-BE49-F238E27FC236}">
                <a16:creationId xmlns:a16="http://schemas.microsoft.com/office/drawing/2014/main" id="{4CE84DD2-7BDD-2649-AB38-5FE05C68EA6B}"/>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309</a:t>
            </a:fld>
            <a:endParaRPr lang="en-US"/>
          </a:p>
        </p:txBody>
      </p:sp>
    </p:spTree>
    <p:extLst>
      <p:ext uri="{BB962C8B-B14F-4D97-AF65-F5344CB8AC3E}">
        <p14:creationId xmlns:p14="http://schemas.microsoft.com/office/powerpoint/2010/main" val="2977769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a:off x="2650360" y="710377"/>
            <a:ext cx="6125339" cy="772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63B45803-D59B-5F41-B6B8-913CD8B6BB78}"/>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9" name="Content Placeholder 2">
            <a:extLst>
              <a:ext uri="{FF2B5EF4-FFF2-40B4-BE49-F238E27FC236}">
                <a16:creationId xmlns:a16="http://schemas.microsoft.com/office/drawing/2014/main" id="{C837B16A-5FB7-AD42-A645-236DA9802D25}"/>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10" name="Content Placeholder 2">
            <a:extLst>
              <a:ext uri="{FF2B5EF4-FFF2-40B4-BE49-F238E27FC236}">
                <a16:creationId xmlns:a16="http://schemas.microsoft.com/office/drawing/2014/main" id="{4654A67D-EFD0-A848-B496-640B80FF7045}"/>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11" name="Content Placeholder 2">
            <a:extLst>
              <a:ext uri="{FF2B5EF4-FFF2-40B4-BE49-F238E27FC236}">
                <a16:creationId xmlns:a16="http://schemas.microsoft.com/office/drawing/2014/main" id="{BB6C0117-6DFA-F441-8A8A-2B71631E76AD}"/>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12" name="Content Placeholder 2">
            <a:extLst>
              <a:ext uri="{FF2B5EF4-FFF2-40B4-BE49-F238E27FC236}">
                <a16:creationId xmlns:a16="http://schemas.microsoft.com/office/drawing/2014/main" id="{9DB3B341-26CD-A845-8681-62DC5FF16EDD}"/>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13" name="Content Placeholder 2">
            <a:extLst>
              <a:ext uri="{FF2B5EF4-FFF2-40B4-BE49-F238E27FC236}">
                <a16:creationId xmlns:a16="http://schemas.microsoft.com/office/drawing/2014/main" id="{87AE3B53-565E-9C40-A5E4-9B8373D67910}"/>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14" name="Content Placeholder 2">
            <a:extLst>
              <a:ext uri="{FF2B5EF4-FFF2-40B4-BE49-F238E27FC236}">
                <a16:creationId xmlns:a16="http://schemas.microsoft.com/office/drawing/2014/main" id="{867D43ED-C952-184D-9D03-78958EFEBD4F}"/>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Tree>
    <p:extLst>
      <p:ext uri="{BB962C8B-B14F-4D97-AF65-F5344CB8AC3E}">
        <p14:creationId xmlns:p14="http://schemas.microsoft.com/office/powerpoint/2010/main" val="339422629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2814425"/>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There are several issues to be aware of:</a:t>
            </a:r>
          </a:p>
          <a:p>
            <a:pPr marL="342900" indent="-342900">
              <a:lnSpc>
                <a:spcPct val="150000"/>
              </a:lnSpc>
              <a:buFont typeface="Arial" panose="020B0604020202020204" pitchFamily="34" charset="0"/>
              <a:buChar char="•"/>
            </a:pPr>
            <a:r>
              <a:rPr lang="en-US" sz="2400" dirty="0">
                <a:latin typeface="Avenir Medium" panose="02000503020000020003" pitchFamily="2" charset="0"/>
              </a:rPr>
              <a:t>It is very </a:t>
            </a:r>
            <a:r>
              <a:rPr lang="en-US" sz="2400" u="sng" dirty="0">
                <a:latin typeface="Avenir Medium" panose="02000503020000020003" pitchFamily="2" charset="0"/>
              </a:rPr>
              <a:t>costly</a:t>
            </a:r>
            <a:r>
              <a:rPr lang="en-US" sz="2400" dirty="0">
                <a:latin typeface="Avenir Medium" panose="02000503020000020003" pitchFamily="2" charset="0"/>
              </a:rPr>
              <a:t> to train these large models. The companies who develop these models easily spend an entire month training one model, which uses </a:t>
            </a:r>
            <a:r>
              <a:rPr lang="en-US" sz="2400" dirty="0">
                <a:solidFill>
                  <a:srgbClr val="C00000"/>
                </a:solidFill>
                <a:latin typeface="Avenir Medium" panose="02000503020000020003" pitchFamily="2" charset="0"/>
              </a:rPr>
              <a:t>incredible amounts of electricity.</a:t>
            </a:r>
          </a:p>
          <a:p>
            <a:pPr marL="342900" indent="-342900">
              <a:lnSpc>
                <a:spcPct val="150000"/>
              </a:lnSpc>
              <a:buFont typeface="Arial" panose="020B0604020202020204" pitchFamily="34" charset="0"/>
              <a:buChar char="•"/>
            </a:pPr>
            <a:r>
              <a:rPr lang="en-US" sz="2400" dirty="0">
                <a:solidFill>
                  <a:srgbClr val="C00000"/>
                </a:solidFill>
                <a:latin typeface="Avenir Medium" panose="02000503020000020003" pitchFamily="2" charset="0"/>
              </a:rPr>
              <a:t>BERT </a:t>
            </a:r>
            <a:r>
              <a:rPr lang="en-US" sz="2400" dirty="0">
                <a:latin typeface="Avenir Medium" panose="02000503020000020003" pitchFamily="2" charset="0"/>
              </a:rPr>
              <a:t>alone is estimated to cost over </a:t>
            </a:r>
            <a:r>
              <a:rPr lang="en-US" sz="2400" dirty="0">
                <a:highlight>
                  <a:srgbClr val="FFFF00"/>
                </a:highlight>
                <a:latin typeface="Avenir Medium" panose="02000503020000020003" pitchFamily="2" charset="0"/>
              </a:rPr>
              <a:t>$1M</a:t>
            </a:r>
            <a:r>
              <a:rPr lang="en-US" sz="2400" dirty="0">
                <a:latin typeface="Avenir Medium" panose="02000503020000020003" pitchFamily="2" charset="0"/>
              </a:rPr>
              <a:t> for their final models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pic>
        <p:nvPicPr>
          <p:cNvPr id="2" name="Picture 1">
            <a:extLst>
              <a:ext uri="{FF2B5EF4-FFF2-40B4-BE49-F238E27FC236}">
                <a16:creationId xmlns:a16="http://schemas.microsoft.com/office/drawing/2014/main" id="{235D779D-8480-A348-9B2F-7AC22D15C854}"/>
              </a:ext>
            </a:extLst>
          </p:cNvPr>
          <p:cNvPicPr>
            <a:picLocks noChangeAspect="1"/>
          </p:cNvPicPr>
          <p:nvPr/>
        </p:nvPicPr>
        <p:blipFill>
          <a:blip r:embed="rId3"/>
          <a:stretch>
            <a:fillRect/>
          </a:stretch>
        </p:blipFill>
        <p:spPr>
          <a:xfrm>
            <a:off x="2946399" y="4401765"/>
            <a:ext cx="5892800" cy="1231900"/>
          </a:xfrm>
          <a:prstGeom prst="rect">
            <a:avLst/>
          </a:prstGeom>
        </p:spPr>
      </p:pic>
      <p:sp>
        <p:nvSpPr>
          <p:cNvPr id="3" name="Rectangle 2">
            <a:extLst>
              <a:ext uri="{FF2B5EF4-FFF2-40B4-BE49-F238E27FC236}">
                <a16:creationId xmlns:a16="http://schemas.microsoft.com/office/drawing/2014/main" id="{7D8DBB17-6932-9444-92F3-CA4EA6862473}"/>
              </a:ext>
            </a:extLst>
          </p:cNvPr>
          <p:cNvSpPr/>
          <p:nvPr/>
        </p:nvSpPr>
        <p:spPr>
          <a:xfrm>
            <a:off x="103747" y="6427849"/>
            <a:ext cx="3492303" cy="307777"/>
          </a:xfrm>
          <a:prstGeom prst="rect">
            <a:avLst/>
          </a:prstGeom>
        </p:spPr>
        <p:txBody>
          <a:bodyPr wrap="none">
            <a:spAutoFit/>
          </a:bodyPr>
          <a:lstStyle/>
          <a:p>
            <a:r>
              <a:rPr lang="en-US" sz="1400" b="1" dirty="0">
                <a:solidFill>
                  <a:srgbClr val="C00000"/>
                </a:solidFill>
              </a:rPr>
              <a:t>Source</a:t>
            </a:r>
            <a:r>
              <a:rPr lang="en-US" sz="1400" dirty="0"/>
              <a:t>: https://</a:t>
            </a:r>
            <a:r>
              <a:rPr lang="en-US" sz="1400" dirty="0" err="1"/>
              <a:t>arxiv.org</a:t>
            </a:r>
            <a:r>
              <a:rPr lang="en-US" sz="1400" dirty="0"/>
              <a:t>/pdf/2004.08900.pdf</a:t>
            </a:r>
          </a:p>
        </p:txBody>
      </p:sp>
      <p:sp>
        <p:nvSpPr>
          <p:cNvPr id="7" name="Slide Number Placeholder 9">
            <a:extLst>
              <a:ext uri="{FF2B5EF4-FFF2-40B4-BE49-F238E27FC236}">
                <a16:creationId xmlns:a16="http://schemas.microsoft.com/office/drawing/2014/main" id="{4D3BAB91-0F46-A740-888E-CBBB8A38D984}"/>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310</a:t>
            </a:fld>
            <a:endParaRPr lang="en-US"/>
          </a:p>
        </p:txBody>
      </p:sp>
    </p:spTree>
    <p:extLst>
      <p:ext uri="{BB962C8B-B14F-4D97-AF65-F5344CB8AC3E}">
        <p14:creationId xmlns:p14="http://schemas.microsoft.com/office/powerpoint/2010/main" val="5534565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097703"/>
            <a:ext cx="9617747" cy="598434"/>
          </a:xfrm>
          <a:prstGeom prst="rect">
            <a:avLst/>
          </a:prstGeom>
        </p:spPr>
        <p:txBody>
          <a:bodyPr wrap="square">
            <a:spAutoFit/>
          </a:bodyPr>
          <a:lstStyle/>
          <a:p>
            <a:pPr>
              <a:lnSpc>
                <a:spcPct val="150000"/>
              </a:lnSpc>
            </a:pPr>
            <a:r>
              <a:rPr lang="en-US" sz="2400" dirty="0">
                <a:latin typeface="Avenir Medium" panose="02000503020000020003" pitchFamily="2" charset="0"/>
              </a:rPr>
              <a:t>It is very </a:t>
            </a:r>
            <a:r>
              <a:rPr lang="en-US" sz="2400" u="sng" dirty="0">
                <a:latin typeface="Avenir Medium" panose="02000503020000020003" pitchFamily="2" charset="0"/>
              </a:rPr>
              <a:t>costly</a:t>
            </a:r>
            <a:r>
              <a:rPr lang="en-US" sz="2400" dirty="0">
                <a:latin typeface="Avenir Medium" panose="02000503020000020003" pitchFamily="2" charset="0"/>
              </a:rPr>
              <a:t> to train these large models.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3" name="Rectangle 2">
            <a:extLst>
              <a:ext uri="{FF2B5EF4-FFF2-40B4-BE49-F238E27FC236}">
                <a16:creationId xmlns:a16="http://schemas.microsoft.com/office/drawing/2014/main" id="{7D8DBB17-6932-9444-92F3-CA4EA6862473}"/>
              </a:ext>
            </a:extLst>
          </p:cNvPr>
          <p:cNvSpPr/>
          <p:nvPr/>
        </p:nvSpPr>
        <p:spPr>
          <a:xfrm>
            <a:off x="103747" y="6427849"/>
            <a:ext cx="3492303" cy="307777"/>
          </a:xfrm>
          <a:prstGeom prst="rect">
            <a:avLst/>
          </a:prstGeom>
        </p:spPr>
        <p:txBody>
          <a:bodyPr wrap="none">
            <a:spAutoFit/>
          </a:bodyPr>
          <a:lstStyle/>
          <a:p>
            <a:r>
              <a:rPr lang="en-US" sz="1400" b="1" dirty="0">
                <a:solidFill>
                  <a:srgbClr val="C00000"/>
                </a:solidFill>
              </a:rPr>
              <a:t>Source</a:t>
            </a:r>
            <a:r>
              <a:rPr lang="en-US" sz="1400" dirty="0"/>
              <a:t>: https://</a:t>
            </a:r>
            <a:r>
              <a:rPr lang="en-US" sz="1400" dirty="0" err="1"/>
              <a:t>arxiv.org</a:t>
            </a:r>
            <a:r>
              <a:rPr lang="en-US" sz="1400" dirty="0"/>
              <a:t>/pdf/2004.08900.pdf</a:t>
            </a:r>
          </a:p>
        </p:txBody>
      </p:sp>
      <p:pic>
        <p:nvPicPr>
          <p:cNvPr id="4" name="Picture 3">
            <a:extLst>
              <a:ext uri="{FF2B5EF4-FFF2-40B4-BE49-F238E27FC236}">
                <a16:creationId xmlns:a16="http://schemas.microsoft.com/office/drawing/2014/main" id="{56F6A4AF-8F59-FF4E-BD31-0B619E22F2FF}"/>
              </a:ext>
            </a:extLst>
          </p:cNvPr>
          <p:cNvPicPr>
            <a:picLocks noChangeAspect="1"/>
          </p:cNvPicPr>
          <p:nvPr/>
        </p:nvPicPr>
        <p:blipFill>
          <a:blip r:embed="rId3"/>
          <a:stretch>
            <a:fillRect/>
          </a:stretch>
        </p:blipFill>
        <p:spPr>
          <a:xfrm>
            <a:off x="1083926" y="1842954"/>
            <a:ext cx="9880600" cy="4546600"/>
          </a:xfrm>
          <a:prstGeom prst="rect">
            <a:avLst/>
          </a:prstGeom>
        </p:spPr>
      </p:pic>
      <p:sp>
        <p:nvSpPr>
          <p:cNvPr id="8" name="Slide Number Placeholder 9">
            <a:extLst>
              <a:ext uri="{FF2B5EF4-FFF2-40B4-BE49-F238E27FC236}">
                <a16:creationId xmlns:a16="http://schemas.microsoft.com/office/drawing/2014/main" id="{94885E11-0CA7-A047-B088-AD2E7D84E02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311</a:t>
            </a:fld>
            <a:endParaRPr lang="en-US"/>
          </a:p>
        </p:txBody>
      </p:sp>
    </p:spTree>
    <p:extLst>
      <p:ext uri="{BB962C8B-B14F-4D97-AF65-F5344CB8AC3E}">
        <p14:creationId xmlns:p14="http://schemas.microsoft.com/office/powerpoint/2010/main" val="10153107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493999" y="771482"/>
            <a:ext cx="1623495" cy="1289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310573" y="282038"/>
            <a:ext cx="8826500" cy="625438"/>
          </a:xfrm>
        </p:spPr>
        <p:txBody>
          <a:bodyPr/>
          <a:lstStyle/>
          <a:p>
            <a:r>
              <a:rPr lang="en-US" dirty="0"/>
              <a:t>Concerns</a:t>
            </a:r>
            <a:endParaRPr lang="en-US" dirty="0">
              <a:solidFill>
                <a:srgbClr val="7030A0"/>
              </a:solidFill>
            </a:endParaRPr>
          </a:p>
        </p:txBody>
      </p:sp>
      <p:sp>
        <p:nvSpPr>
          <p:cNvPr id="8" name="Slide Number Placeholder 9">
            <a:extLst>
              <a:ext uri="{FF2B5EF4-FFF2-40B4-BE49-F238E27FC236}">
                <a16:creationId xmlns:a16="http://schemas.microsoft.com/office/drawing/2014/main" id="{94885E11-0CA7-A047-B088-AD2E7D84E02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312</a:t>
            </a:fld>
            <a:endParaRPr lang="en-US"/>
          </a:p>
        </p:txBody>
      </p:sp>
      <p:pic>
        <p:nvPicPr>
          <p:cNvPr id="2" name="Picture 1">
            <a:extLst>
              <a:ext uri="{FF2B5EF4-FFF2-40B4-BE49-F238E27FC236}">
                <a16:creationId xmlns:a16="http://schemas.microsoft.com/office/drawing/2014/main" id="{D793E362-5324-C44E-83BC-64FB6A5B7B9C}"/>
              </a:ext>
            </a:extLst>
          </p:cNvPr>
          <p:cNvPicPr>
            <a:picLocks noChangeAspect="1"/>
          </p:cNvPicPr>
          <p:nvPr/>
        </p:nvPicPr>
        <p:blipFill>
          <a:blip r:embed="rId3"/>
          <a:stretch>
            <a:fillRect/>
          </a:stretch>
        </p:blipFill>
        <p:spPr>
          <a:xfrm>
            <a:off x="3937358" y="5491911"/>
            <a:ext cx="5401369" cy="1127242"/>
          </a:xfrm>
          <a:prstGeom prst="rect">
            <a:avLst/>
          </a:prstGeom>
        </p:spPr>
      </p:pic>
      <p:pic>
        <p:nvPicPr>
          <p:cNvPr id="5" name="Picture 4">
            <a:extLst>
              <a:ext uri="{FF2B5EF4-FFF2-40B4-BE49-F238E27FC236}">
                <a16:creationId xmlns:a16="http://schemas.microsoft.com/office/drawing/2014/main" id="{EE7A530E-4949-1743-9F79-7C56763DBEC8}"/>
              </a:ext>
            </a:extLst>
          </p:cNvPr>
          <p:cNvPicPr>
            <a:picLocks noChangeAspect="1"/>
          </p:cNvPicPr>
          <p:nvPr/>
        </p:nvPicPr>
        <p:blipFill>
          <a:blip r:embed="rId4"/>
          <a:stretch>
            <a:fillRect/>
          </a:stretch>
        </p:blipFill>
        <p:spPr>
          <a:xfrm>
            <a:off x="3121289" y="594757"/>
            <a:ext cx="6829444" cy="4584435"/>
          </a:xfrm>
          <a:prstGeom prst="rect">
            <a:avLst/>
          </a:prstGeom>
        </p:spPr>
      </p:pic>
    </p:spTree>
    <p:extLst>
      <p:ext uri="{BB962C8B-B14F-4D97-AF65-F5344CB8AC3E}">
        <p14:creationId xmlns:p14="http://schemas.microsoft.com/office/powerpoint/2010/main" val="10410233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58526" y="1079420"/>
            <a:ext cx="9617747" cy="5245860"/>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Further, these very large language models have been shown to be </a:t>
            </a:r>
            <a:r>
              <a:rPr lang="en-US" sz="2400" dirty="0">
                <a:solidFill>
                  <a:srgbClr val="C00000"/>
                </a:solidFill>
                <a:latin typeface="Avenir Medium" panose="02000503020000020003" pitchFamily="2" charset="0"/>
              </a:rPr>
              <a:t>biased</a:t>
            </a:r>
            <a:r>
              <a:rPr lang="en-US" sz="2400" dirty="0">
                <a:latin typeface="Avenir Medium" panose="02000503020000020003" pitchFamily="2" charset="0"/>
              </a:rPr>
              <a:t> (e.g., in terms of gender, race, sex, </a:t>
            </a:r>
            <a:r>
              <a:rPr lang="en-US" sz="2400" dirty="0" err="1">
                <a:latin typeface="Avenir Medium" panose="02000503020000020003" pitchFamily="2" charset="0"/>
              </a:rPr>
              <a:t>etc</a:t>
            </a:r>
            <a:r>
              <a:rPr lang="en-US" sz="2400" dirty="0">
                <a:latin typeface="Avenir Medium" panose="02000503020000020003" pitchFamily="2" charset="0"/>
              </a:rPr>
              <a:t>).</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Converting from one language to another often converts gender </a:t>
            </a:r>
            <a:r>
              <a:rPr lang="en-US" sz="2400" u="sng" dirty="0">
                <a:latin typeface="Avenir Medium" panose="02000503020000020003" pitchFamily="2" charset="0"/>
              </a:rPr>
              <a:t>neutral pronouns to sexist stereotypes</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Using these powerful LMs comes with </a:t>
            </a:r>
            <a:r>
              <a:rPr lang="en-US" sz="2400" dirty="0">
                <a:solidFill>
                  <a:srgbClr val="C00000"/>
                </a:solidFill>
                <a:latin typeface="Avenir Medium" panose="02000503020000020003" pitchFamily="2" charset="0"/>
              </a:rPr>
              <a:t>risks of producing</a:t>
            </a:r>
            <a:r>
              <a:rPr lang="en-US" sz="2400" dirty="0">
                <a:latin typeface="Avenir Medium" panose="02000503020000020003" pitchFamily="2" charset="0"/>
              </a:rPr>
              <a:t> such text and/or evaluating/predicting tasks </a:t>
            </a:r>
            <a:r>
              <a:rPr lang="en-US" sz="2400" dirty="0">
                <a:solidFill>
                  <a:srgbClr val="C00000"/>
                </a:solidFill>
                <a:latin typeface="Avenir Medium" panose="02000503020000020003" pitchFamily="2" charset="0"/>
              </a:rPr>
              <a:t>based on these biased assumptions.</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People are researching how to improve this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6" name="Slide Number Placeholder 9">
            <a:extLst>
              <a:ext uri="{FF2B5EF4-FFF2-40B4-BE49-F238E27FC236}">
                <a16:creationId xmlns:a16="http://schemas.microsoft.com/office/drawing/2014/main" id="{0D21F89E-FB55-3E4A-88FB-3DE0F302434B}"/>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313</a:t>
            </a:fld>
            <a:endParaRPr lang="en-US"/>
          </a:p>
        </p:txBody>
      </p:sp>
    </p:spTree>
    <p:extLst>
      <p:ext uri="{BB962C8B-B14F-4D97-AF65-F5344CB8AC3E}">
        <p14:creationId xmlns:p14="http://schemas.microsoft.com/office/powerpoint/2010/main" val="1728567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58526" y="1079420"/>
            <a:ext cx="9617747" cy="3624903"/>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As </a:t>
            </a:r>
            <a:r>
              <a:rPr lang="en-US" sz="2400" dirty="0">
                <a:solidFill>
                  <a:srgbClr val="C00000"/>
                </a:solidFill>
                <a:latin typeface="Avenir Medium" panose="02000503020000020003" pitchFamily="2" charset="0"/>
              </a:rPr>
              <a:t>computer-generated</a:t>
            </a:r>
            <a:r>
              <a:rPr lang="en-US" sz="2400" dirty="0">
                <a:latin typeface="Avenir Medium" panose="02000503020000020003" pitchFamily="2" charset="0"/>
              </a:rPr>
              <a:t> text starts to become indistinguishable from authentic, </a:t>
            </a:r>
            <a:r>
              <a:rPr lang="en-US" sz="2400" dirty="0">
                <a:solidFill>
                  <a:srgbClr val="C00000"/>
                </a:solidFill>
                <a:latin typeface="Avenir Medium" panose="02000503020000020003" pitchFamily="2" charset="0"/>
              </a:rPr>
              <a:t>human-generated text</a:t>
            </a:r>
            <a:r>
              <a:rPr lang="en-US" sz="2400" dirty="0">
                <a:latin typeface="Avenir Medium" panose="02000503020000020003" pitchFamily="2" charset="0"/>
              </a:rPr>
              <a:t>, consider the ethical impact of fraudulently claiming text to be from a particular author.</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If used maliciously, it can easily contribute toward the problem of Fake News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5" name="Slide Number Placeholder 9">
            <a:extLst>
              <a:ext uri="{FF2B5EF4-FFF2-40B4-BE49-F238E27FC236}">
                <a16:creationId xmlns:a16="http://schemas.microsoft.com/office/drawing/2014/main" id="{E48E7C80-996B-4F44-95B2-971833254D1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314</a:t>
            </a:fld>
            <a:endParaRPr lang="en-US"/>
          </a:p>
        </p:txBody>
      </p:sp>
    </p:spTree>
    <p:extLst>
      <p:ext uri="{BB962C8B-B14F-4D97-AF65-F5344CB8AC3E}">
        <p14:creationId xmlns:p14="http://schemas.microsoft.com/office/powerpoint/2010/main" val="358209446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1828799"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010553"/>
            <a:ext cx="10976469" cy="6496650"/>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NLP is incredibly fun, with </a:t>
            </a:r>
            <a:r>
              <a:rPr lang="en-US" sz="2400" u="sng" dirty="0">
                <a:solidFill>
                  <a:schemeClr val="tx1">
                    <a:lumMod val="75000"/>
                    <a:lumOff val="25000"/>
                  </a:schemeClr>
                </a:solidFill>
                <a:latin typeface="Avenir Medium" panose="02000503020000020003" pitchFamily="2" charset="0"/>
              </a:rPr>
              <a:t>infinite number of problems </a:t>
            </a:r>
            <a:r>
              <a:rPr lang="en-US" sz="2400" dirty="0">
                <a:solidFill>
                  <a:schemeClr val="tx1">
                    <a:lumMod val="75000"/>
                    <a:lumOff val="25000"/>
                  </a:schemeClr>
                </a:solidFill>
                <a:latin typeface="Avenir Medium" panose="02000503020000020003" pitchFamily="2" charset="0"/>
              </a:rPr>
              <a:t>to work on</a:t>
            </a:r>
          </a:p>
          <a:p>
            <a:pPr marL="342900" indent="-342900">
              <a:lnSpc>
                <a:spcPct val="150000"/>
              </a:lnSpc>
              <a:spcBef>
                <a:spcPts val="2500"/>
              </a:spcBef>
              <a:buFont typeface="Arial" panose="020B0604020202020204" pitchFamily="34" charset="0"/>
              <a:buChar char="•"/>
            </a:pPr>
            <a:r>
              <a:rPr lang="en-US" sz="2400" b="1" dirty="0">
                <a:solidFill>
                  <a:schemeClr val="accent5">
                    <a:lumMod val="75000"/>
                  </a:schemeClr>
                </a:solidFill>
                <a:latin typeface="Avenir Medium" panose="02000503020000020003" pitchFamily="2" charset="0"/>
              </a:rPr>
              <a:t>Neural models </a:t>
            </a:r>
            <a:r>
              <a:rPr lang="en-US" sz="2400" dirty="0">
                <a:solidFill>
                  <a:schemeClr val="tx1">
                    <a:lumMod val="75000"/>
                    <a:lumOff val="25000"/>
                  </a:schemeClr>
                </a:solidFill>
                <a:latin typeface="Avenir Medium" panose="02000503020000020003" pitchFamily="2" charset="0"/>
              </a:rPr>
              <a:t>allow us to easily represent words as distributed representations</a:t>
            </a:r>
          </a:p>
          <a:p>
            <a:pPr marL="800100" lvl="1"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Input unique word (or sub-words) as tokens</a:t>
            </a:r>
          </a:p>
          <a:p>
            <a:pPr marL="800100" lvl="1" indent="-342900">
              <a:lnSpc>
                <a:spcPct val="150000"/>
              </a:lnSpc>
              <a:spcBef>
                <a:spcPts val="2500"/>
              </a:spcBef>
              <a:buFont typeface="Arial" panose="020B0604020202020204" pitchFamily="34" charset="0"/>
              <a:buChar char="•"/>
            </a:pPr>
            <a:r>
              <a:rPr lang="en-US" sz="2400" dirty="0">
                <a:solidFill>
                  <a:srgbClr val="7030A0"/>
                </a:solidFill>
                <a:latin typeface="Avenir Medium" panose="02000503020000020003" pitchFamily="2" charset="0"/>
              </a:rPr>
              <a:t>Recurrent models </a:t>
            </a:r>
            <a:r>
              <a:rPr lang="en-US" sz="2400" dirty="0">
                <a:solidFill>
                  <a:schemeClr val="tx1">
                    <a:lumMod val="75000"/>
                    <a:lumOff val="25000"/>
                  </a:schemeClr>
                </a:solidFill>
                <a:latin typeface="Avenir Medium" panose="02000503020000020003" pitchFamily="2" charset="0"/>
              </a:rPr>
              <a:t>can be for capturing the sequential nature, but it puts too much responsibility on the model to keep track of the entire meaning and to pass it onwards</a:t>
            </a:r>
          </a:p>
          <a:p>
            <a:pPr marL="342900" indent="-342900">
              <a:lnSpc>
                <a:spcPct val="150000"/>
              </a:lnSpc>
              <a:spcBef>
                <a:spcPts val="2500"/>
              </a:spcBef>
              <a:buFont typeface="Arial" panose="020B0604020202020204" pitchFamily="34" charset="0"/>
              <a:buChar char="•"/>
            </a:pPr>
            <a:endParaRPr lang="en-US" sz="2400" dirty="0">
              <a:solidFill>
                <a:schemeClr val="tx1">
                  <a:lumMod val="75000"/>
                  <a:lumOff val="25000"/>
                </a:schemeClr>
              </a:solidFill>
              <a:latin typeface="Avenir Medium" panose="02000503020000020003" pitchFamily="2" charset="0"/>
            </a:endParaRPr>
          </a:p>
          <a:p>
            <a:pPr>
              <a:spcBef>
                <a:spcPts val="2500"/>
              </a:spcBef>
            </a:pPr>
            <a:endParaRPr lang="en-US" sz="2400" dirty="0">
              <a:solidFill>
                <a:srgbClr val="C00000"/>
              </a:solidFill>
              <a:latin typeface="Avenir Medium" panose="02000503020000020003" pitchFamily="2" charset="0"/>
            </a:endParaRP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315</a:t>
            </a:fld>
            <a:endParaRPr lang="en-US"/>
          </a:p>
        </p:txBody>
      </p:sp>
    </p:spTree>
    <p:extLst>
      <p:ext uri="{BB962C8B-B14F-4D97-AF65-F5344CB8AC3E}">
        <p14:creationId xmlns:p14="http://schemas.microsoft.com/office/powerpoint/2010/main" val="136676692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1828799"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03547" y="1126463"/>
            <a:ext cx="10184906" cy="3135025"/>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b="1" dirty="0">
                <a:solidFill>
                  <a:schemeClr val="accent5">
                    <a:lumMod val="75000"/>
                  </a:schemeClr>
                </a:solidFill>
                <a:latin typeface="Avenir Medium" panose="02000503020000020003" pitchFamily="2" charset="0"/>
              </a:rPr>
              <a:t>Transformers</a:t>
            </a:r>
            <a:r>
              <a:rPr lang="en-US" sz="2400" dirty="0">
                <a:solidFill>
                  <a:schemeClr val="tx1">
                    <a:lumMod val="75000"/>
                    <a:lumOff val="25000"/>
                  </a:schemeClr>
                </a:solidFill>
                <a:latin typeface="Avenir Medium" panose="02000503020000020003" pitchFamily="2" charset="0"/>
              </a:rPr>
              <a:t> allow for more complete, free access to everything (unless masked) at once</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It’s very useful to </a:t>
            </a:r>
            <a:r>
              <a:rPr lang="en-US" sz="2400" dirty="0">
                <a:solidFill>
                  <a:schemeClr val="accent5">
                    <a:lumMod val="75000"/>
                  </a:schemeClr>
                </a:solidFill>
                <a:latin typeface="Avenir Medium" panose="02000503020000020003" pitchFamily="2" charset="0"/>
              </a:rPr>
              <a:t>pre-train</a:t>
            </a:r>
            <a:r>
              <a:rPr lang="en-US" sz="2400" dirty="0">
                <a:solidFill>
                  <a:schemeClr val="tx1">
                    <a:lumMod val="75000"/>
                    <a:lumOff val="25000"/>
                  </a:schemeClr>
                </a:solidFill>
                <a:latin typeface="Avenir Medium" panose="02000503020000020003" pitchFamily="2" charset="0"/>
              </a:rPr>
              <a:t> a large unsupervised/self-supervised LM then </a:t>
            </a:r>
            <a:r>
              <a:rPr lang="en-US" sz="2400" dirty="0">
                <a:solidFill>
                  <a:srgbClr val="7030A0"/>
                </a:solidFill>
                <a:latin typeface="Avenir Medium" panose="02000503020000020003" pitchFamily="2" charset="0"/>
              </a:rPr>
              <a:t>fine-tune</a:t>
            </a:r>
            <a:r>
              <a:rPr lang="en-US" sz="2400" dirty="0">
                <a:solidFill>
                  <a:schemeClr val="tx1">
                    <a:lumMod val="75000"/>
                    <a:lumOff val="25000"/>
                  </a:schemeClr>
                </a:solidFill>
                <a:latin typeface="Avenir Medium" panose="02000503020000020003" pitchFamily="2" charset="0"/>
              </a:rPr>
              <a:t> on your particular task (replace the top layer, so that it can work)</a:t>
            </a: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316</a:t>
            </a:fld>
            <a:endParaRPr lang="en-US"/>
          </a:p>
        </p:txBody>
      </p:sp>
    </p:spTree>
    <p:extLst>
      <p:ext uri="{BB962C8B-B14F-4D97-AF65-F5344CB8AC3E}">
        <p14:creationId xmlns:p14="http://schemas.microsoft.com/office/powerpoint/2010/main" val="1695101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4429258" cy="625438"/>
          </a:xfrm>
        </p:spPr>
        <p:txBody>
          <a:bodyPr>
            <a:normAutofit/>
          </a:bodyPr>
          <a:lstStyle/>
          <a:p>
            <a:r>
              <a:rPr lang="en-US" dirty="0"/>
              <a:t>Outstanding Questions</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03547" y="1126463"/>
            <a:ext cx="10184906" cy="5093702"/>
          </a:xfrm>
          <a:prstGeom prst="rect">
            <a:avLst/>
          </a:prstGeom>
        </p:spPr>
        <p:txBody>
          <a:bodyPr wrap="square">
            <a:spAutoFit/>
          </a:bodyPr>
          <a:lstStyle/>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What is the model </a:t>
            </a:r>
            <a:r>
              <a:rPr lang="en-US" sz="2000" i="1" dirty="0">
                <a:solidFill>
                  <a:schemeClr val="tx1">
                    <a:lumMod val="75000"/>
                    <a:lumOff val="25000"/>
                  </a:schemeClr>
                </a:solidFill>
                <a:latin typeface="Avenir Medium" panose="02000503020000020003" pitchFamily="2" charset="0"/>
              </a:rPr>
              <a:t>actually</a:t>
            </a:r>
            <a:r>
              <a:rPr lang="en-US" sz="2000" dirty="0">
                <a:solidFill>
                  <a:schemeClr val="tx1">
                    <a:lumMod val="75000"/>
                    <a:lumOff val="25000"/>
                  </a:schemeClr>
                </a:solidFill>
                <a:latin typeface="Avenir Medium" panose="02000503020000020003" pitchFamily="2" charset="0"/>
              </a:rPr>
              <a:t> learning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rgbClr val="FF48A2"/>
                </a:solidFill>
                <a:latin typeface="Avenir Medium" panose="02000503020000020003" pitchFamily="2" charset="0"/>
              </a:rPr>
              <a:t>probing tasks/interpretability</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biases exist within data &amp; model. How can we improve this?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chemeClr val="accent5">
                    <a:lumMod val="75000"/>
                  </a:schemeClr>
                </a:solidFill>
                <a:latin typeface="Avenir Medium" panose="02000503020000020003" pitchFamily="2" charset="0"/>
              </a:rPr>
              <a:t>debiasing</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make models faster, smaller, more robust?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chemeClr val="accent2">
                    <a:lumMod val="50000"/>
                  </a:schemeClr>
                </a:solidFill>
                <a:latin typeface="Avenir Medium" panose="02000503020000020003" pitchFamily="2" charset="0"/>
              </a:rPr>
              <a:t>distillation, robustness</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Can we better understand the sensitivity of models and protect against vulnerabilities?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rgbClr val="7030A0"/>
                </a:solidFill>
                <a:latin typeface="Avenir Medium" panose="02000503020000020003" pitchFamily="2" charset="0"/>
              </a:rPr>
              <a:t>adversarial NLP</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better handle </a:t>
            </a:r>
            <a:r>
              <a:rPr lang="en-US" sz="2000" dirty="0">
                <a:solidFill>
                  <a:srgbClr val="C00000"/>
                </a:solidFill>
                <a:latin typeface="Avenir Medium" panose="02000503020000020003" pitchFamily="2" charset="0"/>
              </a:rPr>
              <a:t>low-resource</a:t>
            </a:r>
            <a:r>
              <a:rPr lang="en-US" sz="2000" dirty="0">
                <a:solidFill>
                  <a:schemeClr val="tx1">
                    <a:lumMod val="75000"/>
                    <a:lumOff val="25000"/>
                  </a:schemeClr>
                </a:solidFill>
                <a:latin typeface="Avenir Medium" panose="02000503020000020003" pitchFamily="2" charset="0"/>
              </a:rPr>
              <a:t>/scarce/</a:t>
            </a:r>
            <a:r>
              <a:rPr lang="en-US" sz="2000" dirty="0" err="1">
                <a:solidFill>
                  <a:schemeClr val="tx1">
                    <a:lumMod val="75000"/>
                    <a:lumOff val="25000"/>
                  </a:schemeClr>
                </a:solidFill>
                <a:latin typeface="Avenir Medium" panose="02000503020000020003" pitchFamily="2" charset="0"/>
              </a:rPr>
              <a:t>unlabelled</a:t>
            </a:r>
            <a:r>
              <a:rPr lang="en-US" sz="2000" dirty="0">
                <a:solidFill>
                  <a:schemeClr val="tx1">
                    <a:lumMod val="75000"/>
                    <a:lumOff val="25000"/>
                  </a:schemeClr>
                </a:solidFill>
                <a:latin typeface="Avenir Medium" panose="02000503020000020003" pitchFamily="2" charset="0"/>
              </a:rPr>
              <a:t> data?</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get better at complex tasks? (e.g., </a:t>
            </a:r>
            <a:r>
              <a:rPr lang="en-US" sz="2000" dirty="0">
                <a:solidFill>
                  <a:schemeClr val="accent2">
                    <a:lumMod val="75000"/>
                  </a:schemeClr>
                </a:solidFill>
                <a:latin typeface="Avenir Medium" panose="02000503020000020003" pitchFamily="2" charset="0"/>
              </a:rPr>
              <a:t>coreference resolution</a:t>
            </a:r>
            <a:r>
              <a:rPr lang="en-US" sz="2000" dirty="0">
                <a:solidFill>
                  <a:schemeClr val="tx1">
                    <a:lumMod val="75000"/>
                    <a:lumOff val="25000"/>
                  </a:schemeClr>
                </a:solidFill>
                <a:latin typeface="Avenir Medium" panose="02000503020000020003" pitchFamily="2" charset="0"/>
              </a:rPr>
              <a:t>, tasks that require </a:t>
            </a:r>
            <a:r>
              <a:rPr lang="en-US" sz="2000" dirty="0">
                <a:solidFill>
                  <a:schemeClr val="accent6"/>
                </a:solidFill>
                <a:latin typeface="Avenir Medium" panose="02000503020000020003" pitchFamily="2" charset="0"/>
              </a:rPr>
              <a:t>commonsense reasoning</a:t>
            </a:r>
            <a:r>
              <a:rPr lang="en-US" sz="2000" dirty="0">
                <a:solidFill>
                  <a:schemeClr val="tx1">
                    <a:lumMod val="75000"/>
                    <a:lumOff val="25000"/>
                  </a:schemeClr>
                </a:solidFill>
                <a:latin typeface="Avenir Medium" panose="02000503020000020003" pitchFamily="2" charset="0"/>
              </a:rPr>
              <a:t> and leveraging real-world </a:t>
            </a:r>
            <a:r>
              <a:rPr lang="en-US" sz="2000" dirty="0">
                <a:solidFill>
                  <a:srgbClr val="006D77"/>
                </a:solidFill>
                <a:latin typeface="Avenir Medium" panose="02000503020000020003" pitchFamily="2" charset="0"/>
              </a:rPr>
              <a:t>knowledge</a:t>
            </a:r>
            <a:r>
              <a:rPr lang="en-US" sz="2000" dirty="0">
                <a:solidFill>
                  <a:schemeClr val="tx1">
                    <a:lumMod val="75000"/>
                    <a:lumOff val="25000"/>
                  </a:schemeClr>
                </a:solidFill>
                <a:latin typeface="Avenir Medium" panose="02000503020000020003" pitchFamily="2" charset="0"/>
              </a:rPr>
              <a:t>)</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get better at </a:t>
            </a:r>
            <a:r>
              <a:rPr lang="en-US" sz="2000" dirty="0">
                <a:solidFill>
                  <a:srgbClr val="7030A0"/>
                </a:solidFill>
                <a:latin typeface="Avenir Medium" panose="02000503020000020003" pitchFamily="2" charset="0"/>
              </a:rPr>
              <a:t>long-form documents</a:t>
            </a:r>
            <a:r>
              <a:rPr lang="en-US" sz="2000" dirty="0">
                <a:solidFill>
                  <a:schemeClr val="tx1">
                    <a:lumMod val="75000"/>
                    <a:lumOff val="25000"/>
                  </a:schemeClr>
                </a:solidFill>
                <a:latin typeface="Avenir Medium" panose="02000503020000020003" pitchFamily="2" charset="0"/>
              </a:rPr>
              <a:t>, mixed-mediums? (e.g., tabular data, images, structured text such as scientific papers)</a:t>
            </a: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317</a:t>
            </a:fld>
            <a:endParaRPr lang="en-US"/>
          </a:p>
        </p:txBody>
      </p:sp>
    </p:spTree>
    <p:extLst>
      <p:ext uri="{BB962C8B-B14F-4D97-AF65-F5344CB8AC3E}">
        <p14:creationId xmlns:p14="http://schemas.microsoft.com/office/powerpoint/2010/main" val="3602475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122744"/>
            <a:ext cx="9091914" cy="3379808"/>
          </a:xfrm>
        </p:spPr>
        <p:txBody>
          <a:bodyPr anchor="ctr">
            <a:normAutofit/>
          </a:bodyPr>
          <a:lstStyle/>
          <a:p>
            <a:r>
              <a:rPr lang="en-US" b="1" dirty="0"/>
              <a:t>What are some trends of NLP over the decades?</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32</a:t>
            </a:fld>
            <a:endParaRPr lang="en-US"/>
          </a:p>
        </p:txBody>
      </p:sp>
    </p:spTree>
    <p:extLst>
      <p:ext uri="{BB962C8B-B14F-4D97-AF65-F5344CB8AC3E}">
        <p14:creationId xmlns:p14="http://schemas.microsoft.com/office/powerpoint/2010/main" val="1641279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Very brief history of NLP</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33</a:t>
            </a:fld>
            <a:endParaRPr lang="en-US"/>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6" y="1133865"/>
            <a:ext cx="11302015" cy="5496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rgbClr val="C00000"/>
                </a:solidFill>
                <a:latin typeface="Avenir Medium" panose="02000503020000020003" pitchFamily="2" charset="0"/>
              </a:rPr>
              <a:t>1960s</a:t>
            </a:r>
            <a:r>
              <a:rPr lang="en-US" sz="2400" dirty="0">
                <a:solidFill>
                  <a:schemeClr val="bg2">
                    <a:lumMod val="25000"/>
                  </a:schemeClr>
                </a:solidFill>
                <a:latin typeface="Avenir Medium" panose="02000503020000020003" pitchFamily="2" charset="0"/>
              </a:rPr>
              <a:t>: pattern-matching and rules (highly limiting)</a:t>
            </a:r>
          </a:p>
          <a:p>
            <a:pPr>
              <a:lnSpc>
                <a:spcPct val="150000"/>
              </a:lnSpc>
            </a:pPr>
            <a:r>
              <a:rPr lang="en-US" sz="2400" dirty="0">
                <a:solidFill>
                  <a:srgbClr val="C00000"/>
                </a:solidFill>
                <a:latin typeface="Avenir Medium" panose="02000503020000020003" pitchFamily="2" charset="0"/>
              </a:rPr>
              <a:t>1970s – 1980s</a:t>
            </a:r>
            <a:r>
              <a:rPr lang="en-US" sz="2400" dirty="0">
                <a:solidFill>
                  <a:schemeClr val="bg2">
                    <a:lumMod val="25000"/>
                  </a:schemeClr>
                </a:solidFill>
                <a:latin typeface="Avenir Medium" panose="02000503020000020003" pitchFamily="2" charset="0"/>
              </a:rPr>
              <a:t>: linguistically rich, logic-driven systems; labor-intensive successes on a few, very specific tasks</a:t>
            </a:r>
          </a:p>
          <a:p>
            <a:pPr>
              <a:lnSpc>
                <a:spcPct val="150000"/>
              </a:lnSpc>
            </a:pPr>
            <a:r>
              <a:rPr lang="en-US" sz="2400" dirty="0">
                <a:solidFill>
                  <a:srgbClr val="C00000"/>
                </a:solidFill>
                <a:latin typeface="Avenir Medium" panose="02000503020000020003" pitchFamily="2" charset="0"/>
              </a:rPr>
              <a:t>1990s – 2000s</a:t>
            </a:r>
            <a:r>
              <a:rPr lang="en-US" sz="2400" dirty="0">
                <a:solidFill>
                  <a:schemeClr val="bg2">
                    <a:lumMod val="25000"/>
                  </a:schemeClr>
                </a:solidFill>
                <a:latin typeface="Avenir Medium" panose="02000503020000020003" pitchFamily="2" charset="0"/>
              </a:rPr>
              <a:t>: statistical modelling takeover! ML becomes a central component; some systems are deployed for practical use (e.g., speech to text)</a:t>
            </a:r>
          </a:p>
          <a:p>
            <a:pPr>
              <a:lnSpc>
                <a:spcPct val="150000"/>
              </a:lnSpc>
            </a:pPr>
            <a:r>
              <a:rPr lang="en-US" sz="2400" dirty="0">
                <a:solidFill>
                  <a:srgbClr val="C00000"/>
                </a:solidFill>
                <a:latin typeface="Avenir Medium" panose="02000503020000020003" pitchFamily="2" charset="0"/>
              </a:rPr>
              <a:t>2010s – 2020s</a:t>
            </a:r>
            <a:r>
              <a:rPr lang="en-US" sz="2400" dirty="0">
                <a:solidFill>
                  <a:schemeClr val="bg2">
                    <a:lumMod val="25000"/>
                  </a:schemeClr>
                </a:solidFill>
                <a:latin typeface="Avenir Medium" panose="02000503020000020003" pitchFamily="2" charset="0"/>
              </a:rPr>
              <a:t>: Deep Learning (neural nets) yields astronomical progress on nearly every NLP task; systems become fairly useful for consumers</a:t>
            </a:r>
          </a:p>
          <a:p>
            <a:pPr>
              <a:lnSpc>
                <a:spcPct val="150000"/>
              </a:lnSpc>
            </a:pPr>
            <a:r>
              <a:rPr lang="en-US" sz="2400" dirty="0">
                <a:solidFill>
                  <a:srgbClr val="C00000"/>
                </a:solidFill>
                <a:latin typeface="Avenir Medium" panose="02000503020000020003" pitchFamily="2" charset="0"/>
              </a:rPr>
              <a:t>2020s – 2030s</a:t>
            </a:r>
            <a:r>
              <a:rPr lang="en-US" sz="2400" dirty="0">
                <a:solidFill>
                  <a:schemeClr val="bg2">
                    <a:lumMod val="25000"/>
                  </a:schemeClr>
                </a:solidFill>
                <a:latin typeface="Avenir Medium" panose="02000503020000020003" pitchFamily="2" charset="0"/>
              </a:rPr>
              <a:t>?: you can help drive the change</a:t>
            </a:r>
          </a:p>
        </p:txBody>
      </p:sp>
      <p:sp>
        <p:nvSpPr>
          <p:cNvPr id="7" name="Rectangle 6">
            <a:extLst>
              <a:ext uri="{FF2B5EF4-FFF2-40B4-BE49-F238E27FC236}">
                <a16:creationId xmlns:a16="http://schemas.microsoft.com/office/drawing/2014/main" id="{94567F9D-8E37-2F41-B147-50FEAE92DA1F}"/>
              </a:ext>
            </a:extLst>
          </p:cNvPr>
          <p:cNvSpPr/>
          <p:nvPr/>
        </p:nvSpPr>
        <p:spPr>
          <a:xfrm>
            <a:off x="754392" y="789056"/>
            <a:ext cx="3855707" cy="872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89D372A0-ABB4-2849-AF95-CAA58A368A9A}"/>
              </a:ext>
            </a:extLst>
          </p:cNvPr>
          <p:cNvSpPr txBox="1">
            <a:spLocks/>
          </p:cNvSpPr>
          <p:nvPr/>
        </p:nvSpPr>
        <p:spPr>
          <a:xfrm>
            <a:off x="1396169" y="6446377"/>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Sam Bowman</a:t>
            </a:r>
          </a:p>
        </p:txBody>
      </p:sp>
    </p:spTree>
    <p:extLst>
      <p:ext uri="{BB962C8B-B14F-4D97-AF65-F5344CB8AC3E}">
        <p14:creationId xmlns:p14="http://schemas.microsoft.com/office/powerpoint/2010/main" val="71555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Very brief history of NLP</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34</a:t>
            </a:fld>
            <a:endParaRPr lang="en-US"/>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7" y="1133865"/>
            <a:ext cx="8725974" cy="1317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First huge revolution: early 1990s (statistical approaches)</a:t>
            </a:r>
          </a:p>
        </p:txBody>
      </p:sp>
      <p:sp>
        <p:nvSpPr>
          <p:cNvPr id="7" name="Rectangle 6">
            <a:extLst>
              <a:ext uri="{FF2B5EF4-FFF2-40B4-BE49-F238E27FC236}">
                <a16:creationId xmlns:a16="http://schemas.microsoft.com/office/drawing/2014/main" id="{94567F9D-8E37-2F41-B147-50FEAE92DA1F}"/>
              </a:ext>
            </a:extLst>
          </p:cNvPr>
          <p:cNvSpPr/>
          <p:nvPr/>
        </p:nvSpPr>
        <p:spPr>
          <a:xfrm>
            <a:off x="754392" y="789056"/>
            <a:ext cx="3855707" cy="872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9" name="Subtitle 2">
            <a:extLst>
              <a:ext uri="{FF2B5EF4-FFF2-40B4-BE49-F238E27FC236}">
                <a16:creationId xmlns:a16="http://schemas.microsoft.com/office/drawing/2014/main" id="{9B3B6114-6F25-4F43-B939-29D6C6718406}"/>
              </a:ext>
            </a:extLst>
          </p:cNvPr>
          <p:cNvSpPr txBox="1">
            <a:spLocks/>
          </p:cNvSpPr>
          <p:nvPr/>
        </p:nvSpPr>
        <p:spPr>
          <a:xfrm>
            <a:off x="754392" y="2170306"/>
            <a:ext cx="10116808" cy="131723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“But it must be recognized that the notion ‘probability of a sentence’ is an entirely useless one, under any known interpretation of this term”</a:t>
            </a:r>
          </a:p>
        </p:txBody>
      </p:sp>
      <p:sp>
        <p:nvSpPr>
          <p:cNvPr id="10" name="Subtitle 2">
            <a:extLst>
              <a:ext uri="{FF2B5EF4-FFF2-40B4-BE49-F238E27FC236}">
                <a16:creationId xmlns:a16="http://schemas.microsoft.com/office/drawing/2014/main" id="{AC07BD55-69E9-5A49-9D3E-9EAFB3EC242D}"/>
              </a:ext>
            </a:extLst>
          </p:cNvPr>
          <p:cNvSpPr txBox="1">
            <a:spLocks/>
          </p:cNvSpPr>
          <p:nvPr/>
        </p:nvSpPr>
        <p:spPr>
          <a:xfrm>
            <a:off x="754392" y="4523982"/>
            <a:ext cx="10116808" cy="766871"/>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“Anytime a linguist leaves the group, the recognition rate goes up”</a:t>
            </a:r>
          </a:p>
        </p:txBody>
      </p:sp>
      <p:sp>
        <p:nvSpPr>
          <p:cNvPr id="11" name="Subtitle 2">
            <a:extLst>
              <a:ext uri="{FF2B5EF4-FFF2-40B4-BE49-F238E27FC236}">
                <a16:creationId xmlns:a16="http://schemas.microsoft.com/office/drawing/2014/main" id="{9A4EA1D5-767C-B249-9C6F-CA44BBD3D58C}"/>
              </a:ext>
            </a:extLst>
          </p:cNvPr>
          <p:cNvSpPr txBox="1">
            <a:spLocks/>
          </p:cNvSpPr>
          <p:nvPr/>
        </p:nvSpPr>
        <p:spPr>
          <a:xfrm>
            <a:off x="7911564" y="3516597"/>
            <a:ext cx="2947473" cy="62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dirty="0">
                <a:solidFill>
                  <a:srgbClr val="C00000"/>
                </a:solidFill>
                <a:latin typeface="Avenir Medium" panose="02000503020000020003" pitchFamily="2" charset="0"/>
              </a:rPr>
              <a:t>-- Noam Chomsky (1969)</a:t>
            </a:r>
          </a:p>
        </p:txBody>
      </p:sp>
      <p:sp>
        <p:nvSpPr>
          <p:cNvPr id="12" name="Subtitle 2">
            <a:extLst>
              <a:ext uri="{FF2B5EF4-FFF2-40B4-BE49-F238E27FC236}">
                <a16:creationId xmlns:a16="http://schemas.microsoft.com/office/drawing/2014/main" id="{D5121B17-206F-544F-933E-F983D795D55D}"/>
              </a:ext>
            </a:extLst>
          </p:cNvPr>
          <p:cNvSpPr txBox="1">
            <a:spLocks/>
          </p:cNvSpPr>
          <p:nvPr/>
        </p:nvSpPr>
        <p:spPr>
          <a:xfrm>
            <a:off x="7771864" y="5319909"/>
            <a:ext cx="2947473" cy="62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dirty="0">
                <a:solidFill>
                  <a:srgbClr val="C00000"/>
                </a:solidFill>
                <a:latin typeface="Avenir Medium" panose="02000503020000020003" pitchFamily="2" charset="0"/>
              </a:rPr>
              <a:t>-- Fredrick Jelinek (1988)</a:t>
            </a:r>
          </a:p>
        </p:txBody>
      </p:sp>
    </p:spTree>
    <p:extLst>
      <p:ext uri="{BB962C8B-B14F-4D97-AF65-F5344CB8AC3E}">
        <p14:creationId xmlns:p14="http://schemas.microsoft.com/office/powerpoint/2010/main" val="1209925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Very brief history of NLP</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35</a:t>
            </a:fld>
            <a:endParaRPr lang="en-US"/>
          </a:p>
        </p:txBody>
      </p:sp>
      <p:sp>
        <p:nvSpPr>
          <p:cNvPr id="6" name="Subtitle 2">
            <a:extLst>
              <a:ext uri="{FF2B5EF4-FFF2-40B4-BE49-F238E27FC236}">
                <a16:creationId xmlns:a16="http://schemas.microsoft.com/office/drawing/2014/main" id="{CAE20D59-0C8D-2642-B571-CEC46A7239E9}"/>
              </a:ext>
            </a:extLst>
          </p:cNvPr>
          <p:cNvSpPr txBox="1">
            <a:spLocks/>
          </p:cNvSpPr>
          <p:nvPr/>
        </p:nvSpPr>
        <p:spPr>
          <a:xfrm>
            <a:off x="659327" y="1133865"/>
            <a:ext cx="8725974" cy="1317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First huge revolution: early 1990s (statistical approaches)</a:t>
            </a:r>
          </a:p>
        </p:txBody>
      </p:sp>
      <p:sp>
        <p:nvSpPr>
          <p:cNvPr id="7" name="Rectangle 6">
            <a:extLst>
              <a:ext uri="{FF2B5EF4-FFF2-40B4-BE49-F238E27FC236}">
                <a16:creationId xmlns:a16="http://schemas.microsoft.com/office/drawing/2014/main" id="{94567F9D-8E37-2F41-B147-50FEAE92DA1F}"/>
              </a:ext>
            </a:extLst>
          </p:cNvPr>
          <p:cNvSpPr/>
          <p:nvPr/>
        </p:nvSpPr>
        <p:spPr>
          <a:xfrm>
            <a:off x="754392" y="789056"/>
            <a:ext cx="3855707" cy="872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9" name="Subtitle 2">
            <a:extLst>
              <a:ext uri="{FF2B5EF4-FFF2-40B4-BE49-F238E27FC236}">
                <a16:creationId xmlns:a16="http://schemas.microsoft.com/office/drawing/2014/main" id="{9B3B6114-6F25-4F43-B939-29D6C6718406}"/>
              </a:ext>
            </a:extLst>
          </p:cNvPr>
          <p:cNvSpPr txBox="1">
            <a:spLocks/>
          </p:cNvSpPr>
          <p:nvPr/>
        </p:nvSpPr>
        <p:spPr>
          <a:xfrm>
            <a:off x="859796" y="4036599"/>
            <a:ext cx="10116808" cy="131723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Avenir Medium" panose="02000503020000020003" pitchFamily="2" charset="0"/>
              </a:rPr>
              <a:t>“I refer to all of my work before ~1990 as the B.S. era. That is, ‘before statistics’”</a:t>
            </a:r>
          </a:p>
        </p:txBody>
      </p:sp>
      <p:sp>
        <p:nvSpPr>
          <p:cNvPr id="11" name="Subtitle 2">
            <a:extLst>
              <a:ext uri="{FF2B5EF4-FFF2-40B4-BE49-F238E27FC236}">
                <a16:creationId xmlns:a16="http://schemas.microsoft.com/office/drawing/2014/main" id="{9A4EA1D5-767C-B249-9C6F-CA44BBD3D58C}"/>
              </a:ext>
            </a:extLst>
          </p:cNvPr>
          <p:cNvSpPr txBox="1">
            <a:spLocks/>
          </p:cNvSpPr>
          <p:nvPr/>
        </p:nvSpPr>
        <p:spPr>
          <a:xfrm>
            <a:off x="754392" y="5412289"/>
            <a:ext cx="10222213" cy="62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dirty="0">
                <a:solidFill>
                  <a:srgbClr val="C00000"/>
                </a:solidFill>
                <a:latin typeface="Avenir Medium" panose="02000503020000020003" pitchFamily="2" charset="0"/>
              </a:rPr>
              <a:t>-- paraphrasing my PhD adviser, Eugene </a:t>
            </a:r>
            <a:r>
              <a:rPr lang="en-US" sz="1800" dirty="0" err="1">
                <a:solidFill>
                  <a:srgbClr val="C00000"/>
                </a:solidFill>
                <a:latin typeface="Avenir Medium" panose="02000503020000020003" pitchFamily="2" charset="0"/>
              </a:rPr>
              <a:t>Charniak</a:t>
            </a:r>
            <a:r>
              <a:rPr lang="en-US" sz="1800" dirty="0">
                <a:solidFill>
                  <a:srgbClr val="C00000"/>
                </a:solidFill>
                <a:latin typeface="Avenir Medium" panose="02000503020000020003" pitchFamily="2" charset="0"/>
              </a:rPr>
              <a:t> at his ACL Lifetime Achievement Award (2011)</a:t>
            </a:r>
          </a:p>
        </p:txBody>
      </p:sp>
      <p:pic>
        <p:nvPicPr>
          <p:cNvPr id="3" name="Picture 2">
            <a:extLst>
              <a:ext uri="{FF2B5EF4-FFF2-40B4-BE49-F238E27FC236}">
                <a16:creationId xmlns:a16="http://schemas.microsoft.com/office/drawing/2014/main" id="{1DA6C629-78F5-3446-9E10-EA6A8D0B3B9F}"/>
              </a:ext>
            </a:extLst>
          </p:cNvPr>
          <p:cNvPicPr>
            <a:picLocks noChangeAspect="1"/>
          </p:cNvPicPr>
          <p:nvPr/>
        </p:nvPicPr>
        <p:blipFill>
          <a:blip r:embed="rId3"/>
          <a:stretch>
            <a:fillRect/>
          </a:stretch>
        </p:blipFill>
        <p:spPr>
          <a:xfrm>
            <a:off x="9144000" y="1252255"/>
            <a:ext cx="1676400" cy="2514600"/>
          </a:xfrm>
          <a:prstGeom prst="rect">
            <a:avLst/>
          </a:prstGeom>
        </p:spPr>
      </p:pic>
    </p:spTree>
    <p:extLst>
      <p:ext uri="{BB962C8B-B14F-4D97-AF65-F5344CB8AC3E}">
        <p14:creationId xmlns:p14="http://schemas.microsoft.com/office/powerpoint/2010/main" val="1858630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NLP nowadays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36</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21"/>
            <a:ext cx="10955008" cy="10803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Rectangle 9">
            <a:extLst>
              <a:ext uri="{FF2B5EF4-FFF2-40B4-BE49-F238E27FC236}">
                <a16:creationId xmlns:a16="http://schemas.microsoft.com/office/drawing/2014/main" id="{5C136BD9-19FE-C142-8398-4D06D72FFB33}"/>
              </a:ext>
            </a:extLst>
          </p:cNvPr>
          <p:cNvSpPr/>
          <p:nvPr/>
        </p:nvSpPr>
        <p:spPr>
          <a:xfrm>
            <a:off x="3523128" y="109255"/>
            <a:ext cx="8300708" cy="598434"/>
          </a:xfrm>
          <a:prstGeom prst="rect">
            <a:avLst/>
          </a:prstGeom>
        </p:spPr>
        <p:txBody>
          <a:bodyPr wrap="square">
            <a:spAutoFit/>
          </a:bodyPr>
          <a:lstStyle/>
          <a:p>
            <a:pPr>
              <a:lnSpc>
                <a:spcPct val="150000"/>
              </a:lnSpc>
              <a:spcBef>
                <a:spcPts val="3000"/>
              </a:spcBef>
            </a:pPr>
            <a:r>
              <a:rPr lang="en-US" sz="2400" dirty="0">
                <a:latin typeface="Avenir Medium" panose="02000503020000020003" pitchFamily="2" charset="0"/>
              </a:rPr>
              <a:t>GPT-2 (generates text and can fine-tune on your own data)</a:t>
            </a:r>
          </a:p>
        </p:txBody>
      </p:sp>
      <p:sp>
        <p:nvSpPr>
          <p:cNvPr id="12" name="Rectangle 11">
            <a:extLst>
              <a:ext uri="{FF2B5EF4-FFF2-40B4-BE49-F238E27FC236}">
                <a16:creationId xmlns:a16="http://schemas.microsoft.com/office/drawing/2014/main" id="{8339612F-4710-3F4F-A150-1CB01F33FBAA}"/>
              </a:ext>
            </a:extLst>
          </p:cNvPr>
          <p:cNvSpPr/>
          <p:nvPr/>
        </p:nvSpPr>
        <p:spPr>
          <a:xfrm>
            <a:off x="903804" y="1564980"/>
            <a:ext cx="10805596" cy="5016758"/>
          </a:xfrm>
          <a:prstGeom prst="rect">
            <a:avLst/>
          </a:prstGeom>
        </p:spPr>
        <p:txBody>
          <a:bodyPr wrap="square">
            <a:spAutoFit/>
          </a:bodyPr>
          <a:lstStyle/>
          <a:p>
            <a:pPr fontAlgn="base"/>
            <a:r>
              <a:rPr lang="en-US" sz="2000" b="1" cap="all" dirty="0">
                <a:solidFill>
                  <a:srgbClr val="0070C0"/>
                </a:solidFill>
                <a:latin typeface="Avenir Book" panose="02000503020000020003" pitchFamily="2" charset="0"/>
              </a:rPr>
              <a:t>SYSTEM PROMPT (HUMAN-WRITTEN</a:t>
            </a:r>
            <a:r>
              <a:rPr lang="en-US" sz="2000" b="1" cap="all" dirty="0">
                <a:solidFill>
                  <a:schemeClr val="bg2">
                    <a:lumMod val="25000"/>
                  </a:schemeClr>
                </a:solidFill>
                <a:latin typeface="Avenir Book" panose="02000503020000020003" pitchFamily="2" charset="0"/>
              </a:rPr>
              <a:t>)</a:t>
            </a:r>
          </a:p>
          <a:p>
            <a:pPr fontAlgn="base"/>
            <a:r>
              <a:rPr lang="en-US" sz="2000" dirty="0">
                <a:solidFill>
                  <a:schemeClr val="bg2">
                    <a:lumMod val="25000"/>
                  </a:schemeClr>
                </a:solidFill>
                <a:latin typeface="Times" pitchFamily="2" charset="0"/>
              </a:rPr>
              <a:t>A train carriage containing controlled nuclear materials was stolen in Cincinnati today. Its whereabouts are unknown.</a:t>
            </a:r>
          </a:p>
          <a:p>
            <a:pPr fontAlgn="base"/>
            <a:endParaRPr lang="en-US" sz="2000" i="1" dirty="0">
              <a:solidFill>
                <a:schemeClr val="bg2">
                  <a:lumMod val="25000"/>
                </a:schemeClr>
              </a:solidFill>
              <a:latin typeface="Avenir Book" panose="02000503020000020003" pitchFamily="2" charset="0"/>
            </a:endParaRPr>
          </a:p>
          <a:p>
            <a:pPr fontAlgn="base"/>
            <a:r>
              <a:rPr lang="en-US" sz="2000" b="1" cap="all" dirty="0">
                <a:solidFill>
                  <a:srgbClr val="0070C0"/>
                </a:solidFill>
                <a:latin typeface="Avenir Book" panose="02000503020000020003" pitchFamily="2" charset="0"/>
              </a:rPr>
              <a:t>MODEL COMPLETION (MACHINE-WRITTEN, FIRST TRY)</a:t>
            </a:r>
          </a:p>
          <a:p>
            <a:pPr fontAlgn="base"/>
            <a:r>
              <a:rPr lang="en-US" sz="2000" dirty="0">
                <a:solidFill>
                  <a:schemeClr val="bg2">
                    <a:lumMod val="25000"/>
                  </a:schemeClr>
                </a:solidFill>
                <a:latin typeface="Times" pitchFamily="2" charset="0"/>
              </a:rPr>
              <a:t>The incident occurred on the downtown train line, which runs from Covington and Ashland stations.</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In an email to Ohio news outlets, the U.S. Department of Energy said it is working with the Federal Railroad Administration to find the thief.</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r>
              <a:rPr lang="en-US" sz="2000" dirty="0">
                <a:solidFill>
                  <a:schemeClr val="bg2">
                    <a:lumMod val="25000"/>
                  </a:schemeClr>
                </a:solidFill>
                <a:latin typeface="Times" pitchFamily="2" charset="0"/>
              </a:rPr>
              <a:t>The stolen material was taken from the University of Cincinnati’s Research Triangle Park nuclear research site, according to a news release from Department officials.</a:t>
            </a:r>
          </a:p>
          <a:p>
            <a:pPr fontAlgn="base"/>
            <a:r>
              <a:rPr lang="en-US" sz="2000" dirty="0">
                <a:solidFill>
                  <a:schemeClr val="bg2">
                    <a:lumMod val="25000"/>
                  </a:schemeClr>
                </a:solidFill>
                <a:latin typeface="Times" pitchFamily="2" charset="0"/>
              </a:rPr>
              <a:t>The Nuclear Regulatory Commission did not immediately release any information.</a:t>
            </a:r>
            <a:endParaRPr lang="en-US" sz="2000" b="0" i="0" dirty="0">
              <a:solidFill>
                <a:schemeClr val="bg2">
                  <a:lumMod val="25000"/>
                </a:schemeClr>
              </a:solidFill>
              <a:effectLst/>
              <a:latin typeface="Times" pitchFamily="2" charset="0"/>
            </a:endParaRPr>
          </a:p>
        </p:txBody>
      </p:sp>
    </p:spTree>
    <p:extLst>
      <p:ext uri="{BB962C8B-B14F-4D97-AF65-F5344CB8AC3E}">
        <p14:creationId xmlns:p14="http://schemas.microsoft.com/office/powerpoint/2010/main" val="677363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NLP nowadays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37</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21"/>
            <a:ext cx="10955008" cy="10803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Rectangle 9">
            <a:extLst>
              <a:ext uri="{FF2B5EF4-FFF2-40B4-BE49-F238E27FC236}">
                <a16:creationId xmlns:a16="http://schemas.microsoft.com/office/drawing/2014/main" id="{5C136BD9-19FE-C142-8398-4D06D72FFB33}"/>
              </a:ext>
            </a:extLst>
          </p:cNvPr>
          <p:cNvSpPr/>
          <p:nvPr/>
        </p:nvSpPr>
        <p:spPr>
          <a:xfrm>
            <a:off x="3523128" y="109255"/>
            <a:ext cx="8300708" cy="598434"/>
          </a:xfrm>
          <a:prstGeom prst="rect">
            <a:avLst/>
          </a:prstGeom>
        </p:spPr>
        <p:txBody>
          <a:bodyPr wrap="square">
            <a:spAutoFit/>
          </a:bodyPr>
          <a:lstStyle/>
          <a:p>
            <a:pPr>
              <a:lnSpc>
                <a:spcPct val="150000"/>
              </a:lnSpc>
              <a:spcBef>
                <a:spcPts val="3000"/>
              </a:spcBef>
            </a:pPr>
            <a:r>
              <a:rPr lang="en-US" sz="2400" dirty="0">
                <a:latin typeface="Avenir Medium" panose="02000503020000020003" pitchFamily="2" charset="0"/>
              </a:rPr>
              <a:t>GPT-2 (generates text and can fine-tune on your own data)</a:t>
            </a:r>
          </a:p>
        </p:txBody>
      </p:sp>
      <p:pic>
        <p:nvPicPr>
          <p:cNvPr id="8" name="Picture 7">
            <a:extLst>
              <a:ext uri="{FF2B5EF4-FFF2-40B4-BE49-F238E27FC236}">
                <a16:creationId xmlns:a16="http://schemas.microsoft.com/office/drawing/2014/main" id="{F322EEC3-7341-F84B-ABCB-9FCF669C6C9A}"/>
              </a:ext>
            </a:extLst>
          </p:cNvPr>
          <p:cNvPicPr>
            <a:picLocks noChangeAspect="1"/>
          </p:cNvPicPr>
          <p:nvPr/>
        </p:nvPicPr>
        <p:blipFill>
          <a:blip r:embed="rId3"/>
          <a:stretch>
            <a:fillRect/>
          </a:stretch>
        </p:blipFill>
        <p:spPr>
          <a:xfrm>
            <a:off x="165100" y="1737753"/>
            <a:ext cx="11861800" cy="4445296"/>
          </a:xfrm>
          <a:prstGeom prst="rect">
            <a:avLst/>
          </a:prstGeom>
        </p:spPr>
      </p:pic>
    </p:spTree>
    <p:extLst>
      <p:ext uri="{BB962C8B-B14F-4D97-AF65-F5344CB8AC3E}">
        <p14:creationId xmlns:p14="http://schemas.microsoft.com/office/powerpoint/2010/main" val="181955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NLP nowadays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38</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20"/>
            <a:ext cx="2382508" cy="746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0" name="Rectangle 9">
            <a:extLst>
              <a:ext uri="{FF2B5EF4-FFF2-40B4-BE49-F238E27FC236}">
                <a16:creationId xmlns:a16="http://schemas.microsoft.com/office/drawing/2014/main" id="{5C136BD9-19FE-C142-8398-4D06D72FFB33}"/>
              </a:ext>
            </a:extLst>
          </p:cNvPr>
          <p:cNvSpPr/>
          <p:nvPr/>
        </p:nvSpPr>
        <p:spPr>
          <a:xfrm>
            <a:off x="455874" y="6214643"/>
            <a:ext cx="11552044" cy="386196"/>
          </a:xfrm>
          <a:prstGeom prst="rect">
            <a:avLst/>
          </a:prstGeom>
        </p:spPr>
        <p:txBody>
          <a:bodyPr wrap="square">
            <a:spAutoFit/>
          </a:bodyPr>
          <a:lstStyle/>
          <a:p>
            <a:pPr>
              <a:lnSpc>
                <a:spcPct val="150000"/>
              </a:lnSpc>
              <a:spcBef>
                <a:spcPts val="3000"/>
              </a:spcBef>
            </a:pPr>
            <a:r>
              <a:rPr lang="en-US" sz="1400" dirty="0" err="1">
                <a:solidFill>
                  <a:srgbClr val="C00000"/>
                </a:solidFill>
                <a:latin typeface="Avenir Book" panose="02000503020000020003" pitchFamily="2" charset="0"/>
              </a:rPr>
              <a:t>VideoBERT</a:t>
            </a:r>
            <a:r>
              <a:rPr lang="en-US" sz="1400" dirty="0">
                <a:solidFill>
                  <a:srgbClr val="C00000"/>
                </a:solidFill>
                <a:latin typeface="Avenir Book" panose="02000503020000020003" pitchFamily="2" charset="0"/>
              </a:rPr>
              <a:t>: A Joint Model for Video and Language Representation Learning. Sun, et al. ICCV 2019.</a:t>
            </a:r>
          </a:p>
        </p:txBody>
      </p:sp>
      <p:pic>
        <p:nvPicPr>
          <p:cNvPr id="3" name="Picture 2">
            <a:extLst>
              <a:ext uri="{FF2B5EF4-FFF2-40B4-BE49-F238E27FC236}">
                <a16:creationId xmlns:a16="http://schemas.microsoft.com/office/drawing/2014/main" id="{A23FE714-63DA-EC44-AC0E-34ECB838E040}"/>
              </a:ext>
            </a:extLst>
          </p:cNvPr>
          <p:cNvPicPr>
            <a:picLocks noChangeAspect="1"/>
          </p:cNvPicPr>
          <p:nvPr/>
        </p:nvPicPr>
        <p:blipFill>
          <a:blip r:embed="rId3"/>
          <a:stretch>
            <a:fillRect/>
          </a:stretch>
        </p:blipFill>
        <p:spPr>
          <a:xfrm>
            <a:off x="1809750" y="876300"/>
            <a:ext cx="8572500" cy="5105400"/>
          </a:xfrm>
          <a:prstGeom prst="rect">
            <a:avLst/>
          </a:prstGeom>
        </p:spPr>
      </p:pic>
    </p:spTree>
    <p:extLst>
      <p:ext uri="{BB962C8B-B14F-4D97-AF65-F5344CB8AC3E}">
        <p14:creationId xmlns:p14="http://schemas.microsoft.com/office/powerpoint/2010/main" val="3339741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2013614"/>
            <a:ext cx="9091914" cy="1748158"/>
          </a:xfrm>
        </p:spPr>
        <p:txBody>
          <a:bodyPr anchor="ctr">
            <a:normAutofit fontScale="90000"/>
          </a:bodyPr>
          <a:lstStyle/>
          <a:p>
            <a:r>
              <a:rPr lang="en-US" b="1" dirty="0"/>
              <a:t>What constitutes Deep Learning?</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39</a:t>
            </a:fld>
            <a:endParaRPr lang="en-US"/>
          </a:p>
        </p:txBody>
      </p:sp>
    </p:spTree>
    <p:extLst>
      <p:ext uri="{BB962C8B-B14F-4D97-AF65-F5344CB8AC3E}">
        <p14:creationId xmlns:p14="http://schemas.microsoft.com/office/powerpoint/2010/main" val="1005340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a:t>
            </a:fld>
            <a:endParaRPr lang="en-US" dirty="0"/>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DE55B3"/>
                </a:solidFill>
                <a:latin typeface="Avenir Black" panose="02000503020000020003" pitchFamily="2" charset="0"/>
              </a:rPr>
              <a:t>ANNOUNCEMENTS</a:t>
            </a:r>
          </a:p>
        </p:txBody>
      </p:sp>
      <p:sp>
        <p:nvSpPr>
          <p:cNvPr id="8" name="Rectangle 7">
            <a:extLst>
              <a:ext uri="{FF2B5EF4-FFF2-40B4-BE49-F238E27FC236}">
                <a16:creationId xmlns:a16="http://schemas.microsoft.com/office/drawing/2014/main" id="{6DC880AC-9A27-734E-B6F8-26783E30FB60}"/>
              </a:ext>
            </a:extLst>
          </p:cNvPr>
          <p:cNvSpPr/>
          <p:nvPr/>
        </p:nvSpPr>
        <p:spPr>
          <a:xfrm>
            <a:off x="475344" y="1029833"/>
            <a:ext cx="10243456" cy="5399748"/>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HW3 </a:t>
            </a:r>
            <a:r>
              <a:rPr lang="en-US" sz="2400" b="1" dirty="0">
                <a:latin typeface="Avenir Light" panose="020B0402020203020204" pitchFamily="34" charset="77"/>
              </a:rPr>
              <a:t>is 75% graded</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Quiz 6 </a:t>
            </a:r>
            <a:r>
              <a:rPr lang="en-US" sz="2400" b="1" dirty="0">
                <a:latin typeface="Avenir Light" panose="020B0402020203020204" pitchFamily="34" charset="77"/>
              </a:rPr>
              <a:t>and </a:t>
            </a:r>
            <a:r>
              <a:rPr lang="en-US" sz="2400" b="1" dirty="0">
                <a:solidFill>
                  <a:srgbClr val="C00000"/>
                </a:solidFill>
                <a:latin typeface="Avenir Light" panose="020B0402020203020204" pitchFamily="34" charset="77"/>
              </a:rPr>
              <a:t>Quiz 7</a:t>
            </a:r>
            <a:r>
              <a:rPr lang="en-US" sz="2400" b="1" dirty="0">
                <a:latin typeface="Avenir Light" panose="020B0402020203020204" pitchFamily="34" charset="77"/>
              </a:rPr>
              <a:t> will be graded by tonight</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Quiz 8 </a:t>
            </a:r>
            <a:r>
              <a:rPr lang="en-US" sz="2400" b="1" dirty="0">
                <a:latin typeface="Avenir Light" panose="020B0402020203020204" pitchFamily="34" charset="77"/>
              </a:rPr>
              <a:t>will be released on Ed’s Sway on Thurs</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Phase 3 </a:t>
            </a:r>
            <a:r>
              <a:rPr lang="en-US" sz="2400" b="1" dirty="0">
                <a:latin typeface="Avenir Light" panose="020B0402020203020204" pitchFamily="34" charset="77"/>
              </a:rPr>
              <a:t>is 50% graded</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Research Project Phase 4 </a:t>
            </a:r>
            <a:r>
              <a:rPr lang="en-US" sz="2400" b="1" dirty="0">
                <a:latin typeface="Avenir Light" panose="020B0402020203020204" pitchFamily="34" charset="77"/>
              </a:rPr>
              <a:t>due Thurs night:</a:t>
            </a:r>
          </a:p>
          <a:p>
            <a:pPr marL="800100" lvl="1" indent="-342900">
              <a:lnSpc>
                <a:spcPct val="150000"/>
              </a:lnSpc>
              <a:buFont typeface="Arial" panose="020B0604020202020204" pitchFamily="34" charset="0"/>
              <a:buChar char="•"/>
            </a:pPr>
            <a:r>
              <a:rPr lang="en-US" sz="2400" b="1" dirty="0">
                <a:latin typeface="Avenir Light" panose="020B0402020203020204" pitchFamily="34" charset="77"/>
              </a:rPr>
              <a:t>Write a bulleted list of what each team member has done</a:t>
            </a:r>
          </a:p>
          <a:p>
            <a:pPr marL="800100" lvl="1" indent="-342900">
              <a:lnSpc>
                <a:spcPct val="150000"/>
              </a:lnSpc>
              <a:buFont typeface="Arial" panose="020B0604020202020204" pitchFamily="34" charset="0"/>
              <a:buChar char="•"/>
            </a:pPr>
            <a:r>
              <a:rPr lang="en-US" sz="2400" b="1" dirty="0">
                <a:latin typeface="Avenir Light" panose="020B0402020203020204" pitchFamily="34" charset="77"/>
              </a:rPr>
              <a:t>All member must sign it (digitally typing your name is fine)</a:t>
            </a:r>
          </a:p>
          <a:p>
            <a:pPr marL="800100" lvl="1" indent="-342900">
              <a:lnSpc>
                <a:spcPct val="150000"/>
              </a:lnSpc>
              <a:buFont typeface="Arial" panose="020B0604020202020204" pitchFamily="34" charset="0"/>
              <a:buChar char="•"/>
            </a:pPr>
            <a:r>
              <a:rPr lang="en-US" sz="2400" b="1" dirty="0">
                <a:latin typeface="Avenir Light" panose="020B0402020203020204" pitchFamily="34" charset="77"/>
              </a:rPr>
              <a:t>Submit on Canvas</a:t>
            </a:r>
            <a:endParaRPr lang="en-US" sz="2400" dirty="0">
              <a:latin typeface="Avenir Light" panose="020B0402020203020204" pitchFamily="34" charset="77"/>
            </a:endParaRPr>
          </a:p>
        </p:txBody>
      </p:sp>
    </p:spTree>
    <p:extLst>
      <p:ext uri="{BB962C8B-B14F-4D97-AF65-F5344CB8AC3E}">
        <p14:creationId xmlns:p14="http://schemas.microsoft.com/office/powerpoint/2010/main" val="2811529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8173844" cy="750215"/>
          </a:xfrm>
        </p:spPr>
        <p:txBody>
          <a:bodyPr/>
          <a:lstStyle/>
          <a:p>
            <a:r>
              <a:rPr lang="en-US" b="1" dirty="0">
                <a:solidFill>
                  <a:srgbClr val="C00000"/>
                </a:solidFill>
              </a:rPr>
              <a:t>Deep Learning</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40</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6217908" cy="1109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961396" y="1244408"/>
            <a:ext cx="9757404" cy="4661092"/>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Deep Learning </a:t>
            </a:r>
            <a:r>
              <a:rPr lang="en-US" sz="2400" dirty="0"/>
              <a:t>is just neural networks with more than 1 hidden layer (non-linear activation functions).</a:t>
            </a:r>
          </a:p>
          <a:p>
            <a:pPr marL="342900" indent="-342900">
              <a:lnSpc>
                <a:spcPct val="150000"/>
              </a:lnSpc>
              <a:spcBef>
                <a:spcPts val="2000"/>
              </a:spcBef>
              <a:buFont typeface="Arial" panose="020B0604020202020204" pitchFamily="34" charset="0"/>
              <a:buChar char="•"/>
            </a:pPr>
            <a:r>
              <a:rPr lang="en-US" sz="2400" dirty="0"/>
              <a:t>For the 1</a:t>
            </a:r>
            <a:r>
              <a:rPr lang="en-US" sz="2400" baseline="30000" dirty="0"/>
              <a:t>st</a:t>
            </a:r>
            <a:r>
              <a:rPr lang="en-US" sz="2400" dirty="0"/>
              <a:t> time ever, one paradigm of modelling (deep learning) yields the best results across nearly every domain of problems</a:t>
            </a:r>
          </a:p>
          <a:p>
            <a:pPr marL="342900" indent="-342900">
              <a:lnSpc>
                <a:spcPct val="150000"/>
              </a:lnSpc>
              <a:spcBef>
                <a:spcPts val="2000"/>
              </a:spcBef>
              <a:buFont typeface="Arial" panose="020B0604020202020204" pitchFamily="34" charset="0"/>
              <a:buChar char="•"/>
            </a:pPr>
            <a:r>
              <a:rPr lang="en-US" sz="2400" dirty="0"/>
              <a:t>Our understanding of why and how the results are so compelling is very surface-level.</a:t>
            </a:r>
          </a:p>
          <a:p>
            <a:pPr marL="342900" indent="-342900">
              <a:lnSpc>
                <a:spcPct val="150000"/>
              </a:lnSpc>
              <a:spcBef>
                <a:spcPts val="2000"/>
              </a:spcBef>
              <a:buFont typeface="Arial" panose="020B0604020202020204" pitchFamily="34" charset="0"/>
              <a:buChar char="•"/>
            </a:pPr>
            <a:r>
              <a:rPr lang="en-US" sz="2400" dirty="0"/>
              <a:t>Much work lies ahead (e.g., bias/fairness, </a:t>
            </a:r>
            <a:r>
              <a:rPr lang="en-US" sz="2400" dirty="0" err="1"/>
              <a:t>explainability</a:t>
            </a:r>
            <a:r>
              <a:rPr lang="en-US" sz="2400" dirty="0"/>
              <a:t>, robustness)</a:t>
            </a:r>
          </a:p>
          <a:p>
            <a:pPr marL="342900" indent="-342900">
              <a:lnSpc>
                <a:spcPct val="150000"/>
              </a:lnSpc>
              <a:spcBef>
                <a:spcPts val="2000"/>
              </a:spcBef>
              <a:buFont typeface="Arial" panose="020B0604020202020204" pitchFamily="34" charset="0"/>
              <a:buChar char="•"/>
            </a:pPr>
            <a:endParaRPr lang="en-US" sz="2400" dirty="0"/>
          </a:p>
          <a:p>
            <a:pPr marL="342900" indent="-342900">
              <a:lnSpc>
                <a:spcPct val="150000"/>
              </a:lnSpc>
              <a:spcBef>
                <a:spcPts val="20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145791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2013614"/>
            <a:ext cx="9091914" cy="1748158"/>
          </a:xfrm>
        </p:spPr>
        <p:txBody>
          <a:bodyPr anchor="ctr">
            <a:normAutofit fontScale="90000"/>
          </a:bodyPr>
          <a:lstStyle/>
          <a:p>
            <a:r>
              <a:rPr lang="en-US" b="1" dirty="0"/>
              <a:t>What are the two “cornerstones” of NLP?</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41</a:t>
            </a:fld>
            <a:endParaRPr lang="en-US"/>
          </a:p>
        </p:txBody>
      </p:sp>
    </p:spTree>
    <p:extLst>
      <p:ext uri="{BB962C8B-B14F-4D97-AF65-F5344CB8AC3E}">
        <p14:creationId xmlns:p14="http://schemas.microsoft.com/office/powerpoint/2010/main" val="689704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4" cy="750215"/>
          </a:xfrm>
        </p:spPr>
        <p:txBody>
          <a:bodyPr/>
          <a:lstStyle/>
          <a:p>
            <a:r>
              <a:rPr lang="en-US" b="1" dirty="0">
                <a:solidFill>
                  <a:srgbClr val="C00000"/>
                </a:solidFill>
              </a:rPr>
              <a:t>The Two Cornerstones of NLP</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42</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681019"/>
            <a:ext cx="4782808" cy="1408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821628" y="1431235"/>
            <a:ext cx="10548744" cy="750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400" dirty="0"/>
              <a:t>How do we get </a:t>
            </a:r>
            <a:r>
              <a:rPr lang="en-US" sz="2400" i="1" dirty="0">
                <a:solidFill>
                  <a:srgbClr val="C00000"/>
                </a:solidFill>
              </a:rPr>
              <a:t>any</a:t>
            </a:r>
            <a:r>
              <a:rPr lang="en-US" sz="2400" dirty="0"/>
              <a:t> system to process, ”understand”, leverage language?</a:t>
            </a:r>
          </a:p>
        </p:txBody>
      </p:sp>
      <p:sp>
        <p:nvSpPr>
          <p:cNvPr id="16" name="Title 1">
            <a:extLst>
              <a:ext uri="{FF2B5EF4-FFF2-40B4-BE49-F238E27FC236}">
                <a16:creationId xmlns:a16="http://schemas.microsoft.com/office/drawing/2014/main" id="{691C42F2-7FE2-1A45-B7F0-60B113C9B374}"/>
              </a:ext>
            </a:extLst>
          </p:cNvPr>
          <p:cNvSpPr txBox="1">
            <a:spLocks/>
          </p:cNvSpPr>
          <p:nvPr/>
        </p:nvSpPr>
        <p:spPr>
          <a:xfrm>
            <a:off x="754392" y="2491896"/>
            <a:ext cx="10548744" cy="2504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solidFill>
                  <a:srgbClr val="C00000"/>
                </a:solidFill>
              </a:rPr>
              <a:t>Representation</a:t>
            </a:r>
            <a:r>
              <a:rPr lang="en-US" sz="2400" dirty="0"/>
              <a:t>: how do we transform symbolic meaning (e.g., words, signs, braille, speech audio) into something the computer can use</a:t>
            </a:r>
          </a:p>
          <a:p>
            <a:pPr marL="342900" indent="-342900">
              <a:lnSpc>
                <a:spcPct val="150000"/>
              </a:lnSpc>
              <a:spcBef>
                <a:spcPts val="2000"/>
              </a:spcBef>
              <a:buFont typeface="Arial" panose="020B0604020202020204" pitchFamily="34" charset="0"/>
              <a:buChar char="•"/>
            </a:pPr>
            <a:r>
              <a:rPr lang="en-US" sz="2400" b="1" dirty="0">
                <a:solidFill>
                  <a:srgbClr val="C00000"/>
                </a:solidFill>
              </a:rPr>
              <a:t>Modelling</a:t>
            </a:r>
            <a:r>
              <a:rPr lang="en-US" sz="2400" dirty="0"/>
              <a:t>: given these represented symbols, how do we use them to model the task at hand?</a:t>
            </a:r>
          </a:p>
        </p:txBody>
      </p:sp>
    </p:spTree>
    <p:extLst>
      <p:ext uri="{BB962C8B-B14F-4D97-AF65-F5344CB8AC3E}">
        <p14:creationId xmlns:p14="http://schemas.microsoft.com/office/powerpoint/2010/main" val="179491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1" y="2360452"/>
            <a:ext cx="6320332"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What is NLP + How to represent language</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2: Language </a:t>
            </a:r>
            <a:r>
              <a:rPr lang="en-US" sz="4000" dirty="0">
                <a:solidFill>
                  <a:srgbClr val="002060"/>
                </a:solidFill>
                <a:latin typeface="Algerian" panose="020F0502020204030204" pitchFamily="34" charset="0"/>
                <a:cs typeface="Algerian" panose="020F0502020204030204" pitchFamily="34" charset="0"/>
              </a:rPr>
              <a:t>R</a:t>
            </a:r>
            <a:r>
              <a:rPr lang="en-US" sz="4000" dirty="0">
                <a:solidFill>
                  <a:srgbClr val="7030A0"/>
                </a:solidFill>
                <a:latin typeface="Apple Chancery" panose="03020702040506060504" pitchFamily="66" charset="-79"/>
                <a:cs typeface="Apple Chancery" panose="03020702040506060504" pitchFamily="66" charset="-79"/>
              </a:rPr>
              <a:t>e</a:t>
            </a:r>
            <a:r>
              <a:rPr lang="en-US" sz="4000" dirty="0">
                <a:solidFill>
                  <a:srgbClr val="FF6B6B"/>
                </a:solidFill>
                <a:latin typeface="Avenir Next Condensed" panose="020B0506020202020204" pitchFamily="34" charset="0"/>
              </a:rPr>
              <a:t>p</a:t>
            </a:r>
            <a:r>
              <a:rPr lang="en-US" sz="4000" dirty="0">
                <a:solidFill>
                  <a:srgbClr val="52DEE5"/>
                </a:solidFill>
                <a:latin typeface="Avenir Medium" panose="02000503020000020003" pitchFamily="2" charset="0"/>
              </a:rPr>
              <a:t>r</a:t>
            </a:r>
            <a:r>
              <a:rPr lang="en-US" sz="4000" dirty="0">
                <a:latin typeface="Calisto MT" panose="02040603050505030304" pitchFamily="18" charset="77"/>
              </a:rPr>
              <a:t>e</a:t>
            </a:r>
            <a:r>
              <a:rPr lang="en-US" sz="4000" dirty="0">
                <a:solidFill>
                  <a:srgbClr val="FF7F11"/>
                </a:solidFill>
                <a:latin typeface="Chalkduster" panose="03050602040202020205" pitchFamily="66" charset="77"/>
              </a:rPr>
              <a:t>s</a:t>
            </a:r>
            <a:r>
              <a:rPr lang="en-US" sz="4000" dirty="0">
                <a:solidFill>
                  <a:schemeClr val="accent4">
                    <a:lumMod val="75000"/>
                  </a:schemeClr>
                </a:solidFill>
                <a:latin typeface="Cooper Black" panose="0208090404030B020404" pitchFamily="18" charset="77"/>
              </a:rPr>
              <a:t>e</a:t>
            </a:r>
            <a:r>
              <a:rPr lang="en-US" sz="4000" b="1" dirty="0">
                <a:solidFill>
                  <a:schemeClr val="accent1">
                    <a:lumMod val="75000"/>
                  </a:schemeClr>
                </a:solidFill>
                <a:latin typeface="Harrington" pitchFamily="82" charset="77"/>
              </a:rPr>
              <a:t>n</a:t>
            </a:r>
            <a:r>
              <a:rPr lang="en-US" sz="4000" dirty="0">
                <a:solidFill>
                  <a:srgbClr val="FF0000"/>
                </a:solidFill>
                <a:latin typeface="Courier New" panose="02070309020205020404" pitchFamily="49" charset="0"/>
                <a:cs typeface="Courier New" panose="02070309020205020404" pitchFamily="49" charset="0"/>
              </a:rPr>
              <a:t>t</a:t>
            </a:r>
            <a:r>
              <a:rPr lang="en-US" sz="4000" dirty="0">
                <a:solidFill>
                  <a:schemeClr val="accent4">
                    <a:lumMod val="75000"/>
                  </a:schemeClr>
                </a:solidFill>
                <a:latin typeface="Desdemona" pitchFamily="82" charset="77"/>
              </a:rPr>
              <a:t>a</a:t>
            </a:r>
            <a:r>
              <a:rPr lang="en-US" sz="4000" dirty="0">
                <a:solidFill>
                  <a:schemeClr val="accent6">
                    <a:lumMod val="75000"/>
                  </a:schemeClr>
                </a:solidFill>
                <a:latin typeface="American Typewriter" panose="02090604020004020304" pitchFamily="18" charset="77"/>
              </a:rPr>
              <a:t>t</a:t>
            </a:r>
            <a:r>
              <a:rPr lang="en-US" sz="4000" dirty="0">
                <a:latin typeface="Andale Mono" panose="020B0509000000000004" pitchFamily="49" charset="0"/>
              </a:rPr>
              <a:t>i</a:t>
            </a:r>
            <a:r>
              <a:rPr lang="en-US" sz="4000" dirty="0">
                <a:solidFill>
                  <a:srgbClr val="C00000"/>
                </a:solidFill>
                <a:latin typeface="Chiller" panose="020F0502020204030204" pitchFamily="34" charset="0"/>
                <a:cs typeface="Chiller" panose="020F0502020204030204" pitchFamily="34" charset="0"/>
              </a:rPr>
              <a:t>o</a:t>
            </a:r>
            <a:r>
              <a:rPr lang="en-US" sz="4000" dirty="0">
                <a:solidFill>
                  <a:schemeClr val="accent2">
                    <a:lumMod val="75000"/>
                  </a:schemeClr>
                </a:solidFill>
                <a:latin typeface="Comic Sans MS" panose="030F0902030302020204" pitchFamily="66" charset="0"/>
              </a:rPr>
              <a:t>n</a:t>
            </a:r>
            <a:r>
              <a:rPr lang="en-US" sz="4000" dirty="0">
                <a:latin typeface="Karla" pitchFamily="2" charset="0"/>
                <a:ea typeface="Karla" pitchFamily="2" charset="0"/>
              </a:rPr>
              <a:t>s</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736867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2013614"/>
            <a:ext cx="9091914" cy="1748158"/>
          </a:xfrm>
        </p:spPr>
        <p:txBody>
          <a:bodyPr anchor="ctr">
            <a:normAutofit fontScale="90000"/>
          </a:bodyPr>
          <a:lstStyle/>
          <a:p>
            <a:r>
              <a:rPr lang="en-US" b="1" dirty="0"/>
              <a:t>What are some of the linguistic levels that NLP addresses?</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44</a:t>
            </a:fld>
            <a:endParaRPr lang="en-US"/>
          </a:p>
        </p:txBody>
      </p:sp>
    </p:spTree>
    <p:extLst>
      <p:ext uri="{BB962C8B-B14F-4D97-AF65-F5344CB8AC3E}">
        <p14:creationId xmlns:p14="http://schemas.microsoft.com/office/powerpoint/2010/main" val="685775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6" y="277465"/>
            <a:ext cx="5456043" cy="750215"/>
          </a:xfrm>
        </p:spPr>
        <p:txBody>
          <a:bodyPr>
            <a:normAutofit fontScale="90000"/>
          </a:bodyPr>
          <a:lstStyle/>
          <a:p>
            <a:r>
              <a:rPr lang="en-US" b="1" dirty="0">
                <a:latin typeface="Avenir Light" panose="020B0402020203020204" pitchFamily="34" charset="77"/>
              </a:rPr>
              <a:t>Multiple levels</a:t>
            </a:r>
            <a:r>
              <a:rPr lang="en-US" b="1" dirty="0">
                <a:solidFill>
                  <a:srgbClr val="C00000"/>
                </a:solidFill>
                <a:latin typeface="Avenir Light" panose="020B0402020203020204" pitchFamily="34" charset="77"/>
              </a:rPr>
              <a:t>*</a:t>
            </a:r>
            <a:r>
              <a:rPr lang="en-US" b="1" dirty="0">
                <a:latin typeface="Avenir Light" panose="020B0402020203020204" pitchFamily="34" charset="77"/>
              </a:rPr>
              <a:t> to a single word</a:t>
            </a:r>
            <a:br>
              <a:rPr lang="en-US" b="1" dirty="0">
                <a:latin typeface="Avenir Light" panose="020B0402020203020204" pitchFamily="34" charset="77"/>
              </a:rPr>
            </a:br>
            <a:endParaRPr lang="en-US" dirty="0">
              <a:solidFill>
                <a:srgbClr val="C00000"/>
              </a:solidFill>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754393" y="789056"/>
            <a:ext cx="5201907" cy="1253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Content Placeholder 2">
            <a:extLst>
              <a:ext uri="{FF2B5EF4-FFF2-40B4-BE49-F238E27FC236}">
                <a16:creationId xmlns:a16="http://schemas.microsoft.com/office/drawing/2014/main" id="{819202FF-5B20-8E48-95A0-1A4A116BDA01}"/>
              </a:ext>
            </a:extLst>
          </p:cNvPr>
          <p:cNvSpPr txBox="1">
            <a:spLocks/>
          </p:cNvSpPr>
          <p:nvPr/>
        </p:nvSpPr>
        <p:spPr>
          <a:xfrm>
            <a:off x="1408276" y="6490386"/>
            <a:ext cx="9399662" cy="36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400" dirty="0">
                <a:solidFill>
                  <a:srgbClr val="FF0000"/>
                </a:solidFill>
                <a:latin typeface="Avenir Light" panose="020B0402020203020204" pitchFamily="34" charset="77"/>
              </a:rPr>
              <a:t>Slide adapted from or inspired by Chris Manning and Richard </a:t>
            </a:r>
            <a:r>
              <a:rPr lang="en-US" sz="1400" dirty="0" err="1">
                <a:solidFill>
                  <a:srgbClr val="FF0000"/>
                </a:solidFill>
                <a:latin typeface="Avenir Light" panose="020B0402020203020204" pitchFamily="34" charset="77"/>
              </a:rPr>
              <a:t>Socher</a:t>
            </a:r>
            <a:endParaRPr lang="en-US" sz="1400" dirty="0">
              <a:solidFill>
                <a:srgbClr val="FF0000"/>
              </a:solidFill>
              <a:latin typeface="Avenir Light" panose="020B0402020203020204" pitchFamily="34" charset="77"/>
            </a:endParaRPr>
          </a:p>
        </p:txBody>
      </p:sp>
      <p:sp>
        <p:nvSpPr>
          <p:cNvPr id="11" name="Content Placeholder 2">
            <a:extLst>
              <a:ext uri="{FF2B5EF4-FFF2-40B4-BE49-F238E27FC236}">
                <a16:creationId xmlns:a16="http://schemas.microsoft.com/office/drawing/2014/main" id="{44E361A6-F023-984A-91F0-FEA916519542}"/>
              </a:ext>
            </a:extLst>
          </p:cNvPr>
          <p:cNvSpPr txBox="1">
            <a:spLocks/>
          </p:cNvSpPr>
          <p:nvPr/>
        </p:nvSpPr>
        <p:spPr>
          <a:xfrm>
            <a:off x="1157290" y="6066620"/>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speech</a:t>
            </a:r>
          </a:p>
        </p:txBody>
      </p:sp>
      <p:sp>
        <p:nvSpPr>
          <p:cNvPr id="12" name="Content Placeholder 2">
            <a:extLst>
              <a:ext uri="{FF2B5EF4-FFF2-40B4-BE49-F238E27FC236}">
                <a16:creationId xmlns:a16="http://schemas.microsoft.com/office/drawing/2014/main" id="{EACC6E37-3159-6845-96F2-F609187843C9}"/>
              </a:ext>
            </a:extLst>
          </p:cNvPr>
          <p:cNvSpPr txBox="1">
            <a:spLocks/>
          </p:cNvSpPr>
          <p:nvPr/>
        </p:nvSpPr>
        <p:spPr>
          <a:xfrm>
            <a:off x="6096000" y="5721968"/>
            <a:ext cx="1557587"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highlight>
                  <a:srgbClr val="FFFF00"/>
                </a:highlight>
                <a:latin typeface="Avenir Light" panose="020B0402020203020204" pitchFamily="34" charset="77"/>
              </a:rPr>
              <a:t>text</a:t>
            </a:r>
          </a:p>
        </p:txBody>
      </p:sp>
      <p:sp>
        <p:nvSpPr>
          <p:cNvPr id="14" name="Content Placeholder 2">
            <a:extLst>
              <a:ext uri="{FF2B5EF4-FFF2-40B4-BE49-F238E27FC236}">
                <a16:creationId xmlns:a16="http://schemas.microsoft.com/office/drawing/2014/main" id="{B927FC9F-E0D2-4644-A289-03DE8FBBDE26}"/>
              </a:ext>
            </a:extLst>
          </p:cNvPr>
          <p:cNvSpPr txBox="1">
            <a:spLocks/>
          </p:cNvSpPr>
          <p:nvPr/>
        </p:nvSpPr>
        <p:spPr>
          <a:xfrm>
            <a:off x="953951" y="5436042"/>
            <a:ext cx="1964264"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phonetics</a:t>
            </a:r>
          </a:p>
        </p:txBody>
      </p:sp>
      <p:sp>
        <p:nvSpPr>
          <p:cNvPr id="16" name="Content Placeholder 2">
            <a:extLst>
              <a:ext uri="{FF2B5EF4-FFF2-40B4-BE49-F238E27FC236}">
                <a16:creationId xmlns:a16="http://schemas.microsoft.com/office/drawing/2014/main" id="{5170A6D1-F41A-524B-9D05-3F5CB31D1638}"/>
              </a:ext>
            </a:extLst>
          </p:cNvPr>
          <p:cNvSpPr txBox="1">
            <a:spLocks/>
          </p:cNvSpPr>
          <p:nvPr/>
        </p:nvSpPr>
        <p:spPr>
          <a:xfrm>
            <a:off x="953951" y="4654962"/>
            <a:ext cx="2350899" cy="481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phonology</a:t>
            </a:r>
          </a:p>
        </p:txBody>
      </p:sp>
      <p:sp>
        <p:nvSpPr>
          <p:cNvPr id="21" name="Content Placeholder 2">
            <a:extLst>
              <a:ext uri="{FF2B5EF4-FFF2-40B4-BE49-F238E27FC236}">
                <a16:creationId xmlns:a16="http://schemas.microsoft.com/office/drawing/2014/main" id="{6DABEEA0-94B7-3A4E-AD29-4FF59506C4D1}"/>
              </a:ext>
            </a:extLst>
          </p:cNvPr>
          <p:cNvSpPr txBox="1">
            <a:spLocks/>
          </p:cNvSpPr>
          <p:nvPr/>
        </p:nvSpPr>
        <p:spPr>
          <a:xfrm>
            <a:off x="5527963" y="4654961"/>
            <a:ext cx="2350908" cy="579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orthography</a:t>
            </a:r>
          </a:p>
        </p:txBody>
      </p:sp>
      <p:cxnSp>
        <p:nvCxnSpPr>
          <p:cNvPr id="22" name="Straight Connector 21">
            <a:extLst>
              <a:ext uri="{FF2B5EF4-FFF2-40B4-BE49-F238E27FC236}">
                <a16:creationId xmlns:a16="http://schemas.microsoft.com/office/drawing/2014/main" id="{1CD00B48-BB95-E74A-A58C-36E4CCC59034}"/>
              </a:ext>
            </a:extLst>
          </p:cNvPr>
          <p:cNvCxnSpPr>
            <a:cxnSpLocks/>
          </p:cNvCxnSpPr>
          <p:nvPr/>
        </p:nvCxnSpPr>
        <p:spPr>
          <a:xfrm flipH="1" flipV="1">
            <a:off x="5563465" y="4357781"/>
            <a:ext cx="1031299" cy="28972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6CBB22-336C-4B4E-99DB-F6F1862D6E5D}"/>
              </a:ext>
            </a:extLst>
          </p:cNvPr>
          <p:cNvCxnSpPr>
            <a:cxnSpLocks/>
          </p:cNvCxnSpPr>
          <p:nvPr/>
        </p:nvCxnSpPr>
        <p:spPr>
          <a:xfrm flipH="1">
            <a:off x="2330932" y="4351827"/>
            <a:ext cx="819558" cy="344087"/>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905FA-1842-F64D-BB92-DB264395CEDF}"/>
              </a:ext>
            </a:extLst>
          </p:cNvPr>
          <p:cNvCxnSpPr>
            <a:cxnSpLocks/>
          </p:cNvCxnSpPr>
          <p:nvPr/>
        </p:nvCxnSpPr>
        <p:spPr>
          <a:xfrm flipV="1">
            <a:off x="6874793" y="5241870"/>
            <a:ext cx="0" cy="50780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8D3A48D-C4A3-E549-93F9-E7027AB5459A}"/>
              </a:ext>
            </a:extLst>
          </p:cNvPr>
          <p:cNvSpPr txBox="1">
            <a:spLocks/>
          </p:cNvSpPr>
          <p:nvPr/>
        </p:nvSpPr>
        <p:spPr>
          <a:xfrm>
            <a:off x="2968794" y="1055801"/>
            <a:ext cx="2771594" cy="320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Discourse</a:t>
            </a:r>
          </a:p>
          <a:p>
            <a:pPr marL="0" indent="0" algn="ctr">
              <a:lnSpc>
                <a:spcPct val="120000"/>
              </a:lnSpc>
              <a:buNone/>
            </a:pPr>
            <a:r>
              <a:rPr lang="en-US" b="1" dirty="0">
                <a:latin typeface="Avenir Light" panose="020B0402020203020204" pitchFamily="34" charset="77"/>
              </a:rPr>
              <a:t>Pragmatics</a:t>
            </a:r>
          </a:p>
          <a:p>
            <a:pPr marL="0" indent="0" algn="ctr">
              <a:lnSpc>
                <a:spcPct val="120000"/>
              </a:lnSpc>
              <a:buNone/>
            </a:pPr>
            <a:r>
              <a:rPr lang="en-US" b="1" dirty="0">
                <a:latin typeface="Avenir Light" panose="020B0402020203020204" pitchFamily="34" charset="77"/>
              </a:rPr>
              <a:t>Semantics</a:t>
            </a:r>
          </a:p>
          <a:p>
            <a:pPr marL="0" indent="0" algn="ctr">
              <a:lnSpc>
                <a:spcPct val="120000"/>
              </a:lnSpc>
              <a:buNone/>
            </a:pPr>
            <a:r>
              <a:rPr lang="en-US" b="1" dirty="0">
                <a:latin typeface="Avenir Light" panose="020B0402020203020204" pitchFamily="34" charset="77"/>
              </a:rPr>
              <a:t>Syntax</a:t>
            </a:r>
          </a:p>
          <a:p>
            <a:pPr marL="0" indent="0" algn="ctr">
              <a:lnSpc>
                <a:spcPct val="120000"/>
              </a:lnSpc>
              <a:buNone/>
            </a:pPr>
            <a:r>
              <a:rPr lang="en-US" b="1" dirty="0">
                <a:latin typeface="Avenir Light" panose="020B0402020203020204" pitchFamily="34" charset="77"/>
              </a:rPr>
              <a:t>Lexemes</a:t>
            </a:r>
          </a:p>
          <a:p>
            <a:pPr marL="0" indent="0" algn="ctr">
              <a:lnSpc>
                <a:spcPct val="120000"/>
              </a:lnSpc>
              <a:buNone/>
            </a:pPr>
            <a:r>
              <a:rPr lang="en-US" b="1" dirty="0">
                <a:latin typeface="Avenir Light" panose="020B0402020203020204" pitchFamily="34" charset="77"/>
              </a:rPr>
              <a:t>Morphology</a:t>
            </a:r>
          </a:p>
          <a:p>
            <a:pPr marL="0" indent="0" algn="ctr">
              <a:lnSpc>
                <a:spcPct val="120000"/>
              </a:lnSpc>
              <a:buNone/>
            </a:pPr>
            <a:endParaRPr lang="en-US" b="1" dirty="0">
              <a:latin typeface="Avenir Light" panose="020B0402020203020204" pitchFamily="34" charset="77"/>
            </a:endParaRPr>
          </a:p>
        </p:txBody>
      </p:sp>
      <p:cxnSp>
        <p:nvCxnSpPr>
          <p:cNvPr id="26" name="Straight Connector 25">
            <a:extLst>
              <a:ext uri="{FF2B5EF4-FFF2-40B4-BE49-F238E27FC236}">
                <a16:creationId xmlns:a16="http://schemas.microsoft.com/office/drawing/2014/main" id="{FFCEE03E-A79E-B64C-B87F-DA4CE4D2ECC8}"/>
              </a:ext>
            </a:extLst>
          </p:cNvPr>
          <p:cNvCxnSpPr>
            <a:cxnSpLocks/>
          </p:cNvCxnSpPr>
          <p:nvPr/>
        </p:nvCxnSpPr>
        <p:spPr>
          <a:xfrm flipV="1">
            <a:off x="1936083" y="5209847"/>
            <a:ext cx="0" cy="38796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9EF4B-F834-6646-B439-9C7F9D770F31}"/>
              </a:ext>
            </a:extLst>
          </p:cNvPr>
          <p:cNvCxnSpPr>
            <a:cxnSpLocks/>
          </p:cNvCxnSpPr>
          <p:nvPr/>
        </p:nvCxnSpPr>
        <p:spPr>
          <a:xfrm flipV="1">
            <a:off x="1918675" y="5889137"/>
            <a:ext cx="0" cy="28592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 descr="Meek Mill's Conviction Overturned: What Happens Next?">
            <a:extLst>
              <a:ext uri="{FF2B5EF4-FFF2-40B4-BE49-F238E27FC236}">
                <a16:creationId xmlns:a16="http://schemas.microsoft.com/office/drawing/2014/main" id="{4B53A0B8-158C-4048-8A74-3225A41C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706" y="4167842"/>
            <a:ext cx="2152530" cy="214805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C5E4780-4638-9E41-90CB-EB2FEC203BD4}"/>
              </a:ext>
            </a:extLst>
          </p:cNvPr>
          <p:cNvSpPr/>
          <p:nvPr/>
        </p:nvSpPr>
        <p:spPr>
          <a:xfrm>
            <a:off x="9695376" y="3769879"/>
            <a:ext cx="262659" cy="523220"/>
          </a:xfrm>
          <a:prstGeom prst="rect">
            <a:avLst/>
          </a:prstGeom>
        </p:spPr>
        <p:txBody>
          <a:bodyPr wrap="square">
            <a:spAutoFit/>
          </a:bodyPr>
          <a:lstStyle/>
          <a:p>
            <a:r>
              <a:rPr lang="en-US" sz="2800" b="1" dirty="0">
                <a:solidFill>
                  <a:srgbClr val="C00000"/>
                </a:solidFill>
                <a:latin typeface="Avenir Light" panose="020B0402020203020204" pitchFamily="34" charset="77"/>
              </a:rPr>
              <a:t>*</a:t>
            </a:r>
            <a:endParaRPr lang="en-US" sz="2800" dirty="0">
              <a:solidFill>
                <a:srgbClr val="C00000"/>
              </a:solidFill>
            </a:endParaRPr>
          </a:p>
        </p:txBody>
      </p:sp>
      <p:sp>
        <p:nvSpPr>
          <p:cNvPr id="19" name="Slide Number Placeholder 9">
            <a:extLst>
              <a:ext uri="{FF2B5EF4-FFF2-40B4-BE49-F238E27FC236}">
                <a16:creationId xmlns:a16="http://schemas.microsoft.com/office/drawing/2014/main" id="{1B8299DC-857E-EE4B-9AEF-1A649BB24513}"/>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45</a:t>
            </a:fld>
            <a:endParaRPr lang="en-US"/>
          </a:p>
        </p:txBody>
      </p:sp>
    </p:spTree>
    <p:extLst>
      <p:ext uri="{BB962C8B-B14F-4D97-AF65-F5344CB8AC3E}">
        <p14:creationId xmlns:p14="http://schemas.microsoft.com/office/powerpoint/2010/main" val="837156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Images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2"/>
            <a:ext cx="3462008" cy="9500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2292739" y="4644461"/>
            <a:ext cx="8186408" cy="8367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Meaningful relation between the </a:t>
            </a:r>
            <a:r>
              <a:rPr lang="en-US" sz="2400" dirty="0">
                <a:solidFill>
                  <a:srgbClr val="C00000"/>
                </a:solidFill>
              </a:rPr>
              <a:t>byte</a:t>
            </a:r>
            <a:r>
              <a:rPr lang="en-US" sz="2400" dirty="0"/>
              <a:t> values and color.</a:t>
            </a:r>
          </a:p>
        </p:txBody>
      </p:sp>
      <p:sp>
        <p:nvSpPr>
          <p:cNvPr id="8" name="Rectangle 7">
            <a:extLst>
              <a:ext uri="{FF2B5EF4-FFF2-40B4-BE49-F238E27FC236}">
                <a16:creationId xmlns:a16="http://schemas.microsoft.com/office/drawing/2014/main" id="{A6F43809-2568-7A43-91E2-D0429BBFC7B0}"/>
              </a:ext>
            </a:extLst>
          </p:cNvPr>
          <p:cNvSpPr/>
          <p:nvPr/>
        </p:nvSpPr>
        <p:spPr>
          <a:xfrm>
            <a:off x="4733250" y="2843541"/>
            <a:ext cx="826347" cy="461665"/>
          </a:xfrm>
          <a:prstGeom prst="rect">
            <a:avLst/>
          </a:prstGeom>
        </p:spPr>
        <p:txBody>
          <a:bodyPr wrap="square">
            <a:spAutoFit/>
          </a:bodyPr>
          <a:lstStyle/>
          <a:p>
            <a:pPr algn="ctr"/>
            <a:r>
              <a:rPr lang="en-US" sz="2400" b="1" dirty="0">
                <a:latin typeface="Avenir Book" panose="02000503020000020003" pitchFamily="2" charset="0"/>
              </a:rPr>
              <a:t>170</a:t>
            </a:r>
          </a:p>
        </p:txBody>
      </p:sp>
      <p:sp>
        <p:nvSpPr>
          <p:cNvPr id="9" name="Rectangle 8">
            <a:extLst>
              <a:ext uri="{FF2B5EF4-FFF2-40B4-BE49-F238E27FC236}">
                <a16:creationId xmlns:a16="http://schemas.microsoft.com/office/drawing/2014/main" id="{23963122-5928-E84B-A781-3F5FE70FCA41}"/>
              </a:ext>
            </a:extLst>
          </p:cNvPr>
          <p:cNvSpPr/>
          <p:nvPr/>
        </p:nvSpPr>
        <p:spPr>
          <a:xfrm>
            <a:off x="5559597" y="2843540"/>
            <a:ext cx="826347" cy="461665"/>
          </a:xfrm>
          <a:prstGeom prst="rect">
            <a:avLst/>
          </a:prstGeom>
        </p:spPr>
        <p:txBody>
          <a:bodyPr wrap="square">
            <a:spAutoFit/>
          </a:bodyPr>
          <a:lstStyle/>
          <a:p>
            <a:pPr algn="ctr"/>
            <a:r>
              <a:rPr lang="en-US" sz="2400" b="1" dirty="0">
                <a:latin typeface="Avenir Book" panose="02000503020000020003" pitchFamily="2" charset="0"/>
              </a:rPr>
              <a:t>33</a:t>
            </a:r>
          </a:p>
        </p:txBody>
      </p:sp>
      <p:sp>
        <p:nvSpPr>
          <p:cNvPr id="10" name="Rectangle 9">
            <a:extLst>
              <a:ext uri="{FF2B5EF4-FFF2-40B4-BE49-F238E27FC236}">
                <a16:creationId xmlns:a16="http://schemas.microsoft.com/office/drawing/2014/main" id="{DAF15A25-B91B-A24C-9731-0E1C7D656ACC}"/>
              </a:ext>
            </a:extLst>
          </p:cNvPr>
          <p:cNvSpPr/>
          <p:nvPr/>
        </p:nvSpPr>
        <p:spPr>
          <a:xfrm>
            <a:off x="6385944" y="2843540"/>
            <a:ext cx="826347" cy="461665"/>
          </a:xfrm>
          <a:prstGeom prst="rect">
            <a:avLst/>
          </a:prstGeom>
        </p:spPr>
        <p:txBody>
          <a:bodyPr wrap="square">
            <a:spAutoFit/>
          </a:bodyPr>
          <a:lstStyle/>
          <a:p>
            <a:pPr algn="ctr"/>
            <a:r>
              <a:rPr lang="en-US" sz="2400" b="1" dirty="0">
                <a:latin typeface="Avenir Book" panose="02000503020000020003" pitchFamily="2" charset="0"/>
              </a:rPr>
              <a:t>71</a:t>
            </a:r>
          </a:p>
        </p:txBody>
      </p:sp>
      <p:sp>
        <p:nvSpPr>
          <p:cNvPr id="11" name="Rectangle 10">
            <a:extLst>
              <a:ext uri="{FF2B5EF4-FFF2-40B4-BE49-F238E27FC236}">
                <a16:creationId xmlns:a16="http://schemas.microsoft.com/office/drawing/2014/main" id="{8FA2718B-FDD3-F64B-9393-AB4B9C31D2B6}"/>
              </a:ext>
            </a:extLst>
          </p:cNvPr>
          <p:cNvSpPr/>
          <p:nvPr/>
        </p:nvSpPr>
        <p:spPr>
          <a:xfrm>
            <a:off x="4720549" y="3428712"/>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r</a:t>
            </a:r>
          </a:p>
        </p:txBody>
      </p:sp>
      <p:sp>
        <p:nvSpPr>
          <p:cNvPr id="13" name="Rectangle 12">
            <a:extLst>
              <a:ext uri="{FF2B5EF4-FFF2-40B4-BE49-F238E27FC236}">
                <a16:creationId xmlns:a16="http://schemas.microsoft.com/office/drawing/2014/main" id="{35222A88-18DE-364B-A8FE-3DAD9384B52B}"/>
              </a:ext>
            </a:extLst>
          </p:cNvPr>
          <p:cNvSpPr/>
          <p:nvPr/>
        </p:nvSpPr>
        <p:spPr>
          <a:xfrm>
            <a:off x="5559596" y="3403311"/>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g</a:t>
            </a:r>
          </a:p>
        </p:txBody>
      </p:sp>
      <p:sp>
        <p:nvSpPr>
          <p:cNvPr id="14" name="Rectangle 13">
            <a:extLst>
              <a:ext uri="{FF2B5EF4-FFF2-40B4-BE49-F238E27FC236}">
                <a16:creationId xmlns:a16="http://schemas.microsoft.com/office/drawing/2014/main" id="{CFBF1FF3-9BAB-7B4E-BFA3-F4A9E414C236}"/>
              </a:ext>
            </a:extLst>
          </p:cNvPr>
          <p:cNvSpPr/>
          <p:nvPr/>
        </p:nvSpPr>
        <p:spPr>
          <a:xfrm>
            <a:off x="6366893" y="3429000"/>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b</a:t>
            </a:r>
          </a:p>
        </p:txBody>
      </p:sp>
      <p:sp>
        <p:nvSpPr>
          <p:cNvPr id="16" name="Rectangle 15">
            <a:extLst>
              <a:ext uri="{FF2B5EF4-FFF2-40B4-BE49-F238E27FC236}">
                <a16:creationId xmlns:a16="http://schemas.microsoft.com/office/drawing/2014/main" id="{A8B03F7B-2542-D340-B94D-014F05C1FED6}"/>
              </a:ext>
            </a:extLst>
          </p:cNvPr>
          <p:cNvSpPr/>
          <p:nvPr/>
        </p:nvSpPr>
        <p:spPr>
          <a:xfrm flipV="1">
            <a:off x="4961829" y="1165424"/>
            <a:ext cx="1950708" cy="1401212"/>
          </a:xfrm>
          <a:prstGeom prst="rect">
            <a:avLst/>
          </a:prstGeom>
          <a:solidFill>
            <a:srgbClr val="A92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4921"/>
              </a:solidFill>
            </a:endParaRPr>
          </a:p>
        </p:txBody>
      </p:sp>
      <p:sp>
        <p:nvSpPr>
          <p:cNvPr id="17" name="Slide Number Placeholder 9">
            <a:extLst>
              <a:ext uri="{FF2B5EF4-FFF2-40B4-BE49-F238E27FC236}">
                <a16:creationId xmlns:a16="http://schemas.microsoft.com/office/drawing/2014/main" id="{CBD18D3E-F444-6240-BDED-745CC546FCA1}"/>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46</a:t>
            </a:fld>
            <a:endParaRPr lang="en-US"/>
          </a:p>
        </p:txBody>
      </p:sp>
    </p:spTree>
    <p:extLst>
      <p:ext uri="{BB962C8B-B14F-4D97-AF65-F5344CB8AC3E}">
        <p14:creationId xmlns:p14="http://schemas.microsoft.com/office/powerpoint/2010/main" val="3902868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Images</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2"/>
            <a:ext cx="3462008" cy="9500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2292739" y="4644461"/>
            <a:ext cx="8186408" cy="8367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Meaningful relation between the </a:t>
            </a:r>
            <a:r>
              <a:rPr lang="en-US" sz="2400" dirty="0">
                <a:solidFill>
                  <a:srgbClr val="C00000"/>
                </a:solidFill>
              </a:rPr>
              <a:t>byte</a:t>
            </a:r>
            <a:r>
              <a:rPr lang="en-US" sz="2400" dirty="0"/>
              <a:t> values and color.</a:t>
            </a:r>
          </a:p>
        </p:txBody>
      </p:sp>
      <p:sp>
        <p:nvSpPr>
          <p:cNvPr id="8" name="Rectangle 7">
            <a:extLst>
              <a:ext uri="{FF2B5EF4-FFF2-40B4-BE49-F238E27FC236}">
                <a16:creationId xmlns:a16="http://schemas.microsoft.com/office/drawing/2014/main" id="{A6F43809-2568-7A43-91E2-D0429BBFC7B0}"/>
              </a:ext>
            </a:extLst>
          </p:cNvPr>
          <p:cNvSpPr/>
          <p:nvPr/>
        </p:nvSpPr>
        <p:spPr>
          <a:xfrm>
            <a:off x="4733250" y="2843541"/>
            <a:ext cx="826347" cy="461665"/>
          </a:xfrm>
          <a:prstGeom prst="rect">
            <a:avLst/>
          </a:prstGeom>
        </p:spPr>
        <p:txBody>
          <a:bodyPr wrap="square">
            <a:spAutoFit/>
          </a:bodyPr>
          <a:lstStyle/>
          <a:p>
            <a:pPr algn="ctr"/>
            <a:r>
              <a:rPr lang="en-US" sz="2400" b="1" dirty="0">
                <a:latin typeface="Avenir Book" panose="02000503020000020003" pitchFamily="2" charset="0"/>
              </a:rPr>
              <a:t>255</a:t>
            </a:r>
          </a:p>
        </p:txBody>
      </p:sp>
      <p:sp>
        <p:nvSpPr>
          <p:cNvPr id="9" name="Rectangle 8">
            <a:extLst>
              <a:ext uri="{FF2B5EF4-FFF2-40B4-BE49-F238E27FC236}">
                <a16:creationId xmlns:a16="http://schemas.microsoft.com/office/drawing/2014/main" id="{23963122-5928-E84B-A781-3F5FE70FCA41}"/>
              </a:ext>
            </a:extLst>
          </p:cNvPr>
          <p:cNvSpPr/>
          <p:nvPr/>
        </p:nvSpPr>
        <p:spPr>
          <a:xfrm>
            <a:off x="5559597" y="2843540"/>
            <a:ext cx="826347" cy="461665"/>
          </a:xfrm>
          <a:prstGeom prst="rect">
            <a:avLst/>
          </a:prstGeom>
        </p:spPr>
        <p:txBody>
          <a:bodyPr wrap="square">
            <a:spAutoFit/>
          </a:bodyPr>
          <a:lstStyle/>
          <a:p>
            <a:pPr algn="ctr"/>
            <a:r>
              <a:rPr lang="en-US" sz="2400" b="1" dirty="0">
                <a:latin typeface="Avenir Book" panose="02000503020000020003" pitchFamily="2" charset="0"/>
              </a:rPr>
              <a:t>33</a:t>
            </a:r>
          </a:p>
        </p:txBody>
      </p:sp>
      <p:sp>
        <p:nvSpPr>
          <p:cNvPr id="10" name="Rectangle 9">
            <a:extLst>
              <a:ext uri="{FF2B5EF4-FFF2-40B4-BE49-F238E27FC236}">
                <a16:creationId xmlns:a16="http://schemas.microsoft.com/office/drawing/2014/main" id="{DAF15A25-B91B-A24C-9731-0E1C7D656ACC}"/>
              </a:ext>
            </a:extLst>
          </p:cNvPr>
          <p:cNvSpPr/>
          <p:nvPr/>
        </p:nvSpPr>
        <p:spPr>
          <a:xfrm>
            <a:off x="6385944" y="2843540"/>
            <a:ext cx="826347" cy="461665"/>
          </a:xfrm>
          <a:prstGeom prst="rect">
            <a:avLst/>
          </a:prstGeom>
        </p:spPr>
        <p:txBody>
          <a:bodyPr wrap="square">
            <a:spAutoFit/>
          </a:bodyPr>
          <a:lstStyle/>
          <a:p>
            <a:pPr algn="ctr"/>
            <a:r>
              <a:rPr lang="en-US" sz="2400" b="1" dirty="0">
                <a:latin typeface="Avenir Book" panose="02000503020000020003" pitchFamily="2" charset="0"/>
              </a:rPr>
              <a:t>71</a:t>
            </a:r>
          </a:p>
        </p:txBody>
      </p:sp>
      <p:sp>
        <p:nvSpPr>
          <p:cNvPr id="11" name="Rectangle 10">
            <a:extLst>
              <a:ext uri="{FF2B5EF4-FFF2-40B4-BE49-F238E27FC236}">
                <a16:creationId xmlns:a16="http://schemas.microsoft.com/office/drawing/2014/main" id="{8FA2718B-FDD3-F64B-9393-AB4B9C31D2B6}"/>
              </a:ext>
            </a:extLst>
          </p:cNvPr>
          <p:cNvSpPr/>
          <p:nvPr/>
        </p:nvSpPr>
        <p:spPr>
          <a:xfrm>
            <a:off x="4720549" y="3428712"/>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r</a:t>
            </a:r>
          </a:p>
        </p:txBody>
      </p:sp>
      <p:sp>
        <p:nvSpPr>
          <p:cNvPr id="13" name="Rectangle 12">
            <a:extLst>
              <a:ext uri="{FF2B5EF4-FFF2-40B4-BE49-F238E27FC236}">
                <a16:creationId xmlns:a16="http://schemas.microsoft.com/office/drawing/2014/main" id="{35222A88-18DE-364B-A8FE-3DAD9384B52B}"/>
              </a:ext>
            </a:extLst>
          </p:cNvPr>
          <p:cNvSpPr/>
          <p:nvPr/>
        </p:nvSpPr>
        <p:spPr>
          <a:xfrm>
            <a:off x="5559596" y="3403311"/>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g</a:t>
            </a:r>
          </a:p>
        </p:txBody>
      </p:sp>
      <p:sp>
        <p:nvSpPr>
          <p:cNvPr id="14" name="Rectangle 13">
            <a:extLst>
              <a:ext uri="{FF2B5EF4-FFF2-40B4-BE49-F238E27FC236}">
                <a16:creationId xmlns:a16="http://schemas.microsoft.com/office/drawing/2014/main" id="{CFBF1FF3-9BAB-7B4E-BFA3-F4A9E414C236}"/>
              </a:ext>
            </a:extLst>
          </p:cNvPr>
          <p:cNvSpPr/>
          <p:nvPr/>
        </p:nvSpPr>
        <p:spPr>
          <a:xfrm>
            <a:off x="6366893" y="3429000"/>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b</a:t>
            </a:r>
          </a:p>
        </p:txBody>
      </p:sp>
      <p:sp>
        <p:nvSpPr>
          <p:cNvPr id="16" name="Rectangle 15">
            <a:extLst>
              <a:ext uri="{FF2B5EF4-FFF2-40B4-BE49-F238E27FC236}">
                <a16:creationId xmlns:a16="http://schemas.microsoft.com/office/drawing/2014/main" id="{A8B03F7B-2542-D340-B94D-014F05C1FED6}"/>
              </a:ext>
            </a:extLst>
          </p:cNvPr>
          <p:cNvSpPr/>
          <p:nvPr/>
        </p:nvSpPr>
        <p:spPr>
          <a:xfrm flipV="1">
            <a:off x="4961829" y="1165424"/>
            <a:ext cx="1950708" cy="1401212"/>
          </a:xfrm>
          <a:prstGeom prst="rect">
            <a:avLst/>
          </a:prstGeom>
          <a:solidFill>
            <a:srgbClr val="FF2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4921"/>
              </a:solidFill>
            </a:endParaRPr>
          </a:p>
        </p:txBody>
      </p:sp>
      <p:sp>
        <p:nvSpPr>
          <p:cNvPr id="17" name="Title 1">
            <a:extLst>
              <a:ext uri="{FF2B5EF4-FFF2-40B4-BE49-F238E27FC236}">
                <a16:creationId xmlns:a16="http://schemas.microsoft.com/office/drawing/2014/main" id="{D313982A-9472-B043-9CC6-08F4BD4B8369}"/>
              </a:ext>
            </a:extLst>
          </p:cNvPr>
          <p:cNvSpPr txBox="1">
            <a:spLocks/>
          </p:cNvSpPr>
          <p:nvPr/>
        </p:nvSpPr>
        <p:spPr>
          <a:xfrm>
            <a:off x="2366586" y="5434635"/>
            <a:ext cx="8987214" cy="9959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b="1" dirty="0">
                <a:solidFill>
                  <a:srgbClr val="0070C0"/>
                </a:solidFill>
              </a:rPr>
              <a:t>Thus, colors, and images at large, are well-represented.</a:t>
            </a:r>
          </a:p>
        </p:txBody>
      </p:sp>
      <p:sp>
        <p:nvSpPr>
          <p:cNvPr id="18" name="Slide Number Placeholder 9">
            <a:extLst>
              <a:ext uri="{FF2B5EF4-FFF2-40B4-BE49-F238E27FC236}">
                <a16:creationId xmlns:a16="http://schemas.microsoft.com/office/drawing/2014/main" id="{67BEF9AF-6431-994D-8808-40D8ED8E8C2D}"/>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47</a:t>
            </a:fld>
            <a:endParaRPr lang="en-US"/>
          </a:p>
        </p:txBody>
      </p:sp>
    </p:spTree>
    <p:extLst>
      <p:ext uri="{BB962C8B-B14F-4D97-AF65-F5344CB8AC3E}">
        <p14:creationId xmlns:p14="http://schemas.microsoft.com/office/powerpoint/2010/main" val="4134293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82B803E-C63D-AD47-9A3A-2AF9265483BD}"/>
              </a:ext>
            </a:extLst>
          </p:cNvPr>
          <p:cNvSpPr/>
          <p:nvPr/>
        </p:nvSpPr>
        <p:spPr>
          <a:xfrm>
            <a:off x="6080573" y="3472151"/>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7DFAD-1B7D-B74A-B055-ACEFE876FC41}"/>
              </a:ext>
            </a:extLst>
          </p:cNvPr>
          <p:cNvSpPr/>
          <p:nvPr/>
        </p:nvSpPr>
        <p:spPr>
          <a:xfrm>
            <a:off x="558715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6207F77-B779-BA49-8EC0-6C468D9381D4}"/>
              </a:ext>
            </a:extLst>
          </p:cNvPr>
          <p:cNvSpPr/>
          <p:nvPr/>
        </p:nvSpPr>
        <p:spPr>
          <a:xfrm>
            <a:off x="5071125" y="347215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Language</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1"/>
            <a:ext cx="3817608" cy="9500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1295889"/>
            <a:ext cx="76530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Words </a:t>
            </a:r>
            <a:r>
              <a:rPr lang="en-US" sz="2400" dirty="0"/>
              <a:t>are represented by Strings</a:t>
            </a:r>
          </a:p>
        </p:txBody>
      </p:sp>
      <p:sp>
        <p:nvSpPr>
          <p:cNvPr id="3" name="Rectangle 2">
            <a:extLst>
              <a:ext uri="{FF2B5EF4-FFF2-40B4-BE49-F238E27FC236}">
                <a16:creationId xmlns:a16="http://schemas.microsoft.com/office/drawing/2014/main" id="{94D90E53-08EC-FC4B-8D7C-C5B679A5BE07}"/>
              </a:ext>
            </a:extLst>
          </p:cNvPr>
          <p:cNvSpPr/>
          <p:nvPr/>
        </p:nvSpPr>
        <p:spPr>
          <a:xfrm>
            <a:off x="5071125" y="2656646"/>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8" name="Rectangle 7">
            <a:extLst>
              <a:ext uri="{FF2B5EF4-FFF2-40B4-BE49-F238E27FC236}">
                <a16:creationId xmlns:a16="http://schemas.microsoft.com/office/drawing/2014/main" id="{E76D8F09-0C1D-B647-89E8-1DDA83C28120}"/>
              </a:ext>
            </a:extLst>
          </p:cNvPr>
          <p:cNvSpPr/>
          <p:nvPr/>
        </p:nvSpPr>
        <p:spPr>
          <a:xfrm>
            <a:off x="5603199" y="2656641"/>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9" name="Rectangle 8">
            <a:extLst>
              <a:ext uri="{FF2B5EF4-FFF2-40B4-BE49-F238E27FC236}">
                <a16:creationId xmlns:a16="http://schemas.microsoft.com/office/drawing/2014/main" id="{733C3BF3-5507-4249-891F-65883C308105}"/>
              </a:ext>
            </a:extLst>
          </p:cNvPr>
          <p:cNvSpPr/>
          <p:nvPr/>
        </p:nvSpPr>
        <p:spPr>
          <a:xfrm>
            <a:off x="6096000" y="2656645"/>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e</a:t>
            </a:r>
          </a:p>
        </p:txBody>
      </p:sp>
      <p:sp>
        <p:nvSpPr>
          <p:cNvPr id="10" name="Rectangle 9">
            <a:extLst>
              <a:ext uri="{FF2B5EF4-FFF2-40B4-BE49-F238E27FC236}">
                <a16:creationId xmlns:a16="http://schemas.microsoft.com/office/drawing/2014/main" id="{0BC292CC-1F99-5C4A-BC98-A56910F9C67E}"/>
              </a:ext>
            </a:extLst>
          </p:cNvPr>
          <p:cNvSpPr/>
          <p:nvPr/>
        </p:nvSpPr>
        <p:spPr>
          <a:xfrm>
            <a:off x="4912374" y="3472160"/>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11" name="Rectangle 10">
            <a:extLst>
              <a:ext uri="{FF2B5EF4-FFF2-40B4-BE49-F238E27FC236}">
                <a16:creationId xmlns:a16="http://schemas.microsoft.com/office/drawing/2014/main" id="{6C4AFF84-3DA1-084E-B0A7-1D90FFAC4049}"/>
              </a:ext>
            </a:extLst>
          </p:cNvPr>
          <p:cNvSpPr/>
          <p:nvPr/>
        </p:nvSpPr>
        <p:spPr>
          <a:xfrm>
            <a:off x="5431750" y="3484856"/>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13" name="Rectangle 12">
            <a:extLst>
              <a:ext uri="{FF2B5EF4-FFF2-40B4-BE49-F238E27FC236}">
                <a16:creationId xmlns:a16="http://schemas.microsoft.com/office/drawing/2014/main" id="{738AE4EF-9ADC-3443-B4BB-21B1FB623C0B}"/>
              </a:ext>
            </a:extLst>
          </p:cNvPr>
          <p:cNvSpPr/>
          <p:nvPr/>
        </p:nvSpPr>
        <p:spPr>
          <a:xfrm>
            <a:off x="5928378" y="3484852"/>
            <a:ext cx="826347" cy="461665"/>
          </a:xfrm>
          <a:prstGeom prst="rect">
            <a:avLst/>
          </a:prstGeom>
        </p:spPr>
        <p:txBody>
          <a:bodyPr wrap="square">
            <a:spAutoFit/>
          </a:bodyPr>
          <a:lstStyle/>
          <a:p>
            <a:pPr algn="ctr"/>
            <a:r>
              <a:rPr lang="en-US" sz="2400" b="1" dirty="0">
                <a:latin typeface="Avenir Book" panose="02000503020000020003" pitchFamily="2" charset="0"/>
              </a:rPr>
              <a:t>65</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206523" y="4679627"/>
            <a:ext cx="944370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Each </a:t>
            </a:r>
            <a:r>
              <a:rPr lang="en-US" sz="2400" dirty="0">
                <a:solidFill>
                  <a:srgbClr val="C00000"/>
                </a:solidFill>
              </a:rPr>
              <a:t>byte</a:t>
            </a:r>
            <a:r>
              <a:rPr lang="en-US" sz="2400" dirty="0"/>
              <a:t> corresponds to language’s smallest meaningful unit! Yay!</a:t>
            </a:r>
          </a:p>
        </p:txBody>
      </p:sp>
      <p:sp>
        <p:nvSpPr>
          <p:cNvPr id="18" name="Slide Number Placeholder 9">
            <a:extLst>
              <a:ext uri="{FF2B5EF4-FFF2-40B4-BE49-F238E27FC236}">
                <a16:creationId xmlns:a16="http://schemas.microsoft.com/office/drawing/2014/main" id="{1DD42A7C-3604-F64D-B17B-2CA0F1D21A1F}"/>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48</a:t>
            </a:fld>
            <a:endParaRPr lang="en-US"/>
          </a:p>
        </p:txBody>
      </p:sp>
      <p:sp>
        <p:nvSpPr>
          <p:cNvPr id="19" name="Title 1">
            <a:extLst>
              <a:ext uri="{FF2B5EF4-FFF2-40B4-BE49-F238E27FC236}">
                <a16:creationId xmlns:a16="http://schemas.microsoft.com/office/drawing/2014/main" id="{E6C504C1-C749-9B4E-AB1B-B7DEBCEBA80A}"/>
              </a:ext>
            </a:extLst>
          </p:cNvPr>
          <p:cNvSpPr txBox="1">
            <a:spLocks/>
          </p:cNvSpPr>
          <p:nvPr/>
        </p:nvSpPr>
        <p:spPr>
          <a:xfrm>
            <a:off x="937288" y="5412733"/>
            <a:ext cx="9982177"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But, no meaningful relation between the </a:t>
            </a:r>
            <a:r>
              <a:rPr lang="en-US" sz="2400" dirty="0">
                <a:solidFill>
                  <a:srgbClr val="C00000"/>
                </a:solidFill>
              </a:rPr>
              <a:t>byte</a:t>
            </a:r>
            <a:r>
              <a:rPr lang="en-US" sz="2400" dirty="0"/>
              <a:t> values and language!</a:t>
            </a:r>
          </a:p>
        </p:txBody>
      </p:sp>
    </p:spTree>
    <p:extLst>
      <p:ext uri="{BB962C8B-B14F-4D97-AF65-F5344CB8AC3E}">
        <p14:creationId xmlns:p14="http://schemas.microsoft.com/office/powerpoint/2010/main" val="2570799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82B803E-C63D-AD47-9A3A-2AF9265483BD}"/>
              </a:ext>
            </a:extLst>
          </p:cNvPr>
          <p:cNvSpPr/>
          <p:nvPr/>
        </p:nvSpPr>
        <p:spPr>
          <a:xfrm>
            <a:off x="6080573" y="3472151"/>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7DFAD-1B7D-B74A-B055-ACEFE876FC41}"/>
              </a:ext>
            </a:extLst>
          </p:cNvPr>
          <p:cNvSpPr/>
          <p:nvPr/>
        </p:nvSpPr>
        <p:spPr>
          <a:xfrm>
            <a:off x="558715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6207F77-B779-BA49-8EC0-6C468D9381D4}"/>
              </a:ext>
            </a:extLst>
          </p:cNvPr>
          <p:cNvSpPr/>
          <p:nvPr/>
        </p:nvSpPr>
        <p:spPr>
          <a:xfrm>
            <a:off x="5071125" y="347215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8643744" cy="611056"/>
          </a:xfrm>
        </p:spPr>
        <p:txBody>
          <a:bodyPr/>
          <a:lstStyle/>
          <a:p>
            <a:r>
              <a:rPr lang="en-US" b="1" dirty="0">
                <a:solidFill>
                  <a:srgbClr val="C00000"/>
                </a:solidFill>
              </a:rPr>
              <a:t>Representing Language</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54392" y="793511"/>
            <a:ext cx="3817608" cy="9500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2" name="Title 1">
            <a:extLst>
              <a:ext uri="{FF2B5EF4-FFF2-40B4-BE49-F238E27FC236}">
                <a16:creationId xmlns:a16="http://schemas.microsoft.com/office/drawing/2014/main" id="{BF84D62A-6CE2-D047-A6DD-401F041A394F}"/>
              </a:ext>
            </a:extLst>
          </p:cNvPr>
          <p:cNvSpPr txBox="1">
            <a:spLocks/>
          </p:cNvSpPr>
          <p:nvPr/>
        </p:nvSpPr>
        <p:spPr>
          <a:xfrm>
            <a:off x="754392" y="1295889"/>
            <a:ext cx="7653008"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b="1" dirty="0"/>
              <a:t>Words </a:t>
            </a:r>
            <a:r>
              <a:rPr lang="en-US" sz="2400" dirty="0"/>
              <a:t>are represented by Strings</a:t>
            </a:r>
          </a:p>
        </p:txBody>
      </p:sp>
      <p:sp>
        <p:nvSpPr>
          <p:cNvPr id="3" name="Rectangle 2">
            <a:extLst>
              <a:ext uri="{FF2B5EF4-FFF2-40B4-BE49-F238E27FC236}">
                <a16:creationId xmlns:a16="http://schemas.microsoft.com/office/drawing/2014/main" id="{94D90E53-08EC-FC4B-8D7C-C5B679A5BE07}"/>
              </a:ext>
            </a:extLst>
          </p:cNvPr>
          <p:cNvSpPr/>
          <p:nvPr/>
        </p:nvSpPr>
        <p:spPr>
          <a:xfrm>
            <a:off x="5071125" y="2656646"/>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8" name="Rectangle 7">
            <a:extLst>
              <a:ext uri="{FF2B5EF4-FFF2-40B4-BE49-F238E27FC236}">
                <a16:creationId xmlns:a16="http://schemas.microsoft.com/office/drawing/2014/main" id="{E76D8F09-0C1D-B647-89E8-1DDA83C28120}"/>
              </a:ext>
            </a:extLst>
          </p:cNvPr>
          <p:cNvSpPr/>
          <p:nvPr/>
        </p:nvSpPr>
        <p:spPr>
          <a:xfrm>
            <a:off x="5603199" y="2656641"/>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9" name="Rectangle 8">
            <a:extLst>
              <a:ext uri="{FF2B5EF4-FFF2-40B4-BE49-F238E27FC236}">
                <a16:creationId xmlns:a16="http://schemas.microsoft.com/office/drawing/2014/main" id="{733C3BF3-5507-4249-891F-65883C308105}"/>
              </a:ext>
            </a:extLst>
          </p:cNvPr>
          <p:cNvSpPr/>
          <p:nvPr/>
        </p:nvSpPr>
        <p:spPr>
          <a:xfrm>
            <a:off x="6096000" y="2656645"/>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g</a:t>
            </a:r>
          </a:p>
        </p:txBody>
      </p:sp>
      <p:sp>
        <p:nvSpPr>
          <p:cNvPr id="10" name="Rectangle 9">
            <a:extLst>
              <a:ext uri="{FF2B5EF4-FFF2-40B4-BE49-F238E27FC236}">
                <a16:creationId xmlns:a16="http://schemas.microsoft.com/office/drawing/2014/main" id="{0BC292CC-1F99-5C4A-BC98-A56910F9C67E}"/>
              </a:ext>
            </a:extLst>
          </p:cNvPr>
          <p:cNvSpPr/>
          <p:nvPr/>
        </p:nvSpPr>
        <p:spPr>
          <a:xfrm>
            <a:off x="4912374" y="3472160"/>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11" name="Rectangle 10">
            <a:extLst>
              <a:ext uri="{FF2B5EF4-FFF2-40B4-BE49-F238E27FC236}">
                <a16:creationId xmlns:a16="http://schemas.microsoft.com/office/drawing/2014/main" id="{6C4AFF84-3DA1-084E-B0A7-1D90FFAC4049}"/>
              </a:ext>
            </a:extLst>
          </p:cNvPr>
          <p:cNvSpPr/>
          <p:nvPr/>
        </p:nvSpPr>
        <p:spPr>
          <a:xfrm>
            <a:off x="5431750" y="3484856"/>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13" name="Rectangle 12">
            <a:extLst>
              <a:ext uri="{FF2B5EF4-FFF2-40B4-BE49-F238E27FC236}">
                <a16:creationId xmlns:a16="http://schemas.microsoft.com/office/drawing/2014/main" id="{738AE4EF-9ADC-3443-B4BB-21B1FB623C0B}"/>
              </a:ext>
            </a:extLst>
          </p:cNvPr>
          <p:cNvSpPr/>
          <p:nvPr/>
        </p:nvSpPr>
        <p:spPr>
          <a:xfrm>
            <a:off x="5928378" y="3484852"/>
            <a:ext cx="826347" cy="461665"/>
          </a:xfrm>
          <a:prstGeom prst="rect">
            <a:avLst/>
          </a:prstGeom>
        </p:spPr>
        <p:txBody>
          <a:bodyPr wrap="square">
            <a:spAutoFit/>
          </a:bodyPr>
          <a:lstStyle/>
          <a:p>
            <a:pPr algn="ctr"/>
            <a:r>
              <a:rPr lang="en-US" sz="2400" b="1" dirty="0">
                <a:latin typeface="Avenir Book" panose="02000503020000020003" pitchFamily="2" charset="0"/>
              </a:rPr>
              <a:t>67</a:t>
            </a: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937289" y="4679627"/>
            <a:ext cx="9982177"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A.T.G. is, however, more intense. Never mind. Ignore this slide.</a:t>
            </a:r>
          </a:p>
        </p:txBody>
      </p:sp>
      <p:pic>
        <p:nvPicPr>
          <p:cNvPr id="11266" name="Picture 2" descr="How Deep Should You Squat ? - Fitness and Power">
            <a:extLst>
              <a:ext uri="{FF2B5EF4-FFF2-40B4-BE49-F238E27FC236}">
                <a16:creationId xmlns:a16="http://schemas.microsoft.com/office/drawing/2014/main" id="{1E2CD44A-9A68-AD4B-85D9-FE8BDAF39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2" y="284412"/>
            <a:ext cx="4217247" cy="2188698"/>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9">
            <a:extLst>
              <a:ext uri="{FF2B5EF4-FFF2-40B4-BE49-F238E27FC236}">
                <a16:creationId xmlns:a16="http://schemas.microsoft.com/office/drawing/2014/main" id="{A47AC0EE-A24B-D74F-93CE-6EDFE54BAEAF}"/>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49</a:t>
            </a:fld>
            <a:endParaRPr lang="en-US"/>
          </a:p>
        </p:txBody>
      </p:sp>
    </p:spTree>
    <p:extLst>
      <p:ext uri="{BB962C8B-B14F-4D97-AF65-F5344CB8AC3E}">
        <p14:creationId xmlns:p14="http://schemas.microsoft.com/office/powerpoint/2010/main" val="2160585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a:t>
            </a:fld>
            <a:endParaRPr lang="en-US" dirty="0"/>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EXAM</a:t>
            </a:r>
          </a:p>
        </p:txBody>
      </p:sp>
      <p:sp>
        <p:nvSpPr>
          <p:cNvPr id="8" name="Rectangle 7">
            <a:extLst>
              <a:ext uri="{FF2B5EF4-FFF2-40B4-BE49-F238E27FC236}">
                <a16:creationId xmlns:a16="http://schemas.microsoft.com/office/drawing/2014/main" id="{6DC880AC-9A27-734E-B6F8-26783E30FB60}"/>
              </a:ext>
            </a:extLst>
          </p:cNvPr>
          <p:cNvSpPr/>
          <p:nvPr/>
        </p:nvSpPr>
        <p:spPr>
          <a:xfrm>
            <a:off x="483326" y="950421"/>
            <a:ext cx="10243456" cy="5758821"/>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b="1" dirty="0">
                <a:latin typeface="Avenir Light" panose="020B0402020203020204" pitchFamily="34" charset="77"/>
              </a:rPr>
              <a:t>Can include any content that was covered in lecture</a:t>
            </a:r>
            <a:br>
              <a:rPr lang="en-US" sz="2400" b="1" dirty="0">
                <a:latin typeface="Avenir Light" panose="020B0402020203020204" pitchFamily="34" charset="77"/>
              </a:rPr>
            </a:br>
            <a:r>
              <a:rPr lang="en-US" sz="2400" b="1" dirty="0">
                <a:latin typeface="Avenir Light" panose="020B0402020203020204" pitchFamily="34" charset="77"/>
              </a:rPr>
              <a:t>(not just the content in these slides today)</a:t>
            </a:r>
          </a:p>
          <a:p>
            <a:pPr marL="342900" indent="-342900">
              <a:lnSpc>
                <a:spcPct val="150000"/>
              </a:lnSpc>
              <a:spcBef>
                <a:spcPts val="2000"/>
              </a:spcBef>
              <a:buFont typeface="Arial" panose="020B0604020202020204" pitchFamily="34" charset="0"/>
              <a:buChar char="•"/>
            </a:pPr>
            <a:r>
              <a:rPr lang="en-US" sz="2400" b="1" dirty="0">
                <a:latin typeface="Avenir Light" panose="020B0402020203020204" pitchFamily="34" charset="77"/>
              </a:rPr>
              <a:t>Many </a:t>
            </a:r>
            <a:r>
              <a:rPr lang="en-US" sz="2400" b="1" dirty="0">
                <a:solidFill>
                  <a:srgbClr val="C00000"/>
                </a:solidFill>
                <a:latin typeface="Avenir Light" panose="020B0402020203020204" pitchFamily="34" charset="77"/>
              </a:rPr>
              <a:t>quiz-like questions </a:t>
            </a:r>
            <a:r>
              <a:rPr lang="en-US" sz="2400" b="1" dirty="0">
                <a:latin typeface="Avenir Light" panose="020B0402020203020204" pitchFamily="34" charset="77"/>
              </a:rPr>
              <a:t>to test foundational understanding</a:t>
            </a:r>
          </a:p>
          <a:p>
            <a:pPr marL="342900" indent="-342900">
              <a:lnSpc>
                <a:spcPct val="150000"/>
              </a:lnSpc>
              <a:spcBef>
                <a:spcPts val="2000"/>
              </a:spcBef>
              <a:buFont typeface="Arial" panose="020B0604020202020204" pitchFamily="34" charset="0"/>
              <a:buChar char="•"/>
            </a:pPr>
            <a:r>
              <a:rPr lang="en-US" sz="2400" b="1" dirty="0">
                <a:latin typeface="Avenir Light" panose="020B0402020203020204" pitchFamily="34" charset="77"/>
              </a:rPr>
              <a:t>Some deeper-understanding questions like </a:t>
            </a:r>
            <a:r>
              <a:rPr lang="en-US" sz="2400" b="1" dirty="0">
                <a:solidFill>
                  <a:srgbClr val="C00000"/>
                </a:solidFill>
                <a:latin typeface="Avenir Light" panose="020B0402020203020204" pitchFamily="34" charset="77"/>
              </a:rPr>
              <a:t>homework Part 1’s</a:t>
            </a:r>
          </a:p>
          <a:p>
            <a:pPr marL="342900" indent="-342900">
              <a:lnSpc>
                <a:spcPct val="150000"/>
              </a:lnSpc>
              <a:spcBef>
                <a:spcPts val="2000"/>
              </a:spcBef>
              <a:buFont typeface="Arial" panose="020B0604020202020204" pitchFamily="34" charset="0"/>
              <a:buChar char="•"/>
            </a:pPr>
            <a:r>
              <a:rPr lang="en-US" sz="2400" b="1" dirty="0">
                <a:latin typeface="Avenir Light" panose="020B0402020203020204" pitchFamily="34" charset="77"/>
              </a:rPr>
              <a:t>Some questions about the </a:t>
            </a:r>
            <a:r>
              <a:rPr lang="en-US" sz="2400" b="1" dirty="0">
                <a:solidFill>
                  <a:srgbClr val="C00000"/>
                </a:solidFill>
                <a:latin typeface="Avenir Light" panose="020B0402020203020204" pitchFamily="34" charset="77"/>
              </a:rPr>
              <a:t>research papers </a:t>
            </a:r>
            <a:r>
              <a:rPr lang="en-US" sz="2400" b="1" dirty="0">
                <a:latin typeface="Avenir Light" panose="020B0402020203020204" pitchFamily="34" charset="77"/>
              </a:rPr>
              <a:t>you’ve read</a:t>
            </a:r>
          </a:p>
          <a:p>
            <a:pPr marL="342900" indent="-342900">
              <a:lnSpc>
                <a:spcPct val="150000"/>
              </a:lnSpc>
              <a:spcBef>
                <a:spcPts val="2000"/>
              </a:spcBef>
              <a:buFont typeface="Arial" panose="020B0604020202020204" pitchFamily="34" charset="0"/>
              <a:buChar char="•"/>
            </a:pPr>
            <a:r>
              <a:rPr lang="en-US" sz="2400" b="1" dirty="0">
                <a:latin typeface="Avenir Light" panose="020B0402020203020204" pitchFamily="34" charset="77"/>
              </a:rPr>
              <a:t>Possibly 1-2 </a:t>
            </a:r>
            <a:r>
              <a:rPr lang="en-US" sz="2400" b="1" dirty="0">
                <a:solidFill>
                  <a:srgbClr val="C00000"/>
                </a:solidFill>
                <a:latin typeface="Avenir Light" panose="020B0402020203020204" pitchFamily="34" charset="77"/>
              </a:rPr>
              <a:t>big problems </a:t>
            </a:r>
            <a:r>
              <a:rPr lang="en-US" sz="2400" b="1" dirty="0">
                <a:latin typeface="Avenir Light" panose="020B0402020203020204" pitchFamily="34" charset="77"/>
              </a:rPr>
              <a:t>where you need to design a model</a:t>
            </a:r>
          </a:p>
          <a:p>
            <a:pPr marL="342900" indent="-342900">
              <a:lnSpc>
                <a:spcPct val="150000"/>
              </a:lnSpc>
              <a:spcBef>
                <a:spcPts val="2000"/>
              </a:spcBef>
              <a:buFont typeface="Arial" panose="020B0604020202020204" pitchFamily="34" charset="0"/>
              <a:buChar char="•"/>
            </a:pPr>
            <a:r>
              <a:rPr lang="en-US" sz="2400" b="1" u="sng" dirty="0">
                <a:latin typeface="Avenir Light" panose="020B0402020203020204" pitchFamily="34" charset="77"/>
              </a:rPr>
              <a:t>This isn’t exhaustive</a:t>
            </a:r>
            <a:r>
              <a:rPr lang="en-US" sz="2400" b="1" dirty="0">
                <a:latin typeface="Avenir Light" panose="020B0402020203020204" pitchFamily="34" charset="77"/>
              </a:rPr>
              <a:t>; I may ask something completely different, too, but this will cover at least 75% of the exam</a:t>
            </a:r>
          </a:p>
        </p:txBody>
      </p:sp>
    </p:spTree>
    <p:extLst>
      <p:ext uri="{BB962C8B-B14F-4D97-AF65-F5344CB8AC3E}">
        <p14:creationId xmlns:p14="http://schemas.microsoft.com/office/powerpoint/2010/main" val="218786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a:solidFill>
                  <a:srgbClr val="C00000"/>
                </a:solidFill>
              </a:rPr>
              <a:t>Conceptual Dependencies</a:t>
            </a:r>
            <a:endParaRPr lang="en-US"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50</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4261251" cy="9501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651000" y="3435834"/>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sp>
        <p:nvSpPr>
          <p:cNvPr id="4" name="Rectangle 3">
            <a:extLst>
              <a:ext uri="{FF2B5EF4-FFF2-40B4-BE49-F238E27FC236}">
                <a16:creationId xmlns:a16="http://schemas.microsoft.com/office/drawing/2014/main" id="{9AF326BA-E3FC-2042-8815-08AF1B1B4328}"/>
              </a:ext>
            </a:extLst>
          </p:cNvPr>
          <p:cNvSpPr/>
          <p:nvPr/>
        </p:nvSpPr>
        <p:spPr>
          <a:xfrm>
            <a:off x="165099" y="6353308"/>
            <a:ext cx="7436331" cy="276999"/>
          </a:xfrm>
          <a:prstGeom prst="rect">
            <a:avLst/>
          </a:prstGeom>
        </p:spPr>
        <p:txBody>
          <a:bodyPr wrap="none">
            <a:spAutoFit/>
          </a:bodyPr>
          <a:lstStyle/>
          <a:p>
            <a:r>
              <a:rPr lang="en-US" sz="1200" dirty="0">
                <a:solidFill>
                  <a:srgbClr val="FF0000"/>
                </a:solidFill>
                <a:latin typeface="Arial" panose="020B0604020202020204" pitchFamily="34" charset="0"/>
              </a:rPr>
              <a:t>Conceptual Dependency and its Descendants. </a:t>
            </a:r>
            <a:r>
              <a:rPr lang="en-US" sz="1200" dirty="0" err="1">
                <a:solidFill>
                  <a:srgbClr val="FF0000"/>
                </a:solidFill>
                <a:latin typeface="Arial" panose="020B0604020202020204" pitchFamily="34" charset="0"/>
              </a:rPr>
              <a:t>Lytinen</a:t>
            </a:r>
            <a:r>
              <a:rPr lang="en-US" sz="1200" dirty="0">
                <a:solidFill>
                  <a:srgbClr val="FF0000"/>
                </a:solidFill>
                <a:latin typeface="Arial" panose="020B0604020202020204" pitchFamily="34" charset="0"/>
              </a:rPr>
              <a:t>, S.L. </a:t>
            </a:r>
            <a:r>
              <a:rPr lang="en-US" sz="1200" i="1" dirty="0">
                <a:solidFill>
                  <a:srgbClr val="FF0000"/>
                </a:solidFill>
              </a:rPr>
              <a:t>Computers, Mathematics, and Applications</a:t>
            </a:r>
            <a:r>
              <a:rPr lang="en-US" sz="1200" dirty="0">
                <a:solidFill>
                  <a:srgbClr val="FF0000"/>
                </a:solidFill>
                <a:latin typeface="Arial" panose="020B0604020202020204" pitchFamily="34" charset="0"/>
              </a:rPr>
              <a:t> (1992)</a:t>
            </a:r>
            <a:endParaRPr lang="en-US" sz="1200" dirty="0">
              <a:solidFill>
                <a:srgbClr val="FF0000"/>
              </a:solidFill>
            </a:endParaRPr>
          </a:p>
        </p:txBody>
      </p:sp>
      <p:pic>
        <p:nvPicPr>
          <p:cNvPr id="8" name="Picture 7">
            <a:extLst>
              <a:ext uri="{FF2B5EF4-FFF2-40B4-BE49-F238E27FC236}">
                <a16:creationId xmlns:a16="http://schemas.microsoft.com/office/drawing/2014/main" id="{BE89FFCE-515C-5A4C-8AD9-39149920D64D}"/>
              </a:ext>
            </a:extLst>
          </p:cNvPr>
          <p:cNvPicPr>
            <a:picLocks noChangeAspect="1"/>
          </p:cNvPicPr>
          <p:nvPr/>
        </p:nvPicPr>
        <p:blipFill>
          <a:blip r:embed="rId3"/>
          <a:stretch>
            <a:fillRect/>
          </a:stretch>
        </p:blipFill>
        <p:spPr>
          <a:xfrm>
            <a:off x="165099" y="1117871"/>
            <a:ext cx="11734800" cy="4829835"/>
          </a:xfrm>
          <a:prstGeom prst="rect">
            <a:avLst/>
          </a:prstGeom>
        </p:spPr>
      </p:pic>
    </p:spTree>
    <p:extLst>
      <p:ext uri="{BB962C8B-B14F-4D97-AF65-F5344CB8AC3E}">
        <p14:creationId xmlns:p14="http://schemas.microsoft.com/office/powerpoint/2010/main" val="1297920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fontScale="90000"/>
          </a:bodyPr>
          <a:lstStyle/>
          <a:p>
            <a:r>
              <a:rPr lang="en-US" b="1" dirty="0"/>
              <a:t>What are some external NLP data resources we can use?</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51</a:t>
            </a:fld>
            <a:endParaRPr lang="en-US"/>
          </a:p>
        </p:txBody>
      </p:sp>
    </p:spTree>
    <p:extLst>
      <p:ext uri="{BB962C8B-B14F-4D97-AF65-F5344CB8AC3E}">
        <p14:creationId xmlns:p14="http://schemas.microsoft.com/office/powerpoint/2010/main" val="3462444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dirty="0">
                <a:solidFill>
                  <a:srgbClr val="C00000"/>
                </a:solidFill>
              </a:rPr>
              <a:t>External Resources</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52</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3004809" cy="10243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651000" y="3435834"/>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sp>
        <p:nvSpPr>
          <p:cNvPr id="9" name="Content Placeholder 2">
            <a:extLst>
              <a:ext uri="{FF2B5EF4-FFF2-40B4-BE49-F238E27FC236}">
                <a16:creationId xmlns:a16="http://schemas.microsoft.com/office/drawing/2014/main" id="{B0275567-1355-F246-A373-6830DF8D9D6F}"/>
              </a:ext>
            </a:extLst>
          </p:cNvPr>
          <p:cNvSpPr txBox="1">
            <a:spLocks/>
          </p:cNvSpPr>
          <p:nvPr/>
        </p:nvSpPr>
        <p:spPr>
          <a:xfrm>
            <a:off x="1483590" y="1851442"/>
            <a:ext cx="9829801" cy="2938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3000"/>
              </a:spcBef>
              <a:buNone/>
            </a:pPr>
            <a:r>
              <a:rPr lang="en-US" b="1" dirty="0">
                <a:latin typeface="Avenir Light" panose="020B0402020203020204" pitchFamily="34" charset="77"/>
              </a:rPr>
              <a:t>There are rich, external resources that define real-world relationships and concepts</a:t>
            </a:r>
          </a:p>
          <a:p>
            <a:pPr marL="0" indent="0">
              <a:lnSpc>
                <a:spcPct val="120000"/>
              </a:lnSpc>
              <a:spcBef>
                <a:spcPts val="3000"/>
              </a:spcBef>
              <a:buNone/>
            </a:pPr>
            <a:r>
              <a:rPr lang="en-US" sz="2400" dirty="0">
                <a:latin typeface="Avenir Light" panose="020B0402020203020204" pitchFamily="34" charset="77"/>
              </a:rPr>
              <a:t>(e.g., WordNet, </a:t>
            </a:r>
            <a:r>
              <a:rPr lang="en-US" sz="2400" dirty="0" err="1">
                <a:latin typeface="Avenir Light" panose="020B0402020203020204" pitchFamily="34" charset="77"/>
              </a:rPr>
              <a:t>BabelNet</a:t>
            </a:r>
            <a:r>
              <a:rPr lang="en-US" sz="2400" dirty="0">
                <a:latin typeface="Avenir Light" panose="020B0402020203020204" pitchFamily="34" charset="77"/>
              </a:rPr>
              <a:t>, </a:t>
            </a:r>
            <a:r>
              <a:rPr lang="en-US" sz="2400" dirty="0" err="1">
                <a:latin typeface="Avenir Light" panose="020B0402020203020204" pitchFamily="34" charset="77"/>
              </a:rPr>
              <a:t>PropBank</a:t>
            </a:r>
            <a:r>
              <a:rPr lang="en-US" sz="2400" dirty="0">
                <a:latin typeface="Avenir Light" panose="020B0402020203020204" pitchFamily="34" charset="77"/>
              </a:rPr>
              <a:t>, </a:t>
            </a:r>
            <a:r>
              <a:rPr lang="en-US" sz="2400" dirty="0" err="1">
                <a:latin typeface="Avenir Light" panose="020B0402020203020204" pitchFamily="34" charset="77"/>
              </a:rPr>
              <a:t>VerbNet</a:t>
            </a:r>
            <a:r>
              <a:rPr lang="en-US" sz="2400" dirty="0">
                <a:latin typeface="Avenir Light" panose="020B0402020203020204" pitchFamily="34" charset="77"/>
              </a:rPr>
              <a:t>, </a:t>
            </a:r>
            <a:r>
              <a:rPr lang="en-US" sz="2400" dirty="0" err="1">
                <a:latin typeface="Avenir Light" panose="020B0402020203020204" pitchFamily="34" charset="77"/>
              </a:rPr>
              <a:t>FrameNet</a:t>
            </a:r>
            <a:r>
              <a:rPr lang="en-US" sz="2400" dirty="0">
                <a:latin typeface="Avenir Light" panose="020B0402020203020204" pitchFamily="34" charset="77"/>
              </a:rPr>
              <a:t>, </a:t>
            </a:r>
            <a:r>
              <a:rPr lang="en-US" sz="2400" dirty="0" err="1">
                <a:latin typeface="Avenir Light" panose="020B0402020203020204" pitchFamily="34" charset="77"/>
              </a:rPr>
              <a:t>ConceptNet</a:t>
            </a:r>
            <a:r>
              <a:rPr lang="en-US" sz="2400" dirty="0">
                <a:latin typeface="Avenir Light" panose="020B0402020203020204" pitchFamily="34" charset="77"/>
              </a:rPr>
              <a:t>)</a:t>
            </a:r>
          </a:p>
          <a:p>
            <a:pPr marL="0" indent="0">
              <a:lnSpc>
                <a:spcPct val="120000"/>
              </a:lnSpc>
              <a:spcBef>
                <a:spcPts val="3000"/>
              </a:spcBef>
              <a:buNone/>
            </a:pPr>
            <a:endParaRPr lang="en-US" b="1" dirty="0">
              <a:solidFill>
                <a:schemeClr val="accent5">
                  <a:lumMod val="50000"/>
                </a:schemeClr>
              </a:solidFill>
              <a:latin typeface="Avenir Light" panose="020B0402020203020204" pitchFamily="34" charset="77"/>
            </a:endParaRPr>
          </a:p>
          <a:p>
            <a:pPr>
              <a:lnSpc>
                <a:spcPct val="120000"/>
              </a:lnSpc>
              <a:spcBef>
                <a:spcPts val="3000"/>
              </a:spcBef>
            </a:pPr>
            <a:endParaRPr lang="en-US" b="1" dirty="0">
              <a:solidFill>
                <a:schemeClr val="accent5">
                  <a:lumMod val="50000"/>
                </a:schemeClr>
              </a:solidFill>
              <a:latin typeface="Avenir Light" panose="020B0402020203020204" pitchFamily="34" charset="77"/>
            </a:endParaRPr>
          </a:p>
        </p:txBody>
      </p:sp>
    </p:spTree>
    <p:extLst>
      <p:ext uri="{BB962C8B-B14F-4D97-AF65-F5344CB8AC3E}">
        <p14:creationId xmlns:p14="http://schemas.microsoft.com/office/powerpoint/2010/main" val="2322400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a:solidFill>
                  <a:srgbClr val="C00000"/>
                </a:solidFill>
              </a:rPr>
              <a:t>WordNet</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53</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1531609" cy="8880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651000" y="3435834"/>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sp>
        <p:nvSpPr>
          <p:cNvPr id="8" name="Content Placeholder 2">
            <a:extLst>
              <a:ext uri="{FF2B5EF4-FFF2-40B4-BE49-F238E27FC236}">
                <a16:creationId xmlns:a16="http://schemas.microsoft.com/office/drawing/2014/main" id="{43B6B666-9E81-CC47-A3FB-32838630197C}"/>
              </a:ext>
            </a:extLst>
          </p:cNvPr>
          <p:cNvSpPr txBox="1">
            <a:spLocks/>
          </p:cNvSpPr>
          <p:nvPr/>
        </p:nvSpPr>
        <p:spPr>
          <a:xfrm>
            <a:off x="762000" y="1262232"/>
            <a:ext cx="10958945" cy="25616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 large lexical database with English nouns, verbs, adjectives, and adverbs grouped into over 100,000 sets of </a:t>
            </a:r>
            <a:r>
              <a:rPr lang="en-US" dirty="0">
                <a:solidFill>
                  <a:srgbClr val="C00000"/>
                </a:solidFill>
                <a:latin typeface="Avenir Light" panose="020B0402020203020204" pitchFamily="34" charset="77"/>
              </a:rPr>
              <a:t>cognitive synonyms </a:t>
            </a:r>
            <a:r>
              <a:rPr lang="en-US" dirty="0">
                <a:latin typeface="Avenir Light" panose="020B0402020203020204" pitchFamily="34" charset="77"/>
              </a:rPr>
              <a:t>(</a:t>
            </a:r>
            <a:r>
              <a:rPr lang="en-US" i="1" dirty="0" err="1">
                <a:solidFill>
                  <a:srgbClr val="C00000"/>
                </a:solidFill>
                <a:latin typeface="Avenir Light" panose="020B0402020203020204" pitchFamily="34" charset="77"/>
              </a:rPr>
              <a:t>synsets</a:t>
            </a:r>
            <a:r>
              <a:rPr lang="en-US" dirty="0">
                <a:latin typeface="Avenir Light" panose="020B0402020203020204" pitchFamily="34" charset="77"/>
              </a:rPr>
              <a:t>) – each expressing a different concept.</a:t>
            </a:r>
          </a:p>
        </p:txBody>
      </p:sp>
      <p:sp>
        <p:nvSpPr>
          <p:cNvPr id="10" name="Content Placeholder 2">
            <a:extLst>
              <a:ext uri="{FF2B5EF4-FFF2-40B4-BE49-F238E27FC236}">
                <a16:creationId xmlns:a16="http://schemas.microsoft.com/office/drawing/2014/main" id="{C64AB01C-B5CE-7840-8FD2-D3DFE6CFFC67}"/>
              </a:ext>
            </a:extLst>
          </p:cNvPr>
          <p:cNvSpPr txBox="1">
            <a:spLocks/>
          </p:cNvSpPr>
          <p:nvPr/>
        </p:nvSpPr>
        <p:spPr>
          <a:xfrm>
            <a:off x="685799" y="3273740"/>
            <a:ext cx="5555673" cy="3292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Most frequent relation</a:t>
            </a:r>
            <a:r>
              <a:rPr lang="en-US" sz="2400" dirty="0">
                <a:latin typeface="Avenir Light" panose="020B0402020203020204" pitchFamily="34" charset="77"/>
              </a:rPr>
              <a:t>: super-subordinate relation (”is-a” relations).</a:t>
            </a:r>
          </a:p>
          <a:p>
            <a:pPr marL="0" indent="0">
              <a:lnSpc>
                <a:spcPct val="120000"/>
              </a:lnSpc>
              <a:buNone/>
            </a:pPr>
            <a:r>
              <a:rPr lang="en-US" sz="2400" dirty="0">
                <a:solidFill>
                  <a:srgbClr val="C00000"/>
                </a:solidFill>
                <a:latin typeface="Avenir Light" panose="020B0402020203020204" pitchFamily="34" charset="77"/>
              </a:rPr>
              <a:t>{furniture, </a:t>
            </a:r>
            <a:r>
              <a:rPr lang="en-US" sz="2400" dirty="0" err="1">
                <a:solidFill>
                  <a:srgbClr val="C00000"/>
                </a:solidFill>
                <a:latin typeface="Avenir Light" panose="020B0402020203020204" pitchFamily="34" charset="77"/>
              </a:rPr>
              <a:t>piece_of_furniture</a:t>
            </a:r>
            <a:r>
              <a:rPr lang="en-US" sz="2400" dirty="0">
                <a:solidFill>
                  <a:srgbClr val="C00000"/>
                </a:solidFill>
                <a:latin typeface="Avenir Light" panose="020B0402020203020204" pitchFamily="34" charset="77"/>
              </a:rPr>
              <a:t>}</a:t>
            </a:r>
          </a:p>
          <a:p>
            <a:pPr marL="0" indent="0">
              <a:lnSpc>
                <a:spcPct val="120000"/>
              </a:lnSpc>
              <a:buNone/>
            </a:pPr>
            <a:endParaRPr lang="en-US" sz="2400" dirty="0">
              <a:latin typeface="Avenir Light" panose="020B0402020203020204" pitchFamily="34" charset="77"/>
            </a:endParaRPr>
          </a:p>
          <a:p>
            <a:pPr marL="0" indent="0">
              <a:lnSpc>
                <a:spcPct val="120000"/>
              </a:lnSpc>
              <a:buNone/>
            </a:pPr>
            <a:r>
              <a:rPr lang="en-US" sz="2400" b="1" dirty="0">
                <a:latin typeface="Avenir Light" panose="020B0402020203020204" pitchFamily="34" charset="77"/>
              </a:rPr>
              <a:t>Fine-grained relations</a:t>
            </a:r>
            <a:r>
              <a:rPr lang="en-US" sz="2400" dirty="0">
                <a:latin typeface="Avenir Light" panose="020B0402020203020204" pitchFamily="34" charset="77"/>
              </a:rPr>
              <a:t>:</a:t>
            </a:r>
            <a:br>
              <a:rPr lang="en-US" sz="2400" dirty="0">
                <a:latin typeface="Avenir Light" panose="020B0402020203020204" pitchFamily="34" charset="77"/>
              </a:rPr>
            </a:br>
            <a:r>
              <a:rPr lang="en-US" sz="2400" dirty="0">
                <a:solidFill>
                  <a:srgbClr val="C00000"/>
                </a:solidFill>
                <a:latin typeface="Avenir Light" panose="020B0402020203020204" pitchFamily="34" charset="77"/>
              </a:rPr>
              <a:t>{bed, bunkbed}</a:t>
            </a:r>
          </a:p>
        </p:txBody>
      </p:sp>
      <p:sp>
        <p:nvSpPr>
          <p:cNvPr id="11" name="Content Placeholder 2">
            <a:extLst>
              <a:ext uri="{FF2B5EF4-FFF2-40B4-BE49-F238E27FC236}">
                <a16:creationId xmlns:a16="http://schemas.microsoft.com/office/drawing/2014/main" id="{9CAE2E36-353B-9846-B195-E80A4A1D79B5}"/>
              </a:ext>
            </a:extLst>
          </p:cNvPr>
          <p:cNvSpPr txBox="1">
            <a:spLocks/>
          </p:cNvSpPr>
          <p:nvPr/>
        </p:nvSpPr>
        <p:spPr>
          <a:xfrm>
            <a:off x="6317674" y="3273740"/>
            <a:ext cx="5403271" cy="3292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Part-whole relations:</a:t>
            </a:r>
            <a:br>
              <a:rPr lang="en-US" sz="2400" b="1" dirty="0">
                <a:latin typeface="Avenir Light" panose="020B0402020203020204" pitchFamily="34" charset="77"/>
              </a:rPr>
            </a:br>
            <a:r>
              <a:rPr lang="en-US" sz="2400" dirty="0">
                <a:solidFill>
                  <a:srgbClr val="C00000"/>
                </a:solidFill>
                <a:latin typeface="Avenir Light" panose="020B0402020203020204" pitchFamily="34" charset="77"/>
              </a:rPr>
              <a:t>{chair, backrest}</a:t>
            </a:r>
          </a:p>
          <a:p>
            <a:pPr marL="0" indent="0">
              <a:lnSpc>
                <a:spcPct val="120000"/>
              </a:lnSpc>
              <a:buNone/>
            </a:pPr>
            <a:endParaRPr lang="en-US" sz="2400" dirty="0">
              <a:solidFill>
                <a:srgbClr val="C00000"/>
              </a:solidFill>
              <a:latin typeface="Avenir Light" panose="020B0402020203020204" pitchFamily="34" charset="77"/>
            </a:endParaRPr>
          </a:p>
          <a:p>
            <a:pPr marL="0" indent="0">
              <a:lnSpc>
                <a:spcPct val="120000"/>
              </a:lnSpc>
              <a:buNone/>
            </a:pPr>
            <a:r>
              <a:rPr lang="en-US" sz="2400" b="1" dirty="0">
                <a:latin typeface="Avenir Light" panose="020B0402020203020204" pitchFamily="34" charset="77"/>
              </a:rPr>
              <a:t>Synonyms:</a:t>
            </a:r>
            <a:br>
              <a:rPr lang="en-US" sz="2400" b="1" dirty="0">
                <a:latin typeface="Avenir Light" panose="020B0402020203020204" pitchFamily="34" charset="77"/>
              </a:rPr>
            </a:br>
            <a:r>
              <a:rPr lang="en-US" sz="2400" dirty="0">
                <a:solidFill>
                  <a:srgbClr val="C00000"/>
                </a:solidFill>
                <a:latin typeface="Avenir Light" panose="020B0402020203020204" pitchFamily="34" charset="77"/>
              </a:rPr>
              <a:t>{adept, expert, good, practiced, proficient}</a:t>
            </a:r>
          </a:p>
          <a:p>
            <a:pPr marL="0" indent="0">
              <a:lnSpc>
                <a:spcPct val="120000"/>
              </a:lnSpc>
              <a:buNone/>
            </a:pPr>
            <a:endParaRPr lang="en-US" sz="2400" dirty="0">
              <a:solidFill>
                <a:srgbClr val="C00000"/>
              </a:solidFill>
              <a:latin typeface="Avenir Light" panose="020B0402020203020204" pitchFamily="34" charset="77"/>
            </a:endParaRPr>
          </a:p>
        </p:txBody>
      </p:sp>
      <p:cxnSp>
        <p:nvCxnSpPr>
          <p:cNvPr id="12" name="Straight Connector 11">
            <a:extLst>
              <a:ext uri="{FF2B5EF4-FFF2-40B4-BE49-F238E27FC236}">
                <a16:creationId xmlns:a16="http://schemas.microsoft.com/office/drawing/2014/main" id="{FDCD56B0-D389-3A4C-9A1A-E0A715C1E5BB}"/>
              </a:ext>
            </a:extLst>
          </p:cNvPr>
          <p:cNvCxnSpPr>
            <a:cxnSpLocks/>
          </p:cNvCxnSpPr>
          <p:nvPr/>
        </p:nvCxnSpPr>
        <p:spPr>
          <a:xfrm flipH="1">
            <a:off x="409627" y="3055918"/>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138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err="1">
                <a:solidFill>
                  <a:srgbClr val="C00000"/>
                </a:solidFill>
              </a:rPr>
              <a:t>ConceptNet</a:t>
            </a:r>
            <a:endParaRPr lang="en-US" b="1" dirty="0">
              <a:solidFill>
                <a:srgbClr val="C00000"/>
              </a:solidFill>
            </a:endParaRP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54</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10"/>
            <a:ext cx="1988809" cy="950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17" name="Title 1">
            <a:extLst>
              <a:ext uri="{FF2B5EF4-FFF2-40B4-BE49-F238E27FC236}">
                <a16:creationId xmlns:a16="http://schemas.microsoft.com/office/drawing/2014/main" id="{42AE9B32-D1E9-CC43-95ED-5062642DFFA2}"/>
              </a:ext>
            </a:extLst>
          </p:cNvPr>
          <p:cNvSpPr txBox="1">
            <a:spLocks/>
          </p:cNvSpPr>
          <p:nvPr/>
        </p:nvSpPr>
        <p:spPr>
          <a:xfrm>
            <a:off x="1651000" y="3435834"/>
            <a:ext cx="8153399" cy="7996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endParaRPr lang="en-US" sz="2400" dirty="0"/>
          </a:p>
        </p:txBody>
      </p:sp>
      <p:sp>
        <p:nvSpPr>
          <p:cNvPr id="13" name="Content Placeholder 2">
            <a:extLst>
              <a:ext uri="{FF2B5EF4-FFF2-40B4-BE49-F238E27FC236}">
                <a16:creationId xmlns:a16="http://schemas.microsoft.com/office/drawing/2014/main" id="{801674E2-67C9-1B42-BCE4-9196A7E618DB}"/>
              </a:ext>
            </a:extLst>
          </p:cNvPr>
          <p:cNvSpPr txBox="1">
            <a:spLocks/>
          </p:cNvSpPr>
          <p:nvPr/>
        </p:nvSpPr>
        <p:spPr>
          <a:xfrm>
            <a:off x="754391" y="1644622"/>
            <a:ext cx="10958945" cy="1281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 multilingual </a:t>
            </a:r>
            <a:r>
              <a:rPr lang="en-US" dirty="0">
                <a:solidFill>
                  <a:srgbClr val="C00000"/>
                </a:solidFill>
                <a:latin typeface="Avenir Light" panose="020B0402020203020204" pitchFamily="34" charset="77"/>
              </a:rPr>
              <a:t>semantic</a:t>
            </a:r>
            <a:r>
              <a:rPr lang="en-US" dirty="0">
                <a:latin typeface="Avenir Light" panose="020B0402020203020204" pitchFamily="34" charset="77"/>
              </a:rPr>
              <a:t> knowledge graph, designed to help computers understand the meaning of words that people use.</a:t>
            </a:r>
          </a:p>
        </p:txBody>
      </p:sp>
      <p:sp>
        <p:nvSpPr>
          <p:cNvPr id="14" name="Content Placeholder 2">
            <a:extLst>
              <a:ext uri="{FF2B5EF4-FFF2-40B4-BE49-F238E27FC236}">
                <a16:creationId xmlns:a16="http://schemas.microsoft.com/office/drawing/2014/main" id="{4C5D4C9D-3F69-4749-8491-C00E174240F4}"/>
              </a:ext>
            </a:extLst>
          </p:cNvPr>
          <p:cNvSpPr txBox="1">
            <a:spLocks/>
          </p:cNvSpPr>
          <p:nvPr/>
        </p:nvSpPr>
        <p:spPr>
          <a:xfrm>
            <a:off x="1755381" y="3723026"/>
            <a:ext cx="8388928" cy="17138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dirty="0">
                <a:latin typeface="Avenir Light" panose="020B0402020203020204" pitchFamily="34" charset="77"/>
              </a:rPr>
              <a:t>Started in </a:t>
            </a:r>
            <a:r>
              <a:rPr lang="en-US" sz="2400" b="1" dirty="0">
                <a:latin typeface="Avenir Light" panose="020B0402020203020204" pitchFamily="34" charset="77"/>
              </a:rPr>
              <a:t>1999</a:t>
            </a:r>
            <a:r>
              <a:rPr lang="en-US" sz="2400" dirty="0">
                <a:latin typeface="Avenir Light" panose="020B0402020203020204" pitchFamily="34" charset="77"/>
              </a:rPr>
              <a:t>. Pretty large now.</a:t>
            </a:r>
          </a:p>
          <a:p>
            <a:pPr>
              <a:lnSpc>
                <a:spcPct val="120000"/>
              </a:lnSpc>
            </a:pPr>
            <a:r>
              <a:rPr lang="en-US" sz="2400" dirty="0">
                <a:latin typeface="Avenir Light" panose="020B0402020203020204" pitchFamily="34" charset="77"/>
              </a:rPr>
              <a:t>Finally becoming useful (</a:t>
            </a:r>
            <a:r>
              <a:rPr lang="en-US" sz="2400" dirty="0" err="1">
                <a:latin typeface="Avenir Light" panose="020B0402020203020204" pitchFamily="34" charset="77"/>
              </a:rPr>
              <a:t>e.g</a:t>
            </a:r>
            <a:r>
              <a:rPr lang="en-US" sz="2400" dirty="0">
                <a:latin typeface="Avenir Light" panose="020B0402020203020204" pitchFamily="34" charset="77"/>
              </a:rPr>
              <a:t>, </a:t>
            </a:r>
            <a:r>
              <a:rPr lang="en-US" sz="2400" i="1" dirty="0">
                <a:latin typeface="Avenir Light" panose="020B0402020203020204" pitchFamily="34" charset="77"/>
              </a:rPr>
              <a:t>commonsense reasoning</a:t>
            </a:r>
            <a:r>
              <a:rPr lang="en-US" sz="2400" dirty="0">
                <a:latin typeface="Avenir Light" panose="020B0402020203020204" pitchFamily="34" charset="77"/>
              </a:rPr>
              <a:t>)</a:t>
            </a:r>
          </a:p>
          <a:p>
            <a:pPr>
              <a:lnSpc>
                <a:spcPct val="120000"/>
              </a:lnSpc>
            </a:pPr>
            <a:r>
              <a:rPr lang="en-US" sz="2400" dirty="0">
                <a:latin typeface="Avenir Light" panose="020B0402020203020204" pitchFamily="34" charset="77"/>
              </a:rPr>
              <a:t>Has synonyms, ways-of, related terms, derived terms</a:t>
            </a:r>
          </a:p>
          <a:p>
            <a:pPr>
              <a:lnSpc>
                <a:spcPct val="120000"/>
              </a:lnSpc>
            </a:pPr>
            <a:endParaRPr lang="en-US" sz="2400" dirty="0">
              <a:latin typeface="Avenir Light" panose="020B0402020203020204" pitchFamily="34" charset="77"/>
            </a:endParaRPr>
          </a:p>
        </p:txBody>
      </p:sp>
      <p:cxnSp>
        <p:nvCxnSpPr>
          <p:cNvPr id="16" name="Straight Connector 15">
            <a:extLst>
              <a:ext uri="{FF2B5EF4-FFF2-40B4-BE49-F238E27FC236}">
                <a16:creationId xmlns:a16="http://schemas.microsoft.com/office/drawing/2014/main" id="{94D255A0-9D48-3E44-8BC5-DDEA6D9DC873}"/>
              </a:ext>
            </a:extLst>
          </p:cNvPr>
          <p:cNvCxnSpPr>
            <a:cxnSpLocks/>
          </p:cNvCxnSpPr>
          <p:nvPr/>
        </p:nvCxnSpPr>
        <p:spPr>
          <a:xfrm flipH="1">
            <a:off x="422799" y="2925682"/>
            <a:ext cx="11376559" cy="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726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fontScale="90000"/>
          </a:bodyPr>
          <a:lstStyle/>
          <a:p>
            <a:r>
              <a:rPr lang="en-US" b="1" dirty="0"/>
              <a:t>What are some pros and cons of using external resources?</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55</a:t>
            </a:fld>
            <a:endParaRPr lang="en-US"/>
          </a:p>
        </p:txBody>
      </p:sp>
    </p:spTree>
    <p:extLst>
      <p:ext uri="{BB962C8B-B14F-4D97-AF65-F5344CB8AC3E}">
        <p14:creationId xmlns:p14="http://schemas.microsoft.com/office/powerpoint/2010/main" val="954142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639957" y="277465"/>
            <a:ext cx="5151243" cy="611056"/>
          </a:xfrm>
        </p:spPr>
        <p:txBody>
          <a:bodyPr/>
          <a:lstStyle/>
          <a:p>
            <a:r>
              <a:rPr lang="en-US" b="1" dirty="0">
                <a:solidFill>
                  <a:srgbClr val="C00000"/>
                </a:solidFill>
              </a:rPr>
              <a:t>Limitations</a:t>
            </a:r>
          </a:p>
        </p:txBody>
      </p:sp>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xfrm>
            <a:off x="9283701" y="62651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56</a:t>
            </a:fld>
            <a:endParaRPr lang="en-US"/>
          </a:p>
        </p:txBody>
      </p:sp>
      <p:sp>
        <p:nvSpPr>
          <p:cNvPr id="7" name="Rectangle 6">
            <a:extLst>
              <a:ext uri="{FF2B5EF4-FFF2-40B4-BE49-F238E27FC236}">
                <a16:creationId xmlns:a16="http://schemas.microsoft.com/office/drawing/2014/main" id="{94567F9D-8E37-2F41-B147-50FEAE92DA1F}"/>
              </a:ext>
            </a:extLst>
          </p:cNvPr>
          <p:cNvSpPr/>
          <p:nvPr/>
        </p:nvSpPr>
        <p:spPr>
          <a:xfrm flipV="1">
            <a:off x="754391" y="793509"/>
            <a:ext cx="1818387" cy="950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Content Placeholder 2">
            <a:extLst>
              <a:ext uri="{FF2B5EF4-FFF2-40B4-BE49-F238E27FC236}">
                <a16:creationId xmlns:a16="http://schemas.microsoft.com/office/drawing/2014/main" id="{ADB99268-90E3-474D-B217-707331D4CCA1}"/>
              </a:ext>
            </a:extLst>
          </p:cNvPr>
          <p:cNvSpPr txBox="1">
            <a:spLocks/>
          </p:cNvSpPr>
          <p:nvPr/>
        </p:nvSpPr>
        <p:spPr>
          <a:xfrm>
            <a:off x="1182255" y="1306228"/>
            <a:ext cx="10217727" cy="4515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500"/>
              </a:spcBef>
            </a:pPr>
            <a:r>
              <a:rPr lang="en-US" sz="2400" dirty="0">
                <a:latin typeface="Avenir Light" panose="020B0402020203020204" pitchFamily="34" charset="77"/>
              </a:rPr>
              <a:t>Great resources but ultimately </a:t>
            </a:r>
            <a:r>
              <a:rPr lang="en-US" sz="2400" b="1" dirty="0">
                <a:solidFill>
                  <a:schemeClr val="accent5">
                    <a:lumMod val="50000"/>
                  </a:schemeClr>
                </a:solidFill>
                <a:latin typeface="Avenir Light" panose="020B0402020203020204" pitchFamily="34" charset="77"/>
              </a:rPr>
              <a:t>finite</a:t>
            </a:r>
          </a:p>
          <a:p>
            <a:pPr>
              <a:lnSpc>
                <a:spcPct val="120000"/>
              </a:lnSpc>
              <a:spcBef>
                <a:spcPts val="1500"/>
              </a:spcBef>
            </a:pPr>
            <a:r>
              <a:rPr lang="en-US" sz="2400" dirty="0">
                <a:latin typeface="Avenir Light" panose="020B0402020203020204" pitchFamily="34" charset="77"/>
              </a:rPr>
              <a:t>Can’t perfectly capture </a:t>
            </a:r>
            <a:r>
              <a:rPr lang="en-US" sz="2400" b="1" dirty="0">
                <a:solidFill>
                  <a:schemeClr val="accent5">
                    <a:lumMod val="50000"/>
                  </a:schemeClr>
                </a:solidFill>
                <a:latin typeface="Avenir Light" panose="020B0402020203020204" pitchFamily="34" charset="77"/>
              </a:rPr>
              <a:t>nuance</a:t>
            </a:r>
            <a:r>
              <a:rPr lang="en-US" sz="2400" dirty="0">
                <a:latin typeface="Avenir Light" panose="020B0402020203020204" pitchFamily="34" charset="77"/>
              </a:rPr>
              <a:t> (especially context-sensitive)</a:t>
            </a:r>
            <a:br>
              <a:rPr lang="en-US" sz="2400" dirty="0">
                <a:latin typeface="Avenir Light" panose="020B0402020203020204" pitchFamily="34" charset="77"/>
              </a:rPr>
            </a:br>
            <a:r>
              <a:rPr lang="en-US" sz="2400" dirty="0">
                <a:latin typeface="Avenir Light" panose="020B0402020203020204" pitchFamily="34" charset="77"/>
              </a:rPr>
              <a:t>	(e.g., ‘proficient’ is grouped with ‘good’, which isn’t always true)</a:t>
            </a:r>
          </a:p>
          <a:p>
            <a:pPr>
              <a:lnSpc>
                <a:spcPct val="120000"/>
              </a:lnSpc>
              <a:spcBef>
                <a:spcPts val="1500"/>
              </a:spcBef>
            </a:pPr>
            <a:r>
              <a:rPr lang="en-US" sz="2400" dirty="0">
                <a:latin typeface="Avenir Light" panose="020B0402020203020204" pitchFamily="34" charset="77"/>
              </a:rPr>
              <a:t>Will always have many </a:t>
            </a:r>
            <a:r>
              <a:rPr lang="en-US" sz="2400" b="1" dirty="0">
                <a:solidFill>
                  <a:schemeClr val="accent5">
                    <a:lumMod val="50000"/>
                  </a:schemeClr>
                </a:solidFill>
                <a:latin typeface="Avenir Light" panose="020B0402020203020204" pitchFamily="34" charset="77"/>
              </a:rPr>
              <a:t>out-of-vocabulary terms </a:t>
            </a:r>
            <a:r>
              <a:rPr lang="en-US" sz="2400" dirty="0">
                <a:latin typeface="Avenir Light" panose="020B0402020203020204" pitchFamily="34" charset="77"/>
              </a:rPr>
              <a:t>(OOV)</a:t>
            </a:r>
            <a:br>
              <a:rPr lang="en-US" sz="2400" dirty="0">
                <a:latin typeface="Avenir Light" panose="020B0402020203020204" pitchFamily="34" charset="77"/>
              </a:rPr>
            </a:br>
            <a:r>
              <a:rPr lang="en-US" sz="2400" dirty="0">
                <a:latin typeface="Avenir Light" panose="020B0402020203020204" pitchFamily="34" charset="77"/>
              </a:rPr>
              <a:t>	(e.g., COVID19, Brexit, bet, wicked, </a:t>
            </a:r>
            <a:r>
              <a:rPr lang="en-US" sz="2400" dirty="0" err="1">
                <a:latin typeface="Avenir Light" panose="020B0402020203020204" pitchFamily="34" charset="77"/>
              </a:rPr>
              <a:t>stankface</a:t>
            </a:r>
            <a:r>
              <a:rPr lang="en-US" sz="2400" dirty="0">
                <a:latin typeface="Avenir Light" panose="020B0402020203020204" pitchFamily="34" charset="77"/>
              </a:rPr>
              <a:t>, “no cap”)</a:t>
            </a:r>
          </a:p>
          <a:p>
            <a:pPr>
              <a:lnSpc>
                <a:spcPct val="120000"/>
              </a:lnSpc>
              <a:spcBef>
                <a:spcPts val="1500"/>
              </a:spcBef>
            </a:pPr>
            <a:r>
              <a:rPr lang="en-US" sz="2400" dirty="0">
                <a:latin typeface="Avenir Light" panose="020B0402020203020204" pitchFamily="34" charset="77"/>
              </a:rPr>
              <a:t>Subjective</a:t>
            </a:r>
          </a:p>
          <a:p>
            <a:pPr>
              <a:lnSpc>
                <a:spcPct val="120000"/>
              </a:lnSpc>
              <a:spcBef>
                <a:spcPts val="1500"/>
              </a:spcBef>
            </a:pPr>
            <a:r>
              <a:rPr lang="en-US" sz="2400" dirty="0">
                <a:latin typeface="Avenir Light" panose="020B0402020203020204" pitchFamily="34" charset="77"/>
              </a:rPr>
              <a:t>Laborious to annotate</a:t>
            </a:r>
          </a:p>
          <a:p>
            <a:pPr>
              <a:lnSpc>
                <a:spcPct val="120000"/>
              </a:lnSpc>
              <a:spcBef>
                <a:spcPts val="1500"/>
              </a:spcBef>
            </a:pPr>
            <a:r>
              <a:rPr lang="en-US" sz="2400" dirty="0">
                <a:latin typeface="Avenir Light" panose="020B0402020203020204" pitchFamily="34" charset="77"/>
              </a:rPr>
              <a:t>Words with the same spelling are doomed to be imprecise</a:t>
            </a:r>
          </a:p>
          <a:p>
            <a:pPr>
              <a:lnSpc>
                <a:spcPct val="120000"/>
              </a:lnSpc>
              <a:spcBef>
                <a:spcPts val="1500"/>
              </a:spcBef>
            </a:pPr>
            <a:endParaRPr lang="en-US" sz="2400" dirty="0">
              <a:latin typeface="Avenir Light" panose="020B0402020203020204" pitchFamily="34" charset="77"/>
            </a:endParaRPr>
          </a:p>
        </p:txBody>
      </p:sp>
    </p:spTree>
    <p:extLst>
      <p:ext uri="{BB962C8B-B14F-4D97-AF65-F5344CB8AC3E}">
        <p14:creationId xmlns:p14="http://schemas.microsoft.com/office/powerpoint/2010/main" val="852158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What is a “bag-of-words” model/representation?</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57</a:t>
            </a:fld>
            <a:endParaRPr lang="en-US"/>
          </a:p>
        </p:txBody>
      </p:sp>
    </p:spTree>
    <p:extLst>
      <p:ext uri="{BB962C8B-B14F-4D97-AF65-F5344CB8AC3E}">
        <p14:creationId xmlns:p14="http://schemas.microsoft.com/office/powerpoint/2010/main" val="2210167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58</a:t>
            </a:fld>
            <a:endParaRPr lang="en-US" dirty="0"/>
          </a:p>
        </p:txBody>
      </p:sp>
      <p:sp>
        <p:nvSpPr>
          <p:cNvPr id="10" name="Title 1">
            <a:extLst>
              <a:ext uri="{FF2B5EF4-FFF2-40B4-BE49-F238E27FC236}">
                <a16:creationId xmlns:a16="http://schemas.microsoft.com/office/drawing/2014/main" id="{0A0A47A0-7B0B-994F-9344-C0DE5C92A4E0}"/>
              </a:ext>
            </a:extLst>
          </p:cNvPr>
          <p:cNvSpPr txBox="1">
            <a:spLocks/>
          </p:cNvSpPr>
          <p:nvPr/>
        </p:nvSpPr>
        <p:spPr>
          <a:xfrm>
            <a:off x="1323941" y="1440057"/>
            <a:ext cx="9544118" cy="13185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Let’s say our dataset’s entire </a:t>
            </a:r>
            <a:r>
              <a:rPr lang="en-US" sz="2400" i="1" dirty="0"/>
              <a:t>vocabulary</a:t>
            </a:r>
            <a:r>
              <a:rPr lang="en-US" sz="2400" dirty="0"/>
              <a:t> is just 10 words.</a:t>
            </a:r>
            <a:br>
              <a:rPr lang="en-US" sz="2400" dirty="0"/>
            </a:br>
            <a:r>
              <a:rPr lang="en-US" sz="2400" dirty="0"/>
              <a:t>Each unique word can have its own dimension (feature index).</a:t>
            </a:r>
          </a:p>
        </p:txBody>
      </p:sp>
      <p:sp>
        <p:nvSpPr>
          <p:cNvPr id="3" name="Rectangle 2">
            <a:extLst>
              <a:ext uri="{FF2B5EF4-FFF2-40B4-BE49-F238E27FC236}">
                <a16:creationId xmlns:a16="http://schemas.microsoft.com/office/drawing/2014/main" id="{4AD736AA-9D27-194F-9220-7AA6341024B1}"/>
              </a:ext>
            </a:extLst>
          </p:cNvPr>
          <p:cNvSpPr/>
          <p:nvPr/>
        </p:nvSpPr>
        <p:spPr>
          <a:xfrm>
            <a:off x="2396496" y="3044279"/>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0  0  0  0  0  0  0  0  0  0 </a:t>
            </a:r>
            <a:r>
              <a:rPr lang="en-US" sz="4400" b="1" spc="300" dirty="0">
                <a:latin typeface="Avenir Light" panose="020B0402020203020204" pitchFamily="34" charset="77"/>
              </a:rPr>
              <a:t>] </a:t>
            </a:r>
            <a:endParaRPr lang="en-US" sz="4400" spc="300" dirty="0"/>
          </a:p>
        </p:txBody>
      </p:sp>
      <p:sp>
        <p:nvSpPr>
          <p:cNvPr id="14" name="Rectangle 13">
            <a:extLst>
              <a:ext uri="{FF2B5EF4-FFF2-40B4-BE49-F238E27FC236}">
                <a16:creationId xmlns:a16="http://schemas.microsoft.com/office/drawing/2014/main" id="{41E8A940-7A55-2845-926B-F95450C20BB8}"/>
              </a:ext>
            </a:extLst>
          </p:cNvPr>
          <p:cNvSpPr/>
          <p:nvPr/>
        </p:nvSpPr>
        <p:spPr>
          <a:xfrm rot="16200000">
            <a:off x="5293889" y="1932168"/>
            <a:ext cx="1604223" cy="5437386"/>
          </a:xfrm>
          <a:prstGeom prst="rect">
            <a:avLst/>
          </a:prstGeom>
        </p:spPr>
        <p:txBody>
          <a:bodyPr wrap="square">
            <a:spAutoFit/>
          </a:bodyPr>
          <a:lstStyle/>
          <a:p>
            <a:pPr algn="r">
              <a:spcBef>
                <a:spcPts val="1000"/>
              </a:spcBef>
            </a:pPr>
            <a:r>
              <a:rPr lang="en-US" sz="2400" dirty="0">
                <a:solidFill>
                  <a:srgbClr val="C00000"/>
                </a:solidFill>
              </a:rPr>
              <a:t>dog</a:t>
            </a:r>
          </a:p>
          <a:p>
            <a:pPr algn="r">
              <a:spcBef>
                <a:spcPts val="1000"/>
              </a:spcBef>
            </a:pPr>
            <a:r>
              <a:rPr lang="en-US" sz="2400" dirty="0">
                <a:solidFill>
                  <a:srgbClr val="C00000"/>
                </a:solidFill>
              </a:rPr>
              <a:t>the</a:t>
            </a:r>
          </a:p>
          <a:p>
            <a:pPr algn="r">
              <a:spcBef>
                <a:spcPts val="1000"/>
              </a:spcBef>
            </a:pPr>
            <a:r>
              <a:rPr lang="en-US" sz="2400" dirty="0">
                <a:solidFill>
                  <a:srgbClr val="C00000"/>
                </a:solidFill>
              </a:rPr>
              <a:t>quick</a:t>
            </a:r>
          </a:p>
          <a:p>
            <a:pPr algn="r">
              <a:spcBef>
                <a:spcPts val="1000"/>
              </a:spcBef>
            </a:pPr>
            <a:r>
              <a:rPr lang="en-US" sz="2400" dirty="0">
                <a:solidFill>
                  <a:srgbClr val="C00000"/>
                </a:solidFill>
              </a:rPr>
              <a:t>went</a:t>
            </a:r>
          </a:p>
          <a:p>
            <a:pPr algn="r">
              <a:spcBef>
                <a:spcPts val="1000"/>
              </a:spcBef>
            </a:pPr>
            <a:r>
              <a:rPr lang="en-US" sz="2400" dirty="0">
                <a:solidFill>
                  <a:srgbClr val="C00000"/>
                </a:solidFill>
              </a:rPr>
              <a:t>brown</a:t>
            </a:r>
          </a:p>
          <a:p>
            <a:pPr algn="r">
              <a:spcBef>
                <a:spcPts val="1000"/>
              </a:spcBef>
            </a:pPr>
            <a:r>
              <a:rPr lang="en-US" sz="2400" dirty="0">
                <a:solidFill>
                  <a:srgbClr val="C00000"/>
                </a:solidFill>
              </a:rPr>
              <a:t>a</a:t>
            </a:r>
          </a:p>
          <a:p>
            <a:pPr algn="r">
              <a:spcBef>
                <a:spcPts val="1000"/>
              </a:spcBef>
            </a:pPr>
            <a:r>
              <a:rPr lang="en-US" sz="2400" dirty="0">
                <a:solidFill>
                  <a:srgbClr val="C00000"/>
                </a:solidFill>
              </a:rPr>
              <a:t>jumped</a:t>
            </a:r>
          </a:p>
          <a:p>
            <a:pPr algn="r">
              <a:spcBef>
                <a:spcPts val="1000"/>
              </a:spcBef>
            </a:pPr>
            <a:r>
              <a:rPr lang="en-US" sz="2400" dirty="0">
                <a:solidFill>
                  <a:srgbClr val="C00000"/>
                </a:solidFill>
              </a:rPr>
              <a:t>fast</a:t>
            </a:r>
          </a:p>
          <a:p>
            <a:pPr algn="r">
              <a:spcBef>
                <a:spcPts val="1000"/>
              </a:spcBef>
            </a:pPr>
            <a:r>
              <a:rPr lang="en-US" sz="2400" dirty="0">
                <a:solidFill>
                  <a:srgbClr val="C00000"/>
                </a:solidFill>
              </a:rPr>
              <a:t>over</a:t>
            </a:r>
          </a:p>
          <a:p>
            <a:pPr algn="r">
              <a:spcBef>
                <a:spcPts val="1000"/>
              </a:spcBef>
            </a:pPr>
            <a:r>
              <a:rPr lang="en-US" sz="2400" dirty="0">
                <a:solidFill>
                  <a:srgbClr val="C00000"/>
                </a:solidFill>
              </a:rPr>
              <a:t>store</a:t>
            </a:r>
          </a:p>
          <a:p>
            <a:pPr algn="r">
              <a:spcBef>
                <a:spcPts val="1000"/>
              </a:spcBef>
            </a:pPr>
            <a:endParaRPr lang="en-US" sz="2400" dirty="0">
              <a:solidFill>
                <a:srgbClr val="C00000"/>
              </a:solidFill>
            </a:endParaRPr>
          </a:p>
        </p:txBody>
      </p:sp>
      <p:sp>
        <p:nvSpPr>
          <p:cNvPr id="5" name="Rectangle 4">
            <a:extLst>
              <a:ext uri="{FF2B5EF4-FFF2-40B4-BE49-F238E27FC236}">
                <a16:creationId xmlns:a16="http://schemas.microsoft.com/office/drawing/2014/main" id="{DD8F979D-B18F-4E45-AA93-0F523433ADBE}"/>
              </a:ext>
            </a:extLst>
          </p:cNvPr>
          <p:cNvSpPr/>
          <p:nvPr/>
        </p:nvSpPr>
        <p:spPr>
          <a:xfrm>
            <a:off x="254000" y="6221624"/>
            <a:ext cx="8003281" cy="369332"/>
          </a:xfrm>
          <a:prstGeom prst="rect">
            <a:avLst/>
          </a:prstGeom>
        </p:spPr>
        <p:txBody>
          <a:bodyPr wrap="none">
            <a:spAutoFit/>
          </a:bodyPr>
          <a:lstStyle/>
          <a:p>
            <a:r>
              <a:rPr lang="en-US" dirty="0"/>
              <a:t>NOTE: This is the Boolean version, which isn’t the most popular </a:t>
            </a:r>
            <a:r>
              <a:rPr lang="en-US" dirty="0" err="1"/>
              <a:t>BoW</a:t>
            </a:r>
            <a:r>
              <a:rPr lang="en-US" dirty="0"/>
              <a:t> representation</a:t>
            </a:r>
          </a:p>
        </p:txBody>
      </p:sp>
    </p:spTree>
    <p:extLst>
      <p:ext uri="{BB962C8B-B14F-4D97-AF65-F5344CB8AC3E}">
        <p14:creationId xmlns:p14="http://schemas.microsoft.com/office/powerpoint/2010/main" val="2905386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59</a:t>
            </a:fld>
            <a:endParaRPr lang="en-US" dirty="0"/>
          </a:p>
        </p:txBody>
      </p:sp>
      <p:sp>
        <p:nvSpPr>
          <p:cNvPr id="10" name="Title 1">
            <a:extLst>
              <a:ext uri="{FF2B5EF4-FFF2-40B4-BE49-F238E27FC236}">
                <a16:creationId xmlns:a16="http://schemas.microsoft.com/office/drawing/2014/main" id="{0A0A47A0-7B0B-994F-9344-C0DE5C92A4E0}"/>
              </a:ext>
            </a:extLst>
          </p:cNvPr>
          <p:cNvSpPr txBox="1">
            <a:spLocks/>
          </p:cNvSpPr>
          <p:nvPr/>
        </p:nvSpPr>
        <p:spPr>
          <a:xfrm>
            <a:off x="1323941" y="1106022"/>
            <a:ext cx="9544118" cy="801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Each document’s vector has a </a:t>
            </a:r>
            <a:r>
              <a:rPr lang="en-US" sz="2400" dirty="0">
                <a:solidFill>
                  <a:schemeClr val="accent5">
                    <a:lumMod val="75000"/>
                  </a:schemeClr>
                </a:solidFill>
              </a:rPr>
              <a:t>1</a:t>
            </a:r>
            <a:r>
              <a:rPr lang="en-US" sz="2400" dirty="0"/>
              <a:t> if the word is present. Otherwise, 0.</a:t>
            </a:r>
          </a:p>
        </p:txBody>
      </p:sp>
      <p:sp>
        <p:nvSpPr>
          <p:cNvPr id="3" name="Rectangle 2">
            <a:extLst>
              <a:ext uri="{FF2B5EF4-FFF2-40B4-BE49-F238E27FC236}">
                <a16:creationId xmlns:a16="http://schemas.microsoft.com/office/drawing/2014/main" id="{4AD736AA-9D27-194F-9220-7AA6341024B1}"/>
              </a:ext>
            </a:extLst>
          </p:cNvPr>
          <p:cNvSpPr/>
          <p:nvPr/>
        </p:nvSpPr>
        <p:spPr>
          <a:xfrm>
            <a:off x="2345696" y="4099364"/>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1  1  </a:t>
            </a:r>
            <a:r>
              <a:rPr lang="en-US" sz="2800" b="1" spc="300" dirty="0">
                <a:latin typeface="Avenir Light" panose="020B0402020203020204" pitchFamily="34" charset="77"/>
              </a:rPr>
              <a:t>0  0  0  0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0  0  0 </a:t>
            </a:r>
            <a:r>
              <a:rPr lang="en-US" sz="4400" b="1" spc="300" dirty="0">
                <a:latin typeface="Avenir Light" panose="020B0402020203020204" pitchFamily="34" charset="77"/>
              </a:rPr>
              <a:t>] </a:t>
            </a:r>
            <a:endParaRPr lang="en-US" sz="4400" spc="300" dirty="0"/>
          </a:p>
        </p:txBody>
      </p:sp>
      <p:sp>
        <p:nvSpPr>
          <p:cNvPr id="9" name="Title 1">
            <a:extLst>
              <a:ext uri="{FF2B5EF4-FFF2-40B4-BE49-F238E27FC236}">
                <a16:creationId xmlns:a16="http://schemas.microsoft.com/office/drawing/2014/main" id="{37EC2F03-2084-FB43-9C5C-1E26C2FD2597}"/>
              </a:ext>
            </a:extLst>
          </p:cNvPr>
          <p:cNvSpPr txBox="1">
            <a:spLocks/>
          </p:cNvSpPr>
          <p:nvPr/>
        </p:nvSpPr>
        <p:spPr>
          <a:xfrm>
            <a:off x="968341" y="2536973"/>
            <a:ext cx="9544118" cy="801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e.g., “</a:t>
            </a:r>
            <a:r>
              <a:rPr lang="en-US" sz="2400" dirty="0">
                <a:solidFill>
                  <a:schemeClr val="accent5">
                    <a:lumMod val="75000"/>
                  </a:schemeClr>
                </a:solidFill>
              </a:rPr>
              <a:t>the dog jumped</a:t>
            </a:r>
            <a:r>
              <a:rPr lang="en-US" sz="2400" dirty="0"/>
              <a:t>” is represented as</a:t>
            </a:r>
          </a:p>
        </p:txBody>
      </p:sp>
      <p:sp>
        <p:nvSpPr>
          <p:cNvPr id="11" name="Rectangle 10">
            <a:extLst>
              <a:ext uri="{FF2B5EF4-FFF2-40B4-BE49-F238E27FC236}">
                <a16:creationId xmlns:a16="http://schemas.microsoft.com/office/drawing/2014/main" id="{69E6047B-5187-9B47-A085-D357A97D0E62}"/>
              </a:ext>
            </a:extLst>
          </p:cNvPr>
          <p:cNvSpPr/>
          <p:nvPr/>
        </p:nvSpPr>
        <p:spPr>
          <a:xfrm rot="16200000">
            <a:off x="5293888" y="2952224"/>
            <a:ext cx="1604223" cy="5437386"/>
          </a:xfrm>
          <a:prstGeom prst="rect">
            <a:avLst/>
          </a:prstGeom>
        </p:spPr>
        <p:txBody>
          <a:bodyPr wrap="square">
            <a:spAutoFit/>
          </a:bodyPr>
          <a:lstStyle/>
          <a:p>
            <a:pPr algn="r">
              <a:spcBef>
                <a:spcPts val="1000"/>
              </a:spcBef>
            </a:pPr>
            <a:r>
              <a:rPr lang="en-US" sz="2400" dirty="0">
                <a:solidFill>
                  <a:srgbClr val="C00000"/>
                </a:solidFill>
              </a:rPr>
              <a:t>dog</a:t>
            </a:r>
          </a:p>
          <a:p>
            <a:pPr algn="r">
              <a:spcBef>
                <a:spcPts val="1000"/>
              </a:spcBef>
            </a:pPr>
            <a:r>
              <a:rPr lang="en-US" sz="2400" dirty="0">
                <a:solidFill>
                  <a:srgbClr val="C00000"/>
                </a:solidFill>
              </a:rPr>
              <a:t>the</a:t>
            </a:r>
          </a:p>
          <a:p>
            <a:pPr algn="r">
              <a:spcBef>
                <a:spcPts val="1000"/>
              </a:spcBef>
            </a:pPr>
            <a:r>
              <a:rPr lang="en-US" sz="2400" dirty="0">
                <a:solidFill>
                  <a:srgbClr val="C00000"/>
                </a:solidFill>
              </a:rPr>
              <a:t>quick</a:t>
            </a:r>
          </a:p>
          <a:p>
            <a:pPr algn="r">
              <a:spcBef>
                <a:spcPts val="1000"/>
              </a:spcBef>
            </a:pPr>
            <a:r>
              <a:rPr lang="en-US" sz="2400" dirty="0">
                <a:solidFill>
                  <a:srgbClr val="C00000"/>
                </a:solidFill>
              </a:rPr>
              <a:t>went</a:t>
            </a:r>
          </a:p>
          <a:p>
            <a:pPr algn="r">
              <a:spcBef>
                <a:spcPts val="1000"/>
              </a:spcBef>
            </a:pPr>
            <a:r>
              <a:rPr lang="en-US" sz="2400" dirty="0">
                <a:solidFill>
                  <a:srgbClr val="C00000"/>
                </a:solidFill>
              </a:rPr>
              <a:t>brown</a:t>
            </a:r>
          </a:p>
          <a:p>
            <a:pPr algn="r">
              <a:spcBef>
                <a:spcPts val="1000"/>
              </a:spcBef>
            </a:pPr>
            <a:r>
              <a:rPr lang="en-US" sz="2400" dirty="0">
                <a:solidFill>
                  <a:srgbClr val="C00000"/>
                </a:solidFill>
              </a:rPr>
              <a:t>a</a:t>
            </a:r>
          </a:p>
          <a:p>
            <a:pPr algn="r">
              <a:spcBef>
                <a:spcPts val="1000"/>
              </a:spcBef>
            </a:pPr>
            <a:r>
              <a:rPr lang="en-US" sz="2400" dirty="0">
                <a:solidFill>
                  <a:srgbClr val="C00000"/>
                </a:solidFill>
              </a:rPr>
              <a:t>jumped</a:t>
            </a:r>
          </a:p>
          <a:p>
            <a:pPr algn="r">
              <a:spcBef>
                <a:spcPts val="1000"/>
              </a:spcBef>
            </a:pPr>
            <a:r>
              <a:rPr lang="en-US" sz="2400" dirty="0">
                <a:solidFill>
                  <a:srgbClr val="C00000"/>
                </a:solidFill>
              </a:rPr>
              <a:t>fast</a:t>
            </a:r>
          </a:p>
          <a:p>
            <a:pPr algn="r">
              <a:spcBef>
                <a:spcPts val="1000"/>
              </a:spcBef>
            </a:pPr>
            <a:r>
              <a:rPr lang="en-US" sz="2400" dirty="0">
                <a:solidFill>
                  <a:srgbClr val="C00000"/>
                </a:solidFill>
              </a:rPr>
              <a:t>over</a:t>
            </a:r>
          </a:p>
          <a:p>
            <a:pPr algn="r">
              <a:spcBef>
                <a:spcPts val="1000"/>
              </a:spcBef>
            </a:pPr>
            <a:r>
              <a:rPr lang="en-US" sz="2400" dirty="0">
                <a:solidFill>
                  <a:srgbClr val="C00000"/>
                </a:solidFill>
              </a:rPr>
              <a:t>store</a:t>
            </a:r>
          </a:p>
          <a:p>
            <a:pPr algn="r">
              <a:spcBef>
                <a:spcPts val="1000"/>
              </a:spcBef>
            </a:pPr>
            <a:endParaRPr lang="en-US" sz="2400" dirty="0">
              <a:solidFill>
                <a:srgbClr val="C00000"/>
              </a:solidFill>
            </a:endParaRPr>
          </a:p>
        </p:txBody>
      </p:sp>
      <p:sp>
        <p:nvSpPr>
          <p:cNvPr id="12" name="Rectangle 11">
            <a:extLst>
              <a:ext uri="{FF2B5EF4-FFF2-40B4-BE49-F238E27FC236}">
                <a16:creationId xmlns:a16="http://schemas.microsoft.com/office/drawing/2014/main" id="{ECD54064-5348-DC4C-B3AF-19AE773B4F1B}"/>
              </a:ext>
            </a:extLst>
          </p:cNvPr>
          <p:cNvSpPr/>
          <p:nvPr/>
        </p:nvSpPr>
        <p:spPr>
          <a:xfrm>
            <a:off x="254000" y="6221624"/>
            <a:ext cx="8003281" cy="369332"/>
          </a:xfrm>
          <a:prstGeom prst="rect">
            <a:avLst/>
          </a:prstGeom>
        </p:spPr>
        <p:txBody>
          <a:bodyPr wrap="none">
            <a:spAutoFit/>
          </a:bodyPr>
          <a:lstStyle/>
          <a:p>
            <a:r>
              <a:rPr lang="en-US" dirty="0"/>
              <a:t>NOTE: This is the Boolean version, which isn’t the most popular </a:t>
            </a:r>
            <a:r>
              <a:rPr lang="en-US" dirty="0" err="1"/>
              <a:t>BoW</a:t>
            </a:r>
            <a:r>
              <a:rPr lang="en-US" dirty="0"/>
              <a:t> representation</a:t>
            </a:r>
          </a:p>
        </p:txBody>
      </p:sp>
    </p:spTree>
    <p:extLst>
      <p:ext uri="{BB962C8B-B14F-4D97-AF65-F5344CB8AC3E}">
        <p14:creationId xmlns:p14="http://schemas.microsoft.com/office/powerpoint/2010/main" val="210082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E1FB50AB-78CC-304E-BF88-BFD55ECFFA5A}"/>
              </a:ext>
            </a:extLst>
          </p:cNvPr>
          <p:cNvSpPr txBox="1">
            <a:spLocks/>
          </p:cNvSpPr>
          <p:nvPr/>
        </p:nvSpPr>
        <p:spPr>
          <a:xfrm>
            <a:off x="2154343" y="1053178"/>
            <a:ext cx="6111833" cy="5061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Beginning Concepts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Neural Foundation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Attention and Beyond</a:t>
            </a:r>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rgbClr val="8EC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F4322E79-BDC8-9541-943D-C1853B747024}"/>
              </a:ext>
            </a:extLst>
          </p:cNvPr>
          <p:cNvSpPr/>
          <p:nvPr/>
        </p:nvSpPr>
        <p:spPr>
          <a:xfrm>
            <a:off x="1046406" y="1552165"/>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9B4BDA-8F37-224D-9D84-D0F812E959AF}"/>
              </a:ext>
            </a:extLst>
          </p:cNvPr>
          <p:cNvSpPr/>
          <p:nvPr/>
        </p:nvSpPr>
        <p:spPr>
          <a:xfrm>
            <a:off x="1046406" y="1642880"/>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339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60</a:t>
            </a:fld>
            <a:endParaRPr lang="en-US" dirty="0"/>
          </a:p>
        </p:txBody>
      </p:sp>
      <p:sp>
        <p:nvSpPr>
          <p:cNvPr id="10" name="Title 1">
            <a:extLst>
              <a:ext uri="{FF2B5EF4-FFF2-40B4-BE49-F238E27FC236}">
                <a16:creationId xmlns:a16="http://schemas.microsoft.com/office/drawing/2014/main" id="{0A0A47A0-7B0B-994F-9344-C0DE5C92A4E0}"/>
              </a:ext>
            </a:extLst>
          </p:cNvPr>
          <p:cNvSpPr txBox="1">
            <a:spLocks/>
          </p:cNvSpPr>
          <p:nvPr/>
        </p:nvSpPr>
        <p:spPr>
          <a:xfrm>
            <a:off x="1323941" y="1106022"/>
            <a:ext cx="9544118" cy="801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Each document’s vector has a </a:t>
            </a:r>
            <a:r>
              <a:rPr lang="en-US" sz="2400" dirty="0">
                <a:solidFill>
                  <a:schemeClr val="accent5">
                    <a:lumMod val="75000"/>
                  </a:schemeClr>
                </a:solidFill>
              </a:rPr>
              <a:t>1</a:t>
            </a:r>
            <a:r>
              <a:rPr lang="en-US" sz="2400" dirty="0"/>
              <a:t> if the word is present. Otherwise, 0.</a:t>
            </a:r>
          </a:p>
        </p:txBody>
      </p:sp>
      <p:sp>
        <p:nvSpPr>
          <p:cNvPr id="3" name="Rectangle 2">
            <a:extLst>
              <a:ext uri="{FF2B5EF4-FFF2-40B4-BE49-F238E27FC236}">
                <a16:creationId xmlns:a16="http://schemas.microsoft.com/office/drawing/2014/main" id="{4AD736AA-9D27-194F-9220-7AA6341024B1}"/>
              </a:ext>
            </a:extLst>
          </p:cNvPr>
          <p:cNvSpPr/>
          <p:nvPr/>
        </p:nvSpPr>
        <p:spPr>
          <a:xfrm>
            <a:off x="2345696" y="4099364"/>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1  1  </a:t>
            </a:r>
            <a:r>
              <a:rPr lang="en-US" sz="2800" b="1" spc="300" dirty="0">
                <a:latin typeface="Avenir Light" panose="020B0402020203020204" pitchFamily="34" charset="77"/>
              </a:rPr>
              <a:t>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a:t>
            </a:r>
            <a:r>
              <a:rPr lang="en-US" sz="4400" b="1" spc="300" dirty="0">
                <a:latin typeface="Avenir Light" panose="020B0402020203020204" pitchFamily="34" charset="77"/>
              </a:rPr>
              <a:t>] </a:t>
            </a:r>
            <a:endParaRPr lang="en-US" sz="4400" spc="300" dirty="0"/>
          </a:p>
        </p:txBody>
      </p:sp>
      <p:sp>
        <p:nvSpPr>
          <p:cNvPr id="9" name="Title 1">
            <a:extLst>
              <a:ext uri="{FF2B5EF4-FFF2-40B4-BE49-F238E27FC236}">
                <a16:creationId xmlns:a16="http://schemas.microsoft.com/office/drawing/2014/main" id="{37EC2F03-2084-FB43-9C5C-1E26C2FD2597}"/>
              </a:ext>
            </a:extLst>
          </p:cNvPr>
          <p:cNvSpPr txBox="1">
            <a:spLocks/>
          </p:cNvSpPr>
          <p:nvPr/>
        </p:nvSpPr>
        <p:spPr>
          <a:xfrm>
            <a:off x="968341" y="2536973"/>
            <a:ext cx="9544118" cy="801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2400" dirty="0"/>
              <a:t>e.g., “</a:t>
            </a:r>
            <a:r>
              <a:rPr lang="en-US" sz="2400" dirty="0">
                <a:solidFill>
                  <a:schemeClr val="accent5">
                    <a:lumMod val="75000"/>
                  </a:schemeClr>
                </a:solidFill>
              </a:rPr>
              <a:t>the dog went fast</a:t>
            </a:r>
            <a:r>
              <a:rPr lang="en-US" sz="2400" dirty="0"/>
              <a:t>” is represented as</a:t>
            </a:r>
          </a:p>
        </p:txBody>
      </p:sp>
      <p:sp>
        <p:nvSpPr>
          <p:cNvPr id="11" name="Rectangle 10">
            <a:extLst>
              <a:ext uri="{FF2B5EF4-FFF2-40B4-BE49-F238E27FC236}">
                <a16:creationId xmlns:a16="http://schemas.microsoft.com/office/drawing/2014/main" id="{6CD2DBA3-9995-EA48-A6B7-BD1A91B026AC}"/>
              </a:ext>
            </a:extLst>
          </p:cNvPr>
          <p:cNvSpPr/>
          <p:nvPr/>
        </p:nvSpPr>
        <p:spPr>
          <a:xfrm rot="16200000">
            <a:off x="5293888" y="2952224"/>
            <a:ext cx="1604223" cy="5437386"/>
          </a:xfrm>
          <a:prstGeom prst="rect">
            <a:avLst/>
          </a:prstGeom>
        </p:spPr>
        <p:txBody>
          <a:bodyPr wrap="square">
            <a:spAutoFit/>
          </a:bodyPr>
          <a:lstStyle/>
          <a:p>
            <a:pPr algn="r">
              <a:spcBef>
                <a:spcPts val="1000"/>
              </a:spcBef>
            </a:pPr>
            <a:r>
              <a:rPr lang="en-US" sz="2400" dirty="0">
                <a:solidFill>
                  <a:srgbClr val="C00000"/>
                </a:solidFill>
              </a:rPr>
              <a:t>dog</a:t>
            </a:r>
          </a:p>
          <a:p>
            <a:pPr algn="r">
              <a:spcBef>
                <a:spcPts val="1000"/>
              </a:spcBef>
            </a:pPr>
            <a:r>
              <a:rPr lang="en-US" sz="2400" dirty="0">
                <a:solidFill>
                  <a:srgbClr val="C00000"/>
                </a:solidFill>
              </a:rPr>
              <a:t>the</a:t>
            </a:r>
          </a:p>
          <a:p>
            <a:pPr algn="r">
              <a:spcBef>
                <a:spcPts val="1000"/>
              </a:spcBef>
            </a:pPr>
            <a:r>
              <a:rPr lang="en-US" sz="2400" dirty="0">
                <a:solidFill>
                  <a:srgbClr val="C00000"/>
                </a:solidFill>
              </a:rPr>
              <a:t>quick</a:t>
            </a:r>
          </a:p>
          <a:p>
            <a:pPr algn="r">
              <a:spcBef>
                <a:spcPts val="1000"/>
              </a:spcBef>
            </a:pPr>
            <a:r>
              <a:rPr lang="en-US" sz="2400" dirty="0">
                <a:solidFill>
                  <a:srgbClr val="C00000"/>
                </a:solidFill>
              </a:rPr>
              <a:t>went</a:t>
            </a:r>
          </a:p>
          <a:p>
            <a:pPr algn="r">
              <a:spcBef>
                <a:spcPts val="1000"/>
              </a:spcBef>
            </a:pPr>
            <a:r>
              <a:rPr lang="en-US" sz="2400" dirty="0">
                <a:solidFill>
                  <a:srgbClr val="C00000"/>
                </a:solidFill>
              </a:rPr>
              <a:t>brown</a:t>
            </a:r>
          </a:p>
          <a:p>
            <a:pPr algn="r">
              <a:spcBef>
                <a:spcPts val="1000"/>
              </a:spcBef>
            </a:pPr>
            <a:r>
              <a:rPr lang="en-US" sz="2400" dirty="0">
                <a:solidFill>
                  <a:srgbClr val="C00000"/>
                </a:solidFill>
              </a:rPr>
              <a:t>a</a:t>
            </a:r>
          </a:p>
          <a:p>
            <a:pPr algn="r">
              <a:spcBef>
                <a:spcPts val="1000"/>
              </a:spcBef>
            </a:pPr>
            <a:r>
              <a:rPr lang="en-US" sz="2400" dirty="0">
                <a:solidFill>
                  <a:srgbClr val="C00000"/>
                </a:solidFill>
              </a:rPr>
              <a:t>jumped</a:t>
            </a:r>
          </a:p>
          <a:p>
            <a:pPr algn="r">
              <a:spcBef>
                <a:spcPts val="1000"/>
              </a:spcBef>
            </a:pPr>
            <a:r>
              <a:rPr lang="en-US" sz="2400" dirty="0">
                <a:solidFill>
                  <a:srgbClr val="C00000"/>
                </a:solidFill>
              </a:rPr>
              <a:t>fast</a:t>
            </a:r>
          </a:p>
          <a:p>
            <a:pPr algn="r">
              <a:spcBef>
                <a:spcPts val="1000"/>
              </a:spcBef>
            </a:pPr>
            <a:r>
              <a:rPr lang="en-US" sz="2400" dirty="0">
                <a:solidFill>
                  <a:srgbClr val="C00000"/>
                </a:solidFill>
              </a:rPr>
              <a:t>over</a:t>
            </a:r>
          </a:p>
          <a:p>
            <a:pPr algn="r">
              <a:spcBef>
                <a:spcPts val="1000"/>
              </a:spcBef>
            </a:pPr>
            <a:r>
              <a:rPr lang="en-US" sz="2400" dirty="0">
                <a:solidFill>
                  <a:srgbClr val="C00000"/>
                </a:solidFill>
              </a:rPr>
              <a:t>store</a:t>
            </a:r>
          </a:p>
          <a:p>
            <a:pPr algn="r">
              <a:spcBef>
                <a:spcPts val="1000"/>
              </a:spcBef>
            </a:pPr>
            <a:endParaRPr lang="en-US" sz="2400" dirty="0">
              <a:solidFill>
                <a:srgbClr val="C00000"/>
              </a:solidFill>
            </a:endParaRPr>
          </a:p>
        </p:txBody>
      </p:sp>
      <p:sp>
        <p:nvSpPr>
          <p:cNvPr id="12" name="Rectangle 11">
            <a:extLst>
              <a:ext uri="{FF2B5EF4-FFF2-40B4-BE49-F238E27FC236}">
                <a16:creationId xmlns:a16="http://schemas.microsoft.com/office/drawing/2014/main" id="{778086E7-56C9-7741-A799-5132DA8C8EA0}"/>
              </a:ext>
            </a:extLst>
          </p:cNvPr>
          <p:cNvSpPr/>
          <p:nvPr/>
        </p:nvSpPr>
        <p:spPr>
          <a:xfrm>
            <a:off x="254000" y="6221624"/>
            <a:ext cx="8003281" cy="369332"/>
          </a:xfrm>
          <a:prstGeom prst="rect">
            <a:avLst/>
          </a:prstGeom>
        </p:spPr>
        <p:txBody>
          <a:bodyPr wrap="none">
            <a:spAutoFit/>
          </a:bodyPr>
          <a:lstStyle/>
          <a:p>
            <a:r>
              <a:rPr lang="en-US" dirty="0"/>
              <a:t>NOTE: This is the Boolean version, which isn’t the most popular </a:t>
            </a:r>
            <a:r>
              <a:rPr lang="en-US" dirty="0" err="1"/>
              <a:t>BoW</a:t>
            </a:r>
            <a:r>
              <a:rPr lang="en-US" dirty="0"/>
              <a:t> representation</a:t>
            </a:r>
          </a:p>
        </p:txBody>
      </p:sp>
    </p:spTree>
    <p:extLst>
      <p:ext uri="{BB962C8B-B14F-4D97-AF65-F5344CB8AC3E}">
        <p14:creationId xmlns:p14="http://schemas.microsoft.com/office/powerpoint/2010/main" val="566354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61</a:t>
            </a:fld>
            <a:endParaRPr lang="en-US" dirty="0"/>
          </a:p>
        </p:txBody>
      </p:sp>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155700" y="1440056"/>
            <a:ext cx="10536043" cy="42622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NOTE: </a:t>
            </a:r>
            <a:r>
              <a:rPr lang="en-US" sz="2400" dirty="0">
                <a:latin typeface="Avenir Light" panose="020B0402020203020204" pitchFamily="34" charset="77"/>
              </a:rPr>
              <a:t>The most common way of referring to this is as a “</a:t>
            </a:r>
            <a:r>
              <a:rPr lang="en-US" sz="2400" dirty="0">
                <a:solidFill>
                  <a:srgbClr val="C00000"/>
                </a:solidFill>
                <a:latin typeface="Avenir Light" panose="020B0402020203020204" pitchFamily="34" charset="77"/>
              </a:rPr>
              <a:t>bag-of-words model</a:t>
            </a:r>
            <a:r>
              <a:rPr lang="en-US" sz="2400" dirty="0">
                <a:latin typeface="Avenir Light" panose="020B0402020203020204" pitchFamily="34" charset="77"/>
              </a:rPr>
              <a:t>”. Technically, the “bag-of-words” is referring to the </a:t>
            </a:r>
            <a:r>
              <a:rPr lang="en-US" sz="2400" u="sng" dirty="0">
                <a:latin typeface="Avenir Light" panose="020B0402020203020204" pitchFamily="34" charset="77"/>
              </a:rPr>
              <a:t>representation</a:t>
            </a:r>
            <a:r>
              <a:rPr lang="en-US" sz="2400" dirty="0">
                <a:latin typeface="Avenir Light" panose="020B0402020203020204" pitchFamily="34" charset="77"/>
              </a:rPr>
              <a:t>, not the </a:t>
            </a:r>
            <a:r>
              <a:rPr lang="en-US" sz="2400" u="sng" dirty="0">
                <a:latin typeface="Avenir Light" panose="020B0402020203020204" pitchFamily="34" charset="77"/>
              </a:rPr>
              <a:t>model</a:t>
            </a:r>
            <a:r>
              <a:rPr lang="en-US" sz="2400" dirty="0">
                <a:latin typeface="Avenir Light" panose="020B0402020203020204" pitchFamily="34" charset="77"/>
              </a:rPr>
              <a:t>.</a:t>
            </a:r>
          </a:p>
          <a:p>
            <a:pPr marL="0" indent="0">
              <a:lnSpc>
                <a:spcPct val="150000"/>
              </a:lnSpc>
              <a:spcBef>
                <a:spcPts val="1500"/>
              </a:spcBef>
              <a:buNone/>
            </a:pPr>
            <a:endParaRPr lang="en-US" sz="2400" dirty="0">
              <a:latin typeface="Avenir Light" panose="020B0402020203020204" pitchFamily="34" charset="77"/>
            </a:endParaRPr>
          </a:p>
          <a:p>
            <a:pPr marL="0" indent="0">
              <a:lnSpc>
                <a:spcPct val="150000"/>
              </a:lnSpc>
              <a:spcBef>
                <a:spcPts val="1500"/>
              </a:spcBef>
              <a:buNone/>
            </a:pPr>
            <a:r>
              <a:rPr lang="en-US" sz="2400" dirty="0">
                <a:latin typeface="Avenir Light" panose="020B0402020203020204" pitchFamily="34" charset="77"/>
              </a:rPr>
              <a:t>“</a:t>
            </a:r>
            <a:r>
              <a:rPr lang="en-US" sz="2400" dirty="0">
                <a:solidFill>
                  <a:srgbClr val="C00000"/>
                </a:solidFill>
                <a:latin typeface="Avenir Light" panose="020B0402020203020204" pitchFamily="34" charset="77"/>
              </a:rPr>
              <a:t>bag-of-words model</a:t>
            </a:r>
            <a:r>
              <a:rPr lang="en-US" sz="2400" dirty="0">
                <a:latin typeface="Avenir Light" panose="020B0402020203020204" pitchFamily="34" charset="77"/>
              </a:rPr>
              <a:t>” actually means “</a:t>
            </a:r>
            <a:r>
              <a:rPr lang="en-US" sz="2400" dirty="0">
                <a:solidFill>
                  <a:schemeClr val="accent6">
                    <a:lumMod val="50000"/>
                  </a:schemeClr>
                </a:solidFill>
                <a:latin typeface="Avenir Light" panose="020B0402020203020204" pitchFamily="34" charset="77"/>
              </a:rPr>
              <a:t>Model that uses a bag-of-words representation</a:t>
            </a:r>
            <a:r>
              <a:rPr lang="en-US" sz="2400" dirty="0">
                <a:latin typeface="Avenir Light" panose="020B0402020203020204" pitchFamily="34" charset="77"/>
              </a:rPr>
              <a:t>”</a:t>
            </a:r>
          </a:p>
        </p:txBody>
      </p:sp>
    </p:spTree>
    <p:extLst>
      <p:ext uri="{BB962C8B-B14F-4D97-AF65-F5344CB8AC3E}">
        <p14:creationId xmlns:p14="http://schemas.microsoft.com/office/powerpoint/2010/main" val="3017483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Pros and cons of </a:t>
            </a:r>
            <a:r>
              <a:rPr lang="en-US" b="1" dirty="0" err="1"/>
              <a:t>BoW</a:t>
            </a:r>
            <a:r>
              <a:rPr lang="en-US" b="1" dirty="0"/>
              <a:t>?</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62</a:t>
            </a:fld>
            <a:endParaRPr lang="en-US"/>
          </a:p>
        </p:txBody>
      </p:sp>
    </p:spTree>
    <p:extLst>
      <p:ext uri="{BB962C8B-B14F-4D97-AF65-F5344CB8AC3E}">
        <p14:creationId xmlns:p14="http://schemas.microsoft.com/office/powerpoint/2010/main" val="1018228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b="1" dirty="0">
                <a:solidFill>
                  <a:srgbClr val="C00000"/>
                </a:solidFill>
              </a:rPr>
              <a:t>Bag-of-words (</a:t>
            </a:r>
            <a:r>
              <a:rPr lang="en-US" b="1" dirty="0" err="1">
                <a:solidFill>
                  <a:srgbClr val="C00000"/>
                </a:solidFill>
              </a:rPr>
              <a:t>BoW</a:t>
            </a:r>
            <a:r>
              <a:rPr lang="en-US" b="1" dirty="0">
                <a:solidFill>
                  <a:srgbClr val="C00000"/>
                </a:solidFill>
              </a:rPr>
              <a:t>)</a:t>
            </a:r>
            <a:endParaRPr lang="en-US" dirty="0">
              <a:solidFill>
                <a:srgbClr val="C00000"/>
              </a:solidFill>
            </a:endParaRPr>
          </a:p>
        </p:txBody>
      </p:sp>
      <p:sp>
        <p:nvSpPr>
          <p:cNvPr id="7" name="Rectangle 6">
            <a:extLst>
              <a:ext uri="{FF2B5EF4-FFF2-40B4-BE49-F238E27FC236}">
                <a16:creationId xmlns:a16="http://schemas.microsoft.com/office/drawing/2014/main" id="{94567F9D-8E37-2F41-B147-50FEAE92DA1F}"/>
              </a:ext>
            </a:extLst>
          </p:cNvPr>
          <p:cNvSpPr/>
          <p:nvPr/>
        </p:nvSpPr>
        <p:spPr>
          <a:xfrm flipV="1">
            <a:off x="779792" y="744517"/>
            <a:ext cx="3233408" cy="1063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xfrm>
            <a:off x="9296400" y="6398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253429" y="1310207"/>
                <a:ext cx="10298615" cy="4803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Weaknesses:</a:t>
                </a:r>
              </a:p>
              <a:p>
                <a:pPr>
                  <a:lnSpc>
                    <a:spcPct val="150000"/>
                  </a:lnSpc>
                  <a:spcBef>
                    <a:spcPts val="1500"/>
                  </a:spcBef>
                </a:pPr>
                <a:r>
                  <a:rPr lang="en-US" sz="2400" dirty="0">
                    <a:latin typeface="Avenir Light" panose="020B0402020203020204" pitchFamily="34" charset="77"/>
                  </a:rPr>
                  <a:t>Flattened view of the document</a:t>
                </a:r>
              </a:p>
              <a:p>
                <a:pPr>
                  <a:lnSpc>
                    <a:spcPct val="150000"/>
                  </a:lnSpc>
                  <a:spcBef>
                    <a:spcPts val="1500"/>
                  </a:spcBef>
                </a:pPr>
                <a:r>
                  <a:rPr lang="en-US" sz="2400" dirty="0">
                    <a:latin typeface="Avenir Light" panose="020B0402020203020204" pitchFamily="34" charset="77"/>
                  </a:rPr>
                  <a:t>Context-insensitive (“</a:t>
                </a:r>
                <a:r>
                  <a:rPr lang="en-US" sz="2400" dirty="0">
                    <a:solidFill>
                      <a:schemeClr val="accent5">
                        <a:lumMod val="75000"/>
                      </a:schemeClr>
                    </a:solidFill>
                    <a:latin typeface="Avenir Light" panose="020B0402020203020204" pitchFamily="34" charset="77"/>
                  </a:rPr>
                  <a:t>the horse ate</a:t>
                </a:r>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ate the horse</a:t>
                </a:r>
                <a:r>
                  <a:rPr lang="en-US" sz="2400" dirty="0">
                    <a:latin typeface="Avenir Light" panose="020B0402020203020204" pitchFamily="34" charset="77"/>
                  </a:rPr>
                  <a:t>”)</a:t>
                </a:r>
              </a:p>
              <a:p>
                <a:pPr>
                  <a:lnSpc>
                    <a:spcPct val="150000"/>
                  </a:lnSpc>
                  <a:spcBef>
                    <a:spcPts val="1500"/>
                  </a:spcBef>
                </a:pPr>
                <a:r>
                  <a:rPr lang="en-US" sz="2400" dirty="0">
                    <a:latin typeface="Avenir Light" panose="020B0402020203020204" pitchFamily="34" charset="77"/>
                  </a:rPr>
                  <a:t>Curse of Dimensionality (</a:t>
                </a:r>
                <a:r>
                  <a:rPr lang="en-US" sz="2400" dirty="0">
                    <a:solidFill>
                      <a:schemeClr val="accent5">
                        <a:lumMod val="75000"/>
                      </a:schemeClr>
                    </a:solidFill>
                    <a:latin typeface="Avenir Light" panose="020B0402020203020204" pitchFamily="34" charset="77"/>
                  </a:rPr>
                  <a:t>vocab could be over 100k</a:t>
                </a:r>
                <a:r>
                  <a:rPr lang="en-US" sz="2400" dirty="0">
                    <a:latin typeface="Avenir Light" panose="020B0402020203020204" pitchFamily="34" charset="77"/>
                  </a:rPr>
                  <a:t>)</a:t>
                </a:r>
                <a:endParaRPr lang="en-US" sz="2400" dirty="0">
                  <a:solidFill>
                    <a:srgbClr val="C00000"/>
                  </a:solidFill>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Orthogonality: no concept of semantic similarity at the word-level</a:t>
                </a:r>
              </a:p>
              <a:p>
                <a:pPr lvl="1">
                  <a:lnSpc>
                    <a:spcPct val="150000"/>
                  </a:lnSpc>
                  <a:spcBef>
                    <a:spcPts val="1500"/>
                  </a:spcBef>
                </a:pPr>
                <a:r>
                  <a:rPr lang="en-US" sz="2000" dirty="0"/>
                  <a:t>e</a:t>
                </a:r>
                <a:r>
                  <a:rPr lang="en-US" sz="2000" b="0" dirty="0">
                    <a:solidFill>
                      <a:schemeClr val="tx1"/>
                    </a:solidFill>
                  </a:rPr>
                  <a:t>.g., </a:t>
                </a:r>
                <a14:m>
                  <m:oMath xmlns:m="http://schemas.openxmlformats.org/officeDocument/2006/math">
                    <m:r>
                      <a:rPr lang="en-US" sz="2000" b="0" i="1" smtClean="0">
                        <a:solidFill>
                          <a:schemeClr val="tx1"/>
                        </a:solidFill>
                        <a:latin typeface="Cambria Math" panose="02040503050406030204" pitchFamily="18" charset="0"/>
                      </a:rPr>
                      <m:t>𝑑</m:t>
                    </m:r>
                    <m:r>
                      <a:rPr lang="en-US" sz="2000" b="0" i="0" smtClean="0">
                        <a:solidFill>
                          <a:schemeClr val="tx1"/>
                        </a:solidFill>
                        <a:latin typeface="Cambria Math" panose="02040503050406030204" pitchFamily="18" charset="0"/>
                      </a:rPr>
                      <m:t>(</m:t>
                    </m:r>
                  </m:oMath>
                </a14:m>
                <a:r>
                  <a:rPr lang="en-US" sz="2000" dirty="0">
                    <a:solidFill>
                      <a:srgbClr val="C00000"/>
                    </a:solidFill>
                    <a:latin typeface="Avenir Light" panose="020B0402020203020204" pitchFamily="34" charset="77"/>
                  </a:rPr>
                  <a:t>dog, cat</a:t>
                </a:r>
                <a:r>
                  <a:rPr lang="en-US" sz="2000" dirty="0">
                    <a:latin typeface="Avenir Light" panose="020B0402020203020204" pitchFamily="34" charset="77"/>
                  </a:rPr>
                  <a:t>)</a:t>
                </a:r>
                <a:r>
                  <a:rPr lang="en-US" sz="2000" dirty="0">
                    <a:solidFill>
                      <a:srgbClr val="C00000"/>
                    </a:solidFill>
                    <a:latin typeface="Avenir Light" panose="020B0402020203020204" pitchFamily="34" charset="77"/>
                  </a:rPr>
                  <a:t>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oMath>
                </a14:m>
                <a:r>
                  <a:rPr lang="en-US" sz="2000" dirty="0">
                    <a:solidFill>
                      <a:srgbClr val="C00000"/>
                    </a:solidFill>
                    <a:latin typeface="Avenir Light" panose="020B0402020203020204" pitchFamily="34" charset="77"/>
                  </a:rPr>
                  <a:t>dog, chair</a:t>
                </a:r>
                <a:r>
                  <a:rPr lang="en-US" sz="2000" dirty="0">
                    <a:latin typeface="Avenir Light" panose="020B0402020203020204" pitchFamily="34" charset="77"/>
                  </a:rPr>
                  <a:t>)</a:t>
                </a:r>
                <a:endParaRPr lang="en-US" sz="2000" dirty="0">
                  <a:solidFill>
                    <a:srgbClr val="C00000"/>
                  </a:solidFill>
                  <a:latin typeface="Avenir Light" panose="020B0402020203020204" pitchFamily="34" charset="77"/>
                </a:endParaRPr>
              </a:p>
              <a:p>
                <a:pPr>
                  <a:lnSpc>
                    <a:spcPct val="150000"/>
                  </a:lnSpc>
                  <a:spcBef>
                    <a:spcPts val="1500"/>
                  </a:spcBef>
                </a:pPr>
                <a:endParaRPr lang="en-US" sz="2000" dirty="0">
                  <a:latin typeface="Avenir Light" panose="020B0402020203020204" pitchFamily="34" charset="77"/>
                </a:endParaRPr>
              </a:p>
            </p:txBody>
          </p:sp>
        </mc:Choice>
        <mc:Fallback xmlns="">
          <p:sp>
            <p:nvSpPr>
              <p:cNvPr id="6" name="Content Placeholder 2">
                <a:extLst>
                  <a:ext uri="{FF2B5EF4-FFF2-40B4-BE49-F238E27FC236}">
                    <a16:creationId xmlns:a16="http://schemas.microsoft.com/office/drawing/2014/main" id="{307338D0-55B1-8942-875F-7339054AF64E}"/>
                  </a:ext>
                </a:extLst>
              </p:cNvPr>
              <p:cNvSpPr txBox="1">
                <a:spLocks noRot="1" noChangeAspect="1" noMove="1" noResize="1" noEditPoints="1" noAdjustHandles="1" noChangeArrowheads="1" noChangeShapeType="1" noTextEdit="1"/>
              </p:cNvSpPr>
              <p:nvPr/>
            </p:nvSpPr>
            <p:spPr>
              <a:xfrm>
                <a:off x="1253429" y="1310207"/>
                <a:ext cx="10298615" cy="4803275"/>
              </a:xfrm>
              <a:prstGeom prst="rect">
                <a:avLst/>
              </a:prstGeom>
              <a:blipFill>
                <a:blip r:embed="rId3"/>
                <a:stretch>
                  <a:fillRect l="-862"/>
                </a:stretch>
              </a:blipFill>
            </p:spPr>
            <p:txBody>
              <a:bodyPr/>
              <a:lstStyle/>
              <a:p>
                <a:r>
                  <a:rPr lang="en-US">
                    <a:noFill/>
                  </a:rPr>
                  <a:t> </a:t>
                </a:r>
              </a:p>
            </p:txBody>
          </p:sp>
        </mc:Fallback>
      </mc:AlternateContent>
    </p:spTree>
    <p:extLst>
      <p:ext uri="{BB962C8B-B14F-4D97-AF65-F5344CB8AC3E}">
        <p14:creationId xmlns:p14="http://schemas.microsoft.com/office/powerpoint/2010/main" val="4147057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What is TF-IDF?</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64</a:t>
            </a:fld>
            <a:endParaRPr lang="en-US"/>
          </a:p>
        </p:txBody>
      </p:sp>
    </p:spTree>
    <p:extLst>
      <p:ext uri="{BB962C8B-B14F-4D97-AF65-F5344CB8AC3E}">
        <p14:creationId xmlns:p14="http://schemas.microsoft.com/office/powerpoint/2010/main" val="2633231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65</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270000" y="1513514"/>
            <a:ext cx="9652000" cy="985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dirty="0">
                <a:latin typeface="Avenir Light" panose="020B0402020203020204" pitchFamily="34" charset="77"/>
              </a:rPr>
              <a:t>Notice that longer documents will naturally have higher counts than shorter documents.</a:t>
            </a:r>
          </a:p>
          <a:p>
            <a:pPr marL="0" indent="0" algn="ctr">
              <a:lnSpc>
                <a:spcPct val="150000"/>
              </a:lnSpc>
              <a:spcBef>
                <a:spcPts val="1500"/>
              </a:spcBef>
              <a:buNone/>
            </a:pPr>
            <a:endParaRPr lang="en-US" sz="2400" dirty="0">
              <a:latin typeface="Avenir Light" panose="020B0402020203020204" pitchFamily="34" charset="77"/>
            </a:endParaRPr>
          </a:p>
        </p:txBody>
      </p:sp>
      <p:sp>
        <p:nvSpPr>
          <p:cNvPr id="11" name="Rectangle 10">
            <a:extLst>
              <a:ext uri="{FF2B5EF4-FFF2-40B4-BE49-F238E27FC236}">
                <a16:creationId xmlns:a16="http://schemas.microsoft.com/office/drawing/2014/main" id="{8BCBEFB0-C100-9B4A-88C4-FC34F9499751}"/>
              </a:ext>
            </a:extLst>
          </p:cNvPr>
          <p:cNvSpPr/>
          <p:nvPr/>
        </p:nvSpPr>
        <p:spPr>
          <a:xfrm>
            <a:off x="2129796" y="3558260"/>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9</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17  8</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12" name="Rectangle 11">
            <a:extLst>
              <a:ext uri="{FF2B5EF4-FFF2-40B4-BE49-F238E27FC236}">
                <a16:creationId xmlns:a16="http://schemas.microsoft.com/office/drawing/2014/main" id="{CC146DC5-EF44-7D4D-B75C-9A346A5BAE7A}"/>
              </a:ext>
            </a:extLst>
          </p:cNvPr>
          <p:cNvSpPr/>
          <p:nvPr/>
        </p:nvSpPr>
        <p:spPr>
          <a:xfrm rot="16200000">
            <a:off x="5077988" y="2411120"/>
            <a:ext cx="1604223" cy="5437386"/>
          </a:xfrm>
          <a:prstGeom prst="rect">
            <a:avLst/>
          </a:prstGeom>
        </p:spPr>
        <p:txBody>
          <a:bodyPr wrap="square">
            <a:spAutoFit/>
          </a:bodyPr>
          <a:lstStyle/>
          <a:p>
            <a:pPr algn="r">
              <a:spcBef>
                <a:spcPts val="1000"/>
              </a:spcBef>
            </a:pPr>
            <a:r>
              <a:rPr lang="en-US" sz="2400" dirty="0">
                <a:solidFill>
                  <a:srgbClr val="C00000"/>
                </a:solidFill>
              </a:rPr>
              <a:t>baseball</a:t>
            </a:r>
          </a:p>
          <a:p>
            <a:pPr algn="r">
              <a:spcBef>
                <a:spcPts val="1000"/>
              </a:spcBef>
            </a:pPr>
            <a:r>
              <a:rPr lang="en-US" sz="2400" dirty="0" err="1">
                <a:solidFill>
                  <a:srgbClr val="C00000"/>
                </a:solidFill>
              </a:rPr>
              <a:t>chicago</a:t>
            </a:r>
            <a:endParaRPr lang="en-US" sz="2400" dirty="0">
              <a:solidFill>
                <a:srgbClr val="C00000"/>
              </a:solidFill>
            </a:endParaRPr>
          </a:p>
          <a:p>
            <a:pPr algn="r">
              <a:spcBef>
                <a:spcPts val="1000"/>
              </a:spcBef>
            </a:pPr>
            <a:r>
              <a:rPr lang="en-US" sz="2400" dirty="0">
                <a:solidFill>
                  <a:srgbClr val="C00000"/>
                </a:solidFill>
              </a:rPr>
              <a:t>cubs</a:t>
            </a:r>
          </a:p>
          <a:p>
            <a:pPr algn="r">
              <a:spcBef>
                <a:spcPts val="1000"/>
              </a:spcBef>
            </a:pPr>
            <a:r>
              <a:rPr lang="en-US" sz="2400" dirty="0">
                <a:solidFill>
                  <a:srgbClr val="C00000"/>
                </a:solidFill>
              </a:rPr>
              <a:t>the</a:t>
            </a:r>
          </a:p>
          <a:p>
            <a:pPr algn="r">
              <a:spcBef>
                <a:spcPts val="1000"/>
              </a:spcBef>
            </a:pPr>
            <a:r>
              <a:rPr lang="en-US" sz="2400" dirty="0" err="1">
                <a:solidFill>
                  <a:srgbClr val="C00000"/>
                </a:solidFill>
              </a:rPr>
              <a:t>wringley</a:t>
            </a:r>
            <a:endParaRPr lang="en-US" sz="2400" dirty="0">
              <a:solidFill>
                <a:srgbClr val="C00000"/>
              </a:solidFill>
            </a:endParaRPr>
          </a:p>
          <a:p>
            <a:pPr algn="r">
              <a:spcBef>
                <a:spcPts val="1000"/>
              </a:spcBef>
            </a:pPr>
            <a:r>
              <a:rPr lang="en-US" sz="2400" dirty="0">
                <a:solidFill>
                  <a:srgbClr val="C00000"/>
                </a:solidFill>
              </a:rPr>
              <a:t>padres</a:t>
            </a:r>
          </a:p>
          <a:p>
            <a:pPr algn="r">
              <a:spcBef>
                <a:spcPts val="1000"/>
              </a:spcBef>
            </a:pPr>
            <a:r>
              <a:rPr lang="en-US" sz="2400" dirty="0" err="1">
                <a:solidFill>
                  <a:srgbClr val="C00000"/>
                </a:solidFill>
              </a:rPr>
              <a:t>shohei</a:t>
            </a:r>
            <a:endParaRPr lang="en-US" sz="2400" dirty="0">
              <a:solidFill>
                <a:srgbClr val="C00000"/>
              </a:solidFill>
            </a:endParaRPr>
          </a:p>
          <a:p>
            <a:pPr algn="r">
              <a:spcBef>
                <a:spcPts val="1000"/>
              </a:spcBef>
            </a:pPr>
            <a:r>
              <a:rPr lang="en-US" sz="2400" dirty="0" err="1">
                <a:solidFill>
                  <a:srgbClr val="C00000"/>
                </a:solidFill>
              </a:rPr>
              <a:t>mvp</a:t>
            </a:r>
            <a:endParaRPr lang="en-US" sz="2400" dirty="0">
              <a:solidFill>
                <a:srgbClr val="C00000"/>
              </a:solidFill>
            </a:endParaRPr>
          </a:p>
          <a:p>
            <a:pPr algn="r">
              <a:spcBef>
                <a:spcPts val="1000"/>
              </a:spcBef>
            </a:pPr>
            <a:r>
              <a:rPr lang="en-US" sz="2400" dirty="0">
                <a:solidFill>
                  <a:srgbClr val="C00000"/>
                </a:solidFill>
              </a:rPr>
              <a:t>homerun</a:t>
            </a:r>
          </a:p>
          <a:p>
            <a:pPr algn="r">
              <a:spcBef>
                <a:spcPts val="1000"/>
              </a:spcBef>
            </a:pPr>
            <a:r>
              <a:rPr lang="en-US" sz="2400" dirty="0">
                <a:solidFill>
                  <a:srgbClr val="C00000"/>
                </a:solidFill>
              </a:rPr>
              <a:t>crowd</a:t>
            </a:r>
          </a:p>
          <a:p>
            <a:pPr algn="r">
              <a:spcBef>
                <a:spcPts val="1000"/>
              </a:spcBef>
            </a:pPr>
            <a:endParaRPr lang="en-US" sz="2400" dirty="0">
              <a:solidFill>
                <a:srgbClr val="C00000"/>
              </a:solidFill>
            </a:endParaRPr>
          </a:p>
        </p:txBody>
      </p:sp>
    </p:spTree>
    <p:extLst>
      <p:ext uri="{BB962C8B-B14F-4D97-AF65-F5344CB8AC3E}">
        <p14:creationId xmlns:p14="http://schemas.microsoft.com/office/powerpoint/2010/main" val="2186706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66</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054099" y="1617849"/>
            <a:ext cx="9652000" cy="985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500"/>
              </a:spcBef>
              <a:buNone/>
            </a:pPr>
            <a:r>
              <a:rPr lang="en-US" sz="2400" dirty="0">
                <a:latin typeface="Avenir Light" panose="020B0402020203020204" pitchFamily="34" charset="77"/>
              </a:rPr>
              <a:t>Also notice that “</a:t>
            </a:r>
            <a:r>
              <a:rPr lang="en-US" sz="2400" dirty="0">
                <a:solidFill>
                  <a:schemeClr val="accent5">
                    <a:lumMod val="75000"/>
                  </a:schemeClr>
                </a:solidFill>
                <a:latin typeface="Avenir Light" panose="020B0402020203020204" pitchFamily="34" charset="77"/>
              </a:rPr>
              <a:t>the</a:t>
            </a:r>
            <a:r>
              <a:rPr lang="en-US" sz="2400" dirty="0">
                <a:latin typeface="Avenir Light" panose="020B0402020203020204" pitchFamily="34" charset="77"/>
              </a:rPr>
              <a:t>” has a fairly high count, too.</a:t>
            </a:r>
          </a:p>
          <a:p>
            <a:pPr marL="0" indent="0" algn="ctr">
              <a:lnSpc>
                <a:spcPct val="150000"/>
              </a:lnSpc>
              <a:spcBef>
                <a:spcPts val="1500"/>
              </a:spcBef>
              <a:buNone/>
            </a:pPr>
            <a:endParaRPr lang="en-US" sz="2400" dirty="0">
              <a:latin typeface="Avenir Light" panose="020B0402020203020204" pitchFamily="34" charset="77"/>
            </a:endParaRPr>
          </a:p>
        </p:txBody>
      </p:sp>
      <p:sp>
        <p:nvSpPr>
          <p:cNvPr id="11" name="Rectangle 10">
            <a:extLst>
              <a:ext uri="{FF2B5EF4-FFF2-40B4-BE49-F238E27FC236}">
                <a16:creationId xmlns:a16="http://schemas.microsoft.com/office/drawing/2014/main" id="{8BCBEFB0-C100-9B4A-88C4-FC34F9499751}"/>
              </a:ext>
            </a:extLst>
          </p:cNvPr>
          <p:cNvSpPr/>
          <p:nvPr/>
        </p:nvSpPr>
        <p:spPr>
          <a:xfrm>
            <a:off x="2129796" y="3558260"/>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9</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17  8</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12" name="Rectangle 11">
            <a:extLst>
              <a:ext uri="{FF2B5EF4-FFF2-40B4-BE49-F238E27FC236}">
                <a16:creationId xmlns:a16="http://schemas.microsoft.com/office/drawing/2014/main" id="{CC146DC5-EF44-7D4D-B75C-9A346A5BAE7A}"/>
              </a:ext>
            </a:extLst>
          </p:cNvPr>
          <p:cNvSpPr/>
          <p:nvPr/>
        </p:nvSpPr>
        <p:spPr>
          <a:xfrm rot="16200000">
            <a:off x="5077988" y="2411120"/>
            <a:ext cx="1604223" cy="5437386"/>
          </a:xfrm>
          <a:prstGeom prst="rect">
            <a:avLst/>
          </a:prstGeom>
        </p:spPr>
        <p:txBody>
          <a:bodyPr wrap="square">
            <a:spAutoFit/>
          </a:bodyPr>
          <a:lstStyle/>
          <a:p>
            <a:pPr algn="r">
              <a:spcBef>
                <a:spcPts val="1000"/>
              </a:spcBef>
            </a:pPr>
            <a:r>
              <a:rPr lang="en-US" sz="2400" dirty="0">
                <a:solidFill>
                  <a:srgbClr val="C00000"/>
                </a:solidFill>
              </a:rPr>
              <a:t>baseball</a:t>
            </a:r>
          </a:p>
          <a:p>
            <a:pPr algn="r">
              <a:spcBef>
                <a:spcPts val="1000"/>
              </a:spcBef>
            </a:pPr>
            <a:r>
              <a:rPr lang="en-US" sz="2400" dirty="0" err="1">
                <a:solidFill>
                  <a:srgbClr val="C00000"/>
                </a:solidFill>
              </a:rPr>
              <a:t>chicago</a:t>
            </a:r>
            <a:endParaRPr lang="en-US" sz="2400" dirty="0">
              <a:solidFill>
                <a:srgbClr val="C00000"/>
              </a:solidFill>
            </a:endParaRPr>
          </a:p>
          <a:p>
            <a:pPr algn="r">
              <a:spcBef>
                <a:spcPts val="1000"/>
              </a:spcBef>
            </a:pPr>
            <a:r>
              <a:rPr lang="en-US" sz="2400" dirty="0">
                <a:solidFill>
                  <a:srgbClr val="C00000"/>
                </a:solidFill>
              </a:rPr>
              <a:t>cubs</a:t>
            </a:r>
          </a:p>
          <a:p>
            <a:pPr algn="r">
              <a:spcBef>
                <a:spcPts val="1000"/>
              </a:spcBef>
            </a:pPr>
            <a:r>
              <a:rPr lang="en-US" sz="2400" dirty="0">
                <a:solidFill>
                  <a:srgbClr val="C00000"/>
                </a:solidFill>
              </a:rPr>
              <a:t>the</a:t>
            </a:r>
          </a:p>
          <a:p>
            <a:pPr algn="r">
              <a:spcBef>
                <a:spcPts val="1000"/>
              </a:spcBef>
            </a:pPr>
            <a:r>
              <a:rPr lang="en-US" sz="2400" dirty="0" err="1">
                <a:solidFill>
                  <a:srgbClr val="C00000"/>
                </a:solidFill>
              </a:rPr>
              <a:t>wringley</a:t>
            </a:r>
            <a:endParaRPr lang="en-US" sz="2400" dirty="0">
              <a:solidFill>
                <a:srgbClr val="C00000"/>
              </a:solidFill>
            </a:endParaRPr>
          </a:p>
          <a:p>
            <a:pPr algn="r">
              <a:spcBef>
                <a:spcPts val="1000"/>
              </a:spcBef>
            </a:pPr>
            <a:r>
              <a:rPr lang="en-US" sz="2400" dirty="0">
                <a:solidFill>
                  <a:srgbClr val="C00000"/>
                </a:solidFill>
              </a:rPr>
              <a:t>padres</a:t>
            </a:r>
          </a:p>
          <a:p>
            <a:pPr algn="r">
              <a:spcBef>
                <a:spcPts val="1000"/>
              </a:spcBef>
            </a:pPr>
            <a:r>
              <a:rPr lang="en-US" sz="2400" dirty="0" err="1">
                <a:solidFill>
                  <a:srgbClr val="C00000"/>
                </a:solidFill>
              </a:rPr>
              <a:t>shohei</a:t>
            </a:r>
            <a:endParaRPr lang="en-US" sz="2400" dirty="0">
              <a:solidFill>
                <a:srgbClr val="C00000"/>
              </a:solidFill>
            </a:endParaRPr>
          </a:p>
          <a:p>
            <a:pPr algn="r">
              <a:spcBef>
                <a:spcPts val="1000"/>
              </a:spcBef>
            </a:pPr>
            <a:r>
              <a:rPr lang="en-US" sz="2400" dirty="0" err="1">
                <a:solidFill>
                  <a:srgbClr val="C00000"/>
                </a:solidFill>
              </a:rPr>
              <a:t>mvp</a:t>
            </a:r>
            <a:endParaRPr lang="en-US" sz="2400" dirty="0">
              <a:solidFill>
                <a:srgbClr val="C00000"/>
              </a:solidFill>
            </a:endParaRPr>
          </a:p>
          <a:p>
            <a:pPr algn="r">
              <a:spcBef>
                <a:spcPts val="1000"/>
              </a:spcBef>
            </a:pPr>
            <a:r>
              <a:rPr lang="en-US" sz="2400" dirty="0">
                <a:solidFill>
                  <a:srgbClr val="C00000"/>
                </a:solidFill>
              </a:rPr>
              <a:t>homerun</a:t>
            </a:r>
          </a:p>
          <a:p>
            <a:pPr algn="r">
              <a:spcBef>
                <a:spcPts val="1000"/>
              </a:spcBef>
            </a:pPr>
            <a:r>
              <a:rPr lang="en-US" sz="2400" dirty="0">
                <a:solidFill>
                  <a:srgbClr val="C00000"/>
                </a:solidFill>
              </a:rPr>
              <a:t>crowd</a:t>
            </a:r>
          </a:p>
          <a:p>
            <a:pPr algn="r">
              <a:spcBef>
                <a:spcPts val="1000"/>
              </a:spcBef>
            </a:pPr>
            <a:endParaRPr lang="en-US" sz="2400" dirty="0">
              <a:solidFill>
                <a:srgbClr val="C00000"/>
              </a:solidFill>
            </a:endParaRPr>
          </a:p>
        </p:txBody>
      </p:sp>
    </p:spTree>
    <p:extLst>
      <p:ext uri="{BB962C8B-B14F-4D97-AF65-F5344CB8AC3E}">
        <p14:creationId xmlns:p14="http://schemas.microsoft.com/office/powerpoint/2010/main" val="3079864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67</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460500" y="1343807"/>
            <a:ext cx="9652000" cy="33551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Simple ideas. Let’s:</a:t>
            </a:r>
            <a:endParaRPr lang="en-US" sz="2400" dirty="0">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disproportionately weight the common words that appear in many documents</a:t>
            </a:r>
          </a:p>
          <a:p>
            <a:pPr>
              <a:lnSpc>
                <a:spcPct val="150000"/>
              </a:lnSpc>
              <a:spcBef>
                <a:spcPts val="1500"/>
              </a:spcBef>
            </a:pPr>
            <a:r>
              <a:rPr lang="en-US" sz="2400" dirty="0">
                <a:latin typeface="Avenir Light" panose="020B0402020203020204" pitchFamily="34" charset="77"/>
              </a:rPr>
              <a:t>Use that info and combine it with the word frequency info</a:t>
            </a:r>
          </a:p>
        </p:txBody>
      </p:sp>
    </p:spTree>
    <p:extLst>
      <p:ext uri="{BB962C8B-B14F-4D97-AF65-F5344CB8AC3E}">
        <p14:creationId xmlns:p14="http://schemas.microsoft.com/office/powerpoint/2010/main" val="1359934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E8552-54CA-EE46-9087-48C42A2E26D0}"/>
              </a:ext>
            </a:extLst>
          </p:cNvPr>
          <p:cNvSpPr/>
          <p:nvPr/>
        </p:nvSpPr>
        <p:spPr>
          <a:xfrm flipV="1">
            <a:off x="2882900" y="4109035"/>
            <a:ext cx="6294108" cy="1731682"/>
          </a:xfrm>
          <a:prstGeom prst="rect">
            <a:avLst/>
          </a:prstGeom>
          <a:solidFill>
            <a:schemeClr val="accent4">
              <a:lumMod val="20000"/>
              <a:lumOff val="80000"/>
            </a:schemeClr>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68</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07338D0-55B1-8942-875F-7339054AF64E}"/>
                  </a:ext>
                </a:extLst>
              </p:cNvPr>
              <p:cNvSpPr txBox="1">
                <a:spLocks/>
              </p:cNvSpPr>
              <p:nvPr/>
            </p:nvSpPr>
            <p:spPr>
              <a:xfrm>
                <a:off x="1270000" y="1562101"/>
                <a:ext cx="9969500" cy="2336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TF (term frequency) = </a:t>
                </a:r>
                <a14:m>
                  <m:oMath xmlns:m="http://schemas.openxmlformats.org/officeDocument/2006/math">
                    <m:r>
                      <a:rPr lang="en-US" sz="2400" i="1" dirty="0">
                        <a:solidFill>
                          <a:srgbClr val="C00000"/>
                        </a:solidFill>
                        <a:latin typeface="Cambria Math" panose="02040503050406030204" pitchFamily="18" charset="0"/>
                      </a:rPr>
                      <m:t>𝑓</m:t>
                    </m:r>
                    <m:sSub>
                      <m:sSubPr>
                        <m:ctrlPr>
                          <a:rPr lang="en-US" sz="2400" i="1" baseline="-25000" dirty="0">
                            <a:solidFill>
                              <a:srgbClr val="C00000"/>
                            </a:solidFill>
                            <a:latin typeface="Cambria Math" panose="02040503050406030204" pitchFamily="18" charset="0"/>
                          </a:rPr>
                        </m:ctrlPr>
                      </m:sSubPr>
                      <m:e>
                        <m:r>
                          <a:rPr lang="en-US" sz="2400" i="1" baseline="-25000" dirty="0">
                            <a:solidFill>
                              <a:srgbClr val="C00000"/>
                            </a:solidFill>
                            <a:latin typeface="Cambria Math" panose="02040503050406030204" pitchFamily="18" charset="0"/>
                          </a:rPr>
                          <m:t>𝑤</m:t>
                        </m:r>
                      </m:e>
                      <m:sub>
                        <m:r>
                          <a:rPr lang="en-US" sz="2400" i="1" baseline="-25000" dirty="0">
                            <a:solidFill>
                              <a:srgbClr val="C00000"/>
                            </a:solidFill>
                            <a:latin typeface="Cambria Math" panose="02040503050406030204" pitchFamily="18" charset="0"/>
                          </a:rPr>
                          <m:t>𝑖</m:t>
                        </m:r>
                      </m:sub>
                    </m:sSub>
                    <m:r>
                      <a:rPr lang="en-US" sz="2400" i="1" baseline="-25000" dirty="0">
                        <a:solidFill>
                          <a:srgbClr val="C00000"/>
                        </a:solidFill>
                        <a:latin typeface="Cambria Math" panose="02040503050406030204" pitchFamily="18" charset="0"/>
                      </a:rPr>
                      <m:t> </m:t>
                    </m:r>
                  </m:oMath>
                </a14:m>
                <a:r>
                  <a:rPr lang="en-US" sz="2400" dirty="0">
                    <a:latin typeface="Avenir Light" panose="020B0402020203020204" pitchFamily="34" charset="77"/>
                  </a:rPr>
                  <a:t> = # times word </a:t>
                </a:r>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a14:m>
                <a:r>
                  <a:rPr lang="en-US" sz="2400" dirty="0">
                    <a:solidFill>
                      <a:srgbClr val="C00000"/>
                    </a:solidFill>
                    <a:latin typeface="Avenir Light" panose="020B0402020203020204" pitchFamily="34" charset="77"/>
                  </a:rPr>
                  <a:t> </a:t>
                </a:r>
                <a:r>
                  <a:rPr lang="en-US" sz="2400" dirty="0">
                    <a:latin typeface="Avenir Light" panose="020B0402020203020204" pitchFamily="34" charset="77"/>
                  </a:rPr>
                  <a:t>appeared in the document </a:t>
                </a:r>
              </a:p>
              <a:p>
                <a:pPr marL="0" indent="0">
                  <a:lnSpc>
                    <a:spcPct val="150000"/>
                  </a:lnSpc>
                  <a:spcBef>
                    <a:spcPts val="1500"/>
                  </a:spcBef>
                  <a:buNone/>
                </a:pPr>
                <a:r>
                  <a:rPr lang="en-US" sz="2400" b="1" dirty="0">
                    <a:latin typeface="Avenir Light" panose="020B0402020203020204" pitchFamily="34" charset="77"/>
                  </a:rPr>
                  <a:t>IDF (inverse document frequency)</a:t>
                </a:r>
                <a:r>
                  <a:rPr lang="en-US" sz="2400" dirty="0">
                    <a:latin typeface="Avenir Light" panose="020B0402020203020204" pitchFamily="34" charset="77"/>
                  </a:rPr>
                  <a:t> = </a:t>
                </a:r>
                <a14:m>
                  <m:oMath xmlns:m="http://schemas.openxmlformats.org/officeDocument/2006/math">
                    <m:r>
                      <a:rPr lang="en-US" sz="2400" b="0" i="1" dirty="0" smtClean="0">
                        <a:latin typeface="Cambria Math" panose="02040503050406030204" pitchFamily="18" charset="0"/>
                      </a:rPr>
                      <m:t>𝑙𝑜𝑔</m:t>
                    </m:r>
                    <m:r>
                      <a:rPr lang="en-US" sz="2400" b="0" i="1" dirty="0" smtClean="0">
                        <a:latin typeface="Cambria Math" panose="02040503050406030204" pitchFamily="18" charset="0"/>
                      </a:rPr>
                      <m:t>⁡</m:t>
                    </m:r>
                  </m:oMath>
                </a14:m>
                <a:r>
                  <a:rPr lang="en-US" sz="4800" dirty="0">
                    <a:latin typeface="Avenir Light" panose="020B0402020203020204" pitchFamily="34" charset="77"/>
                  </a:rPr>
                  <a:t>(</a:t>
                </a:r>
                <a14:m>
                  <m:oMath xmlns:m="http://schemas.openxmlformats.org/officeDocument/2006/math">
                    <m:f>
                      <m:fPr>
                        <m:ctrlPr>
                          <a:rPr lang="en-US" sz="2400" i="1" smtClean="0">
                            <a:latin typeface="Cambria Math" panose="02040503050406030204" pitchFamily="18" charset="0"/>
                          </a:rPr>
                        </m:ctrlPr>
                      </m:fPr>
                      <m:num>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docs</m:t>
                        </m:r>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in</m:t>
                        </m:r>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corpus</m:t>
                        </m:r>
                      </m:num>
                      <m:den>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docs</m:t>
                        </m:r>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containing</m:t>
                        </m:r>
                        <m:sSub>
                          <m:sSubPr>
                            <m:ctrlPr>
                              <a:rPr lang="en-US" sz="2400" i="1" dirty="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 </m:t>
                            </m:r>
                            <m:r>
                              <a:rPr lang="en-US" sz="2400" b="0" i="1" dirty="0">
                                <a:solidFill>
                                  <a:srgbClr val="C00000"/>
                                </a:solidFill>
                                <a:latin typeface="Cambria Math" panose="02040503050406030204" pitchFamily="18" charset="0"/>
                              </a:rPr>
                              <m:t>𝑤</m:t>
                            </m:r>
                          </m:e>
                          <m:sub>
                            <m:r>
                              <a:rPr lang="en-US" sz="2400" b="0" i="1" dirty="0">
                                <a:solidFill>
                                  <a:srgbClr val="C00000"/>
                                </a:solidFill>
                                <a:latin typeface="Cambria Math" panose="02040503050406030204" pitchFamily="18" charset="0"/>
                              </a:rPr>
                              <m:t>𝑖</m:t>
                            </m:r>
                          </m:sub>
                        </m:sSub>
                      </m:den>
                    </m:f>
                  </m:oMath>
                </a14:m>
                <a:r>
                  <a:rPr lang="en-US" sz="4800" dirty="0">
                    <a:latin typeface="Avenir Light" panose="020B0402020203020204" pitchFamily="34" charset="77"/>
                  </a:rPr>
                  <a:t>)</a:t>
                </a:r>
              </a:p>
            </p:txBody>
          </p:sp>
        </mc:Choice>
        <mc:Fallback xmlns="">
          <p:sp>
            <p:nvSpPr>
              <p:cNvPr id="6" name="Content Placeholder 2">
                <a:extLst>
                  <a:ext uri="{FF2B5EF4-FFF2-40B4-BE49-F238E27FC236}">
                    <a16:creationId xmlns:a16="http://schemas.microsoft.com/office/drawing/2014/main" id="{307338D0-55B1-8942-875F-7339054AF64E}"/>
                  </a:ext>
                </a:extLst>
              </p:cNvPr>
              <p:cNvSpPr txBox="1">
                <a:spLocks noRot="1" noChangeAspect="1" noMove="1" noResize="1" noEditPoints="1" noAdjustHandles="1" noChangeArrowheads="1" noChangeShapeType="1" noTextEdit="1"/>
              </p:cNvSpPr>
              <p:nvPr/>
            </p:nvSpPr>
            <p:spPr>
              <a:xfrm>
                <a:off x="1270000" y="1562101"/>
                <a:ext cx="9969500" cy="2336102"/>
              </a:xfrm>
              <a:prstGeom prst="rect">
                <a:avLst/>
              </a:prstGeom>
              <a:blipFill>
                <a:blip r:embed="rId3"/>
                <a:stretch>
                  <a:fillRect l="-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0BE79CE-4C2B-3E43-8804-E47E9787785D}"/>
                  </a:ext>
                </a:extLst>
              </p:cNvPr>
              <p:cNvSpPr txBox="1">
                <a:spLocks/>
              </p:cNvSpPr>
              <p:nvPr/>
            </p:nvSpPr>
            <p:spPr>
              <a:xfrm>
                <a:off x="3403600" y="4252912"/>
                <a:ext cx="5905500" cy="1443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TFIDF = </a:t>
                </a:r>
                <a14:m>
                  <m:oMath xmlns:m="http://schemas.openxmlformats.org/officeDocument/2006/math">
                    <m:r>
                      <a:rPr lang="en-US" sz="2400" i="1" dirty="0">
                        <a:solidFill>
                          <a:srgbClr val="C00000"/>
                        </a:solidFill>
                        <a:latin typeface="Cambria Math" panose="02040503050406030204" pitchFamily="18" charset="0"/>
                      </a:rPr>
                      <m:t>𝑓</m:t>
                    </m:r>
                    <m:sSub>
                      <m:sSubPr>
                        <m:ctrlPr>
                          <a:rPr lang="en-US" sz="2400" i="1" baseline="-25000" dirty="0">
                            <a:solidFill>
                              <a:srgbClr val="C00000"/>
                            </a:solidFill>
                            <a:latin typeface="Cambria Math" panose="02040503050406030204" pitchFamily="18" charset="0"/>
                          </a:rPr>
                        </m:ctrlPr>
                      </m:sSubPr>
                      <m:e>
                        <m:r>
                          <a:rPr lang="en-US" sz="2400" i="1" baseline="-25000" dirty="0">
                            <a:solidFill>
                              <a:srgbClr val="C00000"/>
                            </a:solidFill>
                            <a:latin typeface="Cambria Math" panose="02040503050406030204" pitchFamily="18" charset="0"/>
                          </a:rPr>
                          <m:t>𝑤</m:t>
                        </m:r>
                      </m:e>
                      <m:sub>
                        <m:r>
                          <a:rPr lang="en-US" sz="2400" i="1" baseline="-25000" dirty="0">
                            <a:solidFill>
                              <a:srgbClr val="C00000"/>
                            </a:solidFill>
                            <a:latin typeface="Cambria Math" panose="02040503050406030204" pitchFamily="18" charset="0"/>
                          </a:rPr>
                          <m:t>𝑖</m:t>
                        </m:r>
                      </m:sub>
                    </m:sSub>
                  </m:oMath>
                </a14:m>
                <a:r>
                  <a:rPr lang="en-US" sz="2400" dirty="0">
                    <a:latin typeface="Avenir Light" panose="020B0402020203020204" pitchFamily="34" charset="77"/>
                  </a:rPr>
                  <a:t> * </a:t>
                </a:r>
                <a14:m>
                  <m:oMath xmlns:m="http://schemas.openxmlformats.org/officeDocument/2006/math">
                    <m:r>
                      <a:rPr lang="en-US" sz="2400" i="1" dirty="0">
                        <a:latin typeface="Cambria Math" panose="02040503050406030204" pitchFamily="18" charset="0"/>
                      </a:rPr>
                      <m:t>𝑙𝑜𝑔</m:t>
                    </m:r>
                    <m:r>
                      <a:rPr lang="en-US" sz="2400" i="1" dirty="0">
                        <a:latin typeface="Cambria Math" panose="02040503050406030204" pitchFamily="18" charset="0"/>
                      </a:rPr>
                      <m:t>⁡</m:t>
                    </m:r>
                  </m:oMath>
                </a14:m>
                <a:r>
                  <a:rPr lang="en-US" sz="4800" dirty="0">
                    <a:latin typeface="Avenir Light" panose="020B0402020203020204" pitchFamily="34" charset="77"/>
                  </a:rPr>
                  <a:t>(</a:t>
                </a:r>
                <a14:m>
                  <m:oMath xmlns:m="http://schemas.openxmlformats.org/officeDocument/2006/math">
                    <m:f>
                      <m:fPr>
                        <m:ctrlPr>
                          <a:rPr lang="en-US" sz="2400" i="1">
                            <a:latin typeface="Cambria Math" panose="02040503050406030204" pitchFamily="18" charset="0"/>
                          </a:rPr>
                        </m:ctrlPr>
                      </m:fPr>
                      <m:num>
                        <m:r>
                          <m:rPr>
                            <m:nor/>
                          </m:rPr>
                          <a:rPr lang="en-US" sz="2400">
                            <a:latin typeface="Cambria Math" panose="02040503050406030204" pitchFamily="18" charset="0"/>
                          </a:rPr>
                          <m:t># </m:t>
                        </m:r>
                        <m:r>
                          <m:rPr>
                            <m:nor/>
                          </m:rPr>
                          <a:rPr lang="en-US" sz="2400">
                            <a:latin typeface="Cambria Math" panose="02040503050406030204" pitchFamily="18" charset="0"/>
                          </a:rPr>
                          <m:t>docs</m:t>
                        </m:r>
                        <m:r>
                          <m:rPr>
                            <m:nor/>
                          </m:rPr>
                          <a:rPr lang="en-US" sz="2400">
                            <a:latin typeface="Cambria Math" panose="02040503050406030204" pitchFamily="18" charset="0"/>
                          </a:rPr>
                          <m:t> </m:t>
                        </m:r>
                        <m:r>
                          <m:rPr>
                            <m:nor/>
                          </m:rPr>
                          <a:rPr lang="en-US" sz="2400">
                            <a:latin typeface="Cambria Math" panose="02040503050406030204" pitchFamily="18" charset="0"/>
                          </a:rPr>
                          <m:t>in</m:t>
                        </m:r>
                        <m:r>
                          <m:rPr>
                            <m:nor/>
                          </m:rPr>
                          <a:rPr lang="en-US" sz="2400">
                            <a:latin typeface="Cambria Math" panose="02040503050406030204" pitchFamily="18" charset="0"/>
                          </a:rPr>
                          <m:t> </m:t>
                        </m:r>
                        <m:r>
                          <m:rPr>
                            <m:nor/>
                          </m:rPr>
                          <a:rPr lang="en-US" sz="2400">
                            <a:latin typeface="Cambria Math" panose="02040503050406030204" pitchFamily="18" charset="0"/>
                          </a:rPr>
                          <m:t>corpus</m:t>
                        </m:r>
                      </m:num>
                      <m:den>
                        <m:r>
                          <m:rPr>
                            <m:nor/>
                          </m:rPr>
                          <a:rPr lang="en-US" sz="2400">
                            <a:latin typeface="Cambria Math" panose="02040503050406030204" pitchFamily="18" charset="0"/>
                          </a:rPr>
                          <m:t># </m:t>
                        </m:r>
                        <m:r>
                          <m:rPr>
                            <m:nor/>
                          </m:rPr>
                          <a:rPr lang="en-US" sz="2400">
                            <a:latin typeface="Cambria Math" panose="02040503050406030204" pitchFamily="18" charset="0"/>
                          </a:rPr>
                          <m:t>docs</m:t>
                        </m:r>
                        <m:r>
                          <m:rPr>
                            <m:nor/>
                          </m:rPr>
                          <a:rPr lang="en-US" sz="2400">
                            <a:latin typeface="Cambria Math" panose="02040503050406030204" pitchFamily="18" charset="0"/>
                          </a:rPr>
                          <m:t> </m:t>
                        </m:r>
                        <m:r>
                          <m:rPr>
                            <m:nor/>
                          </m:rPr>
                          <a:rPr lang="en-US" sz="2400">
                            <a:latin typeface="Cambria Math" panose="02040503050406030204" pitchFamily="18" charset="0"/>
                          </a:rPr>
                          <m:t>containing</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𝑤</m:t>
                            </m:r>
                          </m:e>
                          <m:sub>
                            <m:r>
                              <a:rPr lang="en-US" sz="2400" i="1" dirty="0">
                                <a:solidFill>
                                  <a:srgbClr val="C00000"/>
                                </a:solidFill>
                                <a:latin typeface="Cambria Math" panose="02040503050406030204" pitchFamily="18" charset="0"/>
                              </a:rPr>
                              <m:t>𝑖</m:t>
                            </m:r>
                          </m:sub>
                        </m:sSub>
                      </m:den>
                    </m:f>
                  </m:oMath>
                </a14:m>
                <a:r>
                  <a:rPr lang="en-US" sz="4800" dirty="0">
                    <a:latin typeface="Avenir Light" panose="020B0402020203020204" pitchFamily="34" charset="77"/>
                  </a:rPr>
                  <a:t>)</a:t>
                </a:r>
                <a:endParaRPr lang="en-US" sz="2400" dirty="0">
                  <a:latin typeface="Avenir Light" panose="020B0402020203020204" pitchFamily="34" charset="77"/>
                </a:endParaRPr>
              </a:p>
            </p:txBody>
          </p:sp>
        </mc:Choice>
        <mc:Fallback xmlns="">
          <p:sp>
            <p:nvSpPr>
              <p:cNvPr id="9" name="Content Placeholder 2">
                <a:extLst>
                  <a:ext uri="{FF2B5EF4-FFF2-40B4-BE49-F238E27FC236}">
                    <a16:creationId xmlns:a16="http://schemas.microsoft.com/office/drawing/2014/main" id="{70BE79CE-4C2B-3E43-8804-E47E9787785D}"/>
                  </a:ext>
                </a:extLst>
              </p:cNvPr>
              <p:cNvSpPr txBox="1">
                <a:spLocks noRot="1" noChangeAspect="1" noMove="1" noResize="1" noEditPoints="1" noAdjustHandles="1" noChangeArrowheads="1" noChangeShapeType="1" noTextEdit="1"/>
              </p:cNvSpPr>
              <p:nvPr/>
            </p:nvSpPr>
            <p:spPr>
              <a:xfrm>
                <a:off x="3403600" y="4252912"/>
                <a:ext cx="5905500" cy="1443928"/>
              </a:xfrm>
              <a:prstGeom prst="rect">
                <a:avLst/>
              </a:prstGeom>
              <a:blipFill>
                <a:blip r:embed="rId4"/>
                <a:stretch>
                  <a:fillRect l="-1502"/>
                </a:stretch>
              </a:blipFill>
            </p:spPr>
            <p:txBody>
              <a:bodyPr/>
              <a:lstStyle/>
              <a:p>
                <a:r>
                  <a:rPr lang="en-US">
                    <a:noFill/>
                  </a:rPr>
                  <a:t> </a:t>
                </a:r>
              </a:p>
            </p:txBody>
          </p:sp>
        </mc:Fallback>
      </mc:AlternateContent>
    </p:spTree>
    <p:extLst>
      <p:ext uri="{BB962C8B-B14F-4D97-AF65-F5344CB8AC3E}">
        <p14:creationId xmlns:p14="http://schemas.microsoft.com/office/powerpoint/2010/main" val="3602834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69</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E346B12-F87C-7F48-BE6F-CEBF5649FA3A}"/>
                  </a:ext>
                </a:extLst>
              </p:cNvPr>
              <p:cNvSpPr txBox="1">
                <a:spLocks/>
              </p:cNvSpPr>
              <p:nvPr/>
            </p:nvSpPr>
            <p:spPr>
              <a:xfrm>
                <a:off x="1253429" y="1310207"/>
                <a:ext cx="10298615" cy="4803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Weaknesses:</a:t>
                </a:r>
              </a:p>
              <a:p>
                <a:pPr>
                  <a:lnSpc>
                    <a:spcPct val="150000"/>
                  </a:lnSpc>
                  <a:spcBef>
                    <a:spcPts val="1500"/>
                  </a:spcBef>
                </a:pPr>
                <a:r>
                  <a:rPr lang="en-US" sz="2400" strike="sngStrike" dirty="0">
                    <a:latin typeface="Avenir Light" panose="020B0402020203020204" pitchFamily="34" charset="77"/>
                  </a:rPr>
                  <a:t>Flattened view of the document</a:t>
                </a:r>
              </a:p>
              <a:p>
                <a:pPr>
                  <a:lnSpc>
                    <a:spcPct val="150000"/>
                  </a:lnSpc>
                  <a:spcBef>
                    <a:spcPts val="1500"/>
                  </a:spcBef>
                </a:pPr>
                <a:r>
                  <a:rPr lang="en-US" sz="2400" dirty="0">
                    <a:latin typeface="Avenir Light" panose="020B0402020203020204" pitchFamily="34" charset="77"/>
                  </a:rPr>
                  <a:t>Context-insensitive (“</a:t>
                </a:r>
                <a:r>
                  <a:rPr lang="en-US" sz="2400" dirty="0">
                    <a:solidFill>
                      <a:schemeClr val="accent5">
                        <a:lumMod val="75000"/>
                      </a:schemeClr>
                    </a:solidFill>
                    <a:latin typeface="Avenir Light" panose="020B0402020203020204" pitchFamily="34" charset="77"/>
                  </a:rPr>
                  <a:t>the horse ate</a:t>
                </a:r>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ate the horse</a:t>
                </a:r>
                <a:r>
                  <a:rPr lang="en-US" sz="2400" dirty="0">
                    <a:latin typeface="Avenir Light" panose="020B0402020203020204" pitchFamily="34" charset="77"/>
                  </a:rPr>
                  <a:t>”)</a:t>
                </a:r>
              </a:p>
              <a:p>
                <a:pPr>
                  <a:lnSpc>
                    <a:spcPct val="150000"/>
                  </a:lnSpc>
                  <a:spcBef>
                    <a:spcPts val="1500"/>
                  </a:spcBef>
                </a:pPr>
                <a:r>
                  <a:rPr lang="en-US" sz="2400" dirty="0">
                    <a:latin typeface="Avenir Light" panose="020B0402020203020204" pitchFamily="34" charset="77"/>
                  </a:rPr>
                  <a:t>Curse of Dimensionality (</a:t>
                </a:r>
                <a:r>
                  <a:rPr lang="en-US" sz="2400" dirty="0">
                    <a:solidFill>
                      <a:schemeClr val="accent5">
                        <a:lumMod val="75000"/>
                      </a:schemeClr>
                    </a:solidFill>
                    <a:latin typeface="Avenir Light" panose="020B0402020203020204" pitchFamily="34" charset="77"/>
                  </a:rPr>
                  <a:t>vocab could be over 100k</a:t>
                </a:r>
                <a:r>
                  <a:rPr lang="en-US" sz="2400" dirty="0">
                    <a:latin typeface="Avenir Light" panose="020B0402020203020204" pitchFamily="34" charset="77"/>
                  </a:rPr>
                  <a:t>)</a:t>
                </a:r>
                <a:endParaRPr lang="en-US" sz="2400" dirty="0">
                  <a:solidFill>
                    <a:srgbClr val="C00000"/>
                  </a:solidFill>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Orthogonality: no concept of semantic similarity at the word-level</a:t>
                </a:r>
              </a:p>
              <a:p>
                <a:pPr lvl="1">
                  <a:lnSpc>
                    <a:spcPct val="150000"/>
                  </a:lnSpc>
                  <a:spcBef>
                    <a:spcPts val="1500"/>
                  </a:spcBef>
                </a:pPr>
                <a:r>
                  <a:rPr lang="en-US" sz="2000" dirty="0"/>
                  <a:t>e</a:t>
                </a:r>
                <a:r>
                  <a:rPr lang="en-US" sz="2000" b="0" dirty="0">
                    <a:solidFill>
                      <a:schemeClr val="tx1"/>
                    </a:solidFill>
                  </a:rPr>
                  <a:t>.g., </a:t>
                </a:r>
                <a14:m>
                  <m:oMath xmlns:m="http://schemas.openxmlformats.org/officeDocument/2006/math">
                    <m:r>
                      <a:rPr lang="en-US" sz="2000" b="0" i="1" smtClean="0">
                        <a:solidFill>
                          <a:schemeClr val="tx1"/>
                        </a:solidFill>
                        <a:latin typeface="Cambria Math" panose="02040503050406030204" pitchFamily="18" charset="0"/>
                      </a:rPr>
                      <m:t>𝑑</m:t>
                    </m:r>
                    <m:r>
                      <a:rPr lang="en-US" sz="2000" b="0" i="0" smtClean="0">
                        <a:solidFill>
                          <a:schemeClr val="tx1"/>
                        </a:solidFill>
                        <a:latin typeface="Cambria Math" panose="02040503050406030204" pitchFamily="18" charset="0"/>
                      </a:rPr>
                      <m:t>(</m:t>
                    </m:r>
                  </m:oMath>
                </a14:m>
                <a:r>
                  <a:rPr lang="en-US" sz="2000" dirty="0">
                    <a:solidFill>
                      <a:srgbClr val="C00000"/>
                    </a:solidFill>
                    <a:latin typeface="Avenir Light" panose="020B0402020203020204" pitchFamily="34" charset="77"/>
                  </a:rPr>
                  <a:t>dog, cat</a:t>
                </a:r>
                <a:r>
                  <a:rPr lang="en-US" sz="2000" dirty="0">
                    <a:latin typeface="Avenir Light" panose="020B0402020203020204" pitchFamily="34" charset="77"/>
                  </a:rPr>
                  <a:t>)</a:t>
                </a:r>
                <a:r>
                  <a:rPr lang="en-US" sz="2000" dirty="0">
                    <a:solidFill>
                      <a:srgbClr val="C00000"/>
                    </a:solidFill>
                    <a:latin typeface="Avenir Light" panose="020B0402020203020204" pitchFamily="34" charset="77"/>
                  </a:rPr>
                  <a:t>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oMath>
                </a14:m>
                <a:r>
                  <a:rPr lang="en-US" sz="2000" dirty="0">
                    <a:solidFill>
                      <a:srgbClr val="C00000"/>
                    </a:solidFill>
                    <a:latin typeface="Avenir Light" panose="020B0402020203020204" pitchFamily="34" charset="77"/>
                  </a:rPr>
                  <a:t>dog, chair</a:t>
                </a:r>
                <a:r>
                  <a:rPr lang="en-US" sz="2000" dirty="0">
                    <a:latin typeface="Avenir Light" panose="020B0402020203020204" pitchFamily="34" charset="77"/>
                  </a:rPr>
                  <a:t>)</a:t>
                </a:r>
                <a:endParaRPr lang="en-US" sz="2000" dirty="0">
                  <a:solidFill>
                    <a:srgbClr val="C00000"/>
                  </a:solidFill>
                  <a:latin typeface="Avenir Light" panose="020B0402020203020204" pitchFamily="34" charset="77"/>
                </a:endParaRPr>
              </a:p>
              <a:p>
                <a:pPr>
                  <a:lnSpc>
                    <a:spcPct val="150000"/>
                  </a:lnSpc>
                  <a:spcBef>
                    <a:spcPts val="1500"/>
                  </a:spcBef>
                </a:pPr>
                <a:endParaRPr lang="en-US" sz="2000" dirty="0">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6E346B12-F87C-7F48-BE6F-CEBF5649FA3A}"/>
                  </a:ext>
                </a:extLst>
              </p:cNvPr>
              <p:cNvSpPr txBox="1">
                <a:spLocks noRot="1" noChangeAspect="1" noMove="1" noResize="1" noEditPoints="1" noAdjustHandles="1" noChangeArrowheads="1" noChangeShapeType="1" noTextEdit="1"/>
              </p:cNvSpPr>
              <p:nvPr/>
            </p:nvSpPr>
            <p:spPr>
              <a:xfrm>
                <a:off x="1253429" y="1310207"/>
                <a:ext cx="10298615" cy="4803275"/>
              </a:xfrm>
              <a:prstGeom prst="rect">
                <a:avLst/>
              </a:prstGeom>
              <a:blipFill>
                <a:blip r:embed="rId3"/>
                <a:stretch>
                  <a:fillRect l="-862"/>
                </a:stretch>
              </a:blipFill>
            </p:spPr>
            <p:txBody>
              <a:bodyPr/>
              <a:lstStyle/>
              <a:p>
                <a:r>
                  <a:rPr lang="en-US">
                    <a:noFill/>
                  </a:rPr>
                  <a:t> </a:t>
                </a:r>
              </a:p>
            </p:txBody>
          </p:sp>
        </mc:Fallback>
      </mc:AlternateContent>
    </p:spTree>
    <p:extLst>
      <p:ext uri="{BB962C8B-B14F-4D97-AF65-F5344CB8AC3E}">
        <p14:creationId xmlns:p14="http://schemas.microsoft.com/office/powerpoint/2010/main" val="4261165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509AF6-DF1D-D14F-A425-FE4EE7CFBA8B}"/>
              </a:ext>
            </a:extLst>
          </p:cNvPr>
          <p:cNvSpPr/>
          <p:nvPr/>
        </p:nvSpPr>
        <p:spPr>
          <a:xfrm>
            <a:off x="2145198" y="1392036"/>
            <a:ext cx="3524082"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2">
            <a:extLst>
              <a:ext uri="{FF2B5EF4-FFF2-40B4-BE49-F238E27FC236}">
                <a16:creationId xmlns:a16="http://schemas.microsoft.com/office/drawing/2014/main" id="{E1FB50AB-78CC-304E-BF88-BFD55ECFFA5A}"/>
              </a:ext>
            </a:extLst>
          </p:cNvPr>
          <p:cNvSpPr txBox="1">
            <a:spLocks/>
          </p:cNvSpPr>
          <p:nvPr/>
        </p:nvSpPr>
        <p:spPr>
          <a:xfrm>
            <a:off x="2154343" y="1053178"/>
            <a:ext cx="6111833" cy="5061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Beginning Concepts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Neural Foundation</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Attention and Beyond</a:t>
            </a:r>
          </a:p>
        </p:txBody>
      </p:sp>
      <p:sp>
        <p:nvSpPr>
          <p:cNvPr id="6" name="Rectangle 5">
            <a:extLst>
              <a:ext uri="{FF2B5EF4-FFF2-40B4-BE49-F238E27FC236}">
                <a16:creationId xmlns:a16="http://schemas.microsoft.com/office/drawing/2014/main" id="{A339E158-9647-2740-9C84-883B1825963A}"/>
              </a:ext>
            </a:extLst>
          </p:cNvPr>
          <p:cNvSpPr/>
          <p:nvPr/>
        </p:nvSpPr>
        <p:spPr>
          <a:xfrm>
            <a:off x="1046406" y="2423661"/>
            <a:ext cx="771242" cy="90716"/>
          </a:xfrm>
          <a:prstGeom prst="rect">
            <a:avLst/>
          </a:prstGeom>
          <a:solidFill>
            <a:srgbClr val="8EC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1046406" y="2514376"/>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1046406" y="3287261"/>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1046406" y="3377976"/>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9" name="Rectangle 18">
            <a:extLst>
              <a:ext uri="{FF2B5EF4-FFF2-40B4-BE49-F238E27FC236}">
                <a16:creationId xmlns:a16="http://schemas.microsoft.com/office/drawing/2014/main" id="{F4322E79-BDC8-9541-943D-C1853B747024}"/>
              </a:ext>
            </a:extLst>
          </p:cNvPr>
          <p:cNvSpPr/>
          <p:nvPr/>
        </p:nvSpPr>
        <p:spPr>
          <a:xfrm>
            <a:off x="1046406" y="1552165"/>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9B4BDA-8F37-224D-9D84-D0F812E959AF}"/>
              </a:ext>
            </a:extLst>
          </p:cNvPr>
          <p:cNvSpPr/>
          <p:nvPr/>
        </p:nvSpPr>
        <p:spPr>
          <a:xfrm>
            <a:off x="1046406" y="1642880"/>
            <a:ext cx="771242" cy="1003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89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70</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E346B12-F87C-7F48-BE6F-CEBF5649FA3A}"/>
                  </a:ext>
                </a:extLst>
              </p:cNvPr>
              <p:cNvSpPr txBox="1">
                <a:spLocks/>
              </p:cNvSpPr>
              <p:nvPr/>
            </p:nvSpPr>
            <p:spPr>
              <a:xfrm>
                <a:off x="1253429" y="1310207"/>
                <a:ext cx="10298615" cy="4803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Weaknesses:</a:t>
                </a:r>
              </a:p>
              <a:p>
                <a:pPr>
                  <a:lnSpc>
                    <a:spcPct val="150000"/>
                  </a:lnSpc>
                  <a:spcBef>
                    <a:spcPts val="1500"/>
                  </a:spcBef>
                </a:pPr>
                <a:r>
                  <a:rPr lang="en-US" sz="2400" strike="sngStrike" dirty="0">
                    <a:latin typeface="Avenir Light" panose="020B0402020203020204" pitchFamily="34" charset="77"/>
                  </a:rPr>
                  <a:t>Flattened view of the document</a:t>
                </a:r>
              </a:p>
              <a:p>
                <a:pPr>
                  <a:lnSpc>
                    <a:spcPct val="150000"/>
                  </a:lnSpc>
                  <a:spcBef>
                    <a:spcPts val="1500"/>
                  </a:spcBef>
                </a:pPr>
                <a:r>
                  <a:rPr lang="en-US" sz="2400" dirty="0">
                    <a:latin typeface="Avenir Light" panose="020B0402020203020204" pitchFamily="34" charset="77"/>
                  </a:rPr>
                  <a:t>Context-insensitive (“</a:t>
                </a:r>
                <a:r>
                  <a:rPr lang="en-US" sz="2400" dirty="0">
                    <a:solidFill>
                      <a:schemeClr val="accent5">
                        <a:lumMod val="75000"/>
                      </a:schemeClr>
                    </a:solidFill>
                    <a:latin typeface="Avenir Light" panose="020B0402020203020204" pitchFamily="34" charset="77"/>
                  </a:rPr>
                  <a:t>the horse ate</a:t>
                </a:r>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ate the horse</a:t>
                </a:r>
                <a:r>
                  <a:rPr lang="en-US" sz="2400" dirty="0">
                    <a:latin typeface="Avenir Light" panose="020B0402020203020204" pitchFamily="34" charset="77"/>
                  </a:rPr>
                  <a:t>”)</a:t>
                </a:r>
              </a:p>
              <a:p>
                <a:pPr>
                  <a:lnSpc>
                    <a:spcPct val="150000"/>
                  </a:lnSpc>
                  <a:spcBef>
                    <a:spcPts val="1500"/>
                  </a:spcBef>
                </a:pPr>
                <a:r>
                  <a:rPr lang="en-US" sz="2400" dirty="0">
                    <a:latin typeface="Avenir Light" panose="020B0402020203020204" pitchFamily="34" charset="77"/>
                  </a:rPr>
                  <a:t>Curse of Dimensionality (</a:t>
                </a:r>
                <a:r>
                  <a:rPr lang="en-US" sz="2400" dirty="0">
                    <a:solidFill>
                      <a:schemeClr val="accent5">
                        <a:lumMod val="75000"/>
                      </a:schemeClr>
                    </a:solidFill>
                    <a:latin typeface="Avenir Light" panose="020B0402020203020204" pitchFamily="34" charset="77"/>
                  </a:rPr>
                  <a:t>vocab could be over 100k</a:t>
                </a:r>
                <a:r>
                  <a:rPr lang="en-US" sz="2400" dirty="0">
                    <a:latin typeface="Avenir Light" panose="020B0402020203020204" pitchFamily="34" charset="77"/>
                  </a:rPr>
                  <a:t>)</a:t>
                </a:r>
                <a:endParaRPr lang="en-US" sz="2400" dirty="0">
                  <a:solidFill>
                    <a:srgbClr val="C00000"/>
                  </a:solidFill>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Orthogonality: no concept of semantic similarity at the word-level</a:t>
                </a:r>
              </a:p>
              <a:p>
                <a:pPr lvl="1">
                  <a:lnSpc>
                    <a:spcPct val="150000"/>
                  </a:lnSpc>
                  <a:spcBef>
                    <a:spcPts val="1500"/>
                  </a:spcBef>
                </a:pPr>
                <a:r>
                  <a:rPr lang="en-US" sz="2000" dirty="0"/>
                  <a:t>e</a:t>
                </a:r>
                <a:r>
                  <a:rPr lang="en-US" sz="2000" b="0" dirty="0">
                    <a:solidFill>
                      <a:schemeClr val="tx1"/>
                    </a:solidFill>
                  </a:rPr>
                  <a:t>.g., </a:t>
                </a:r>
                <a14:m>
                  <m:oMath xmlns:m="http://schemas.openxmlformats.org/officeDocument/2006/math">
                    <m:r>
                      <a:rPr lang="en-US" sz="2000" b="0" i="1" smtClean="0">
                        <a:solidFill>
                          <a:schemeClr val="tx1"/>
                        </a:solidFill>
                        <a:latin typeface="Cambria Math" panose="02040503050406030204" pitchFamily="18" charset="0"/>
                      </a:rPr>
                      <m:t>𝑑</m:t>
                    </m:r>
                    <m:r>
                      <a:rPr lang="en-US" sz="2000" b="0" i="0" smtClean="0">
                        <a:solidFill>
                          <a:schemeClr val="tx1"/>
                        </a:solidFill>
                        <a:latin typeface="Cambria Math" panose="02040503050406030204" pitchFamily="18" charset="0"/>
                      </a:rPr>
                      <m:t>(</m:t>
                    </m:r>
                  </m:oMath>
                </a14:m>
                <a:r>
                  <a:rPr lang="en-US" sz="2000" dirty="0">
                    <a:solidFill>
                      <a:srgbClr val="C00000"/>
                    </a:solidFill>
                    <a:latin typeface="Avenir Light" panose="020B0402020203020204" pitchFamily="34" charset="77"/>
                  </a:rPr>
                  <a:t>dog, cat</a:t>
                </a:r>
                <a:r>
                  <a:rPr lang="en-US" sz="2000" dirty="0">
                    <a:latin typeface="Avenir Light" panose="020B0402020203020204" pitchFamily="34" charset="77"/>
                  </a:rPr>
                  <a:t>)</a:t>
                </a:r>
                <a:r>
                  <a:rPr lang="en-US" sz="2000" dirty="0">
                    <a:solidFill>
                      <a:srgbClr val="C00000"/>
                    </a:solidFill>
                    <a:latin typeface="Avenir Light" panose="020B0402020203020204" pitchFamily="34" charset="77"/>
                  </a:rPr>
                  <a:t>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oMath>
                </a14:m>
                <a:r>
                  <a:rPr lang="en-US" sz="2000" dirty="0">
                    <a:solidFill>
                      <a:srgbClr val="C00000"/>
                    </a:solidFill>
                    <a:latin typeface="Avenir Light" panose="020B0402020203020204" pitchFamily="34" charset="77"/>
                  </a:rPr>
                  <a:t>dog, chair</a:t>
                </a:r>
                <a:r>
                  <a:rPr lang="en-US" sz="2000" dirty="0">
                    <a:latin typeface="Avenir Light" panose="020B0402020203020204" pitchFamily="34" charset="77"/>
                  </a:rPr>
                  <a:t>)</a:t>
                </a:r>
                <a:endParaRPr lang="en-US" sz="2000" dirty="0">
                  <a:solidFill>
                    <a:srgbClr val="C00000"/>
                  </a:solidFill>
                  <a:latin typeface="Avenir Light" panose="020B0402020203020204" pitchFamily="34" charset="77"/>
                </a:endParaRPr>
              </a:p>
              <a:p>
                <a:pPr>
                  <a:lnSpc>
                    <a:spcPct val="150000"/>
                  </a:lnSpc>
                  <a:spcBef>
                    <a:spcPts val="1500"/>
                  </a:spcBef>
                </a:pPr>
                <a:endParaRPr lang="en-US" sz="2000" dirty="0">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6E346B12-F87C-7F48-BE6F-CEBF5649FA3A}"/>
                  </a:ext>
                </a:extLst>
              </p:cNvPr>
              <p:cNvSpPr txBox="1">
                <a:spLocks noRot="1" noChangeAspect="1" noMove="1" noResize="1" noEditPoints="1" noAdjustHandles="1" noChangeArrowheads="1" noChangeShapeType="1" noTextEdit="1"/>
              </p:cNvSpPr>
              <p:nvPr/>
            </p:nvSpPr>
            <p:spPr>
              <a:xfrm>
                <a:off x="1253429" y="1310207"/>
                <a:ext cx="10298615" cy="4803275"/>
              </a:xfrm>
              <a:prstGeom prst="rect">
                <a:avLst/>
              </a:prstGeom>
              <a:blipFill>
                <a:blip r:embed="rId3"/>
                <a:stretch>
                  <a:fillRect l="-862"/>
                </a:stretch>
              </a:blipFill>
            </p:spPr>
            <p:txBody>
              <a:bodyPr/>
              <a:lstStyle/>
              <a:p>
                <a:r>
                  <a:rPr lang="en-US">
                    <a:noFill/>
                  </a:rPr>
                  <a:t> </a:t>
                </a:r>
              </a:p>
            </p:txBody>
          </p:sp>
        </mc:Fallback>
      </mc:AlternateContent>
      <p:sp>
        <p:nvSpPr>
          <p:cNvPr id="6" name="Rectangular Callout 9">
            <a:extLst>
              <a:ext uri="{FF2B5EF4-FFF2-40B4-BE49-F238E27FC236}">
                <a16:creationId xmlns:a16="http://schemas.microsoft.com/office/drawing/2014/main" id="{6A7F6AC3-84C3-174D-B839-6BDC72BA5304}"/>
              </a:ext>
            </a:extLst>
          </p:cNvPr>
          <p:cNvSpPr/>
          <p:nvPr/>
        </p:nvSpPr>
        <p:spPr>
          <a:xfrm flipH="1">
            <a:off x="3200398" y="1067340"/>
            <a:ext cx="5684955" cy="185433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7390142"/>
              <a:gd name="connsiteX1" fmla="*/ 554567 w 3327399"/>
              <a:gd name="connsiteY1" fmla="*/ 0 h 7390142"/>
              <a:gd name="connsiteX2" fmla="*/ 554567 w 3327399"/>
              <a:gd name="connsiteY2" fmla="*/ 0 h 7390142"/>
              <a:gd name="connsiteX3" fmla="*/ 1386416 w 3327399"/>
              <a:gd name="connsiteY3" fmla="*/ 0 h 7390142"/>
              <a:gd name="connsiteX4" fmla="*/ 3327399 w 3327399"/>
              <a:gd name="connsiteY4" fmla="*/ 0 h 7390142"/>
              <a:gd name="connsiteX5" fmla="*/ 3327399 w 3327399"/>
              <a:gd name="connsiteY5" fmla="*/ 3459370 h 7390142"/>
              <a:gd name="connsiteX6" fmla="*/ 3327399 w 3327399"/>
              <a:gd name="connsiteY6" fmla="*/ 3459370 h 7390142"/>
              <a:gd name="connsiteX7" fmla="*/ 3327399 w 3327399"/>
              <a:gd name="connsiteY7" fmla="*/ 4941958 h 7390142"/>
              <a:gd name="connsiteX8" fmla="*/ 3327399 w 3327399"/>
              <a:gd name="connsiteY8" fmla="*/ 5930349 h 7390142"/>
              <a:gd name="connsiteX9" fmla="*/ 3031810 w 3327399"/>
              <a:gd name="connsiteY9" fmla="*/ 5931190 h 7390142"/>
              <a:gd name="connsiteX10" fmla="*/ 3042255 w 3327399"/>
              <a:gd name="connsiteY10" fmla="*/ 7390142 h 7390142"/>
              <a:gd name="connsiteX11" fmla="*/ 2801316 w 3327399"/>
              <a:gd name="connsiteY11" fmla="*/ 5911281 h 7390142"/>
              <a:gd name="connsiteX12" fmla="*/ 1103230 w 3327399"/>
              <a:gd name="connsiteY12" fmla="*/ 5931190 h 7390142"/>
              <a:gd name="connsiteX13" fmla="*/ 227995 w 3327399"/>
              <a:gd name="connsiteY13" fmla="*/ 5930349 h 7390142"/>
              <a:gd name="connsiteX14" fmla="*/ 0 w 3327399"/>
              <a:gd name="connsiteY14" fmla="*/ 5930349 h 7390142"/>
              <a:gd name="connsiteX15" fmla="*/ 0 w 3327399"/>
              <a:gd name="connsiteY15" fmla="*/ 4941958 h 7390142"/>
              <a:gd name="connsiteX16" fmla="*/ 0 w 3327399"/>
              <a:gd name="connsiteY16" fmla="*/ 3459370 h 7390142"/>
              <a:gd name="connsiteX17" fmla="*/ 0 w 3327399"/>
              <a:gd name="connsiteY17" fmla="*/ 3459370 h 7390142"/>
              <a:gd name="connsiteX18" fmla="*/ 0 w 3327399"/>
              <a:gd name="connsiteY18" fmla="*/ 0 h 739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7390142">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3031810" y="5931190"/>
                </a:lnTo>
                <a:cubicBezTo>
                  <a:pt x="3035292" y="6417507"/>
                  <a:pt x="3038773" y="6903825"/>
                  <a:pt x="3042255" y="7390142"/>
                </a:cubicBezTo>
                <a:lnTo>
                  <a:pt x="2801316" y="59112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B3533D42-BC22-D940-8850-ED3D8F553E45}"/>
              </a:ext>
            </a:extLst>
          </p:cNvPr>
          <p:cNvSpPr txBox="1">
            <a:spLocks/>
          </p:cNvSpPr>
          <p:nvPr/>
        </p:nvSpPr>
        <p:spPr>
          <a:xfrm flipH="1">
            <a:off x="3200398" y="1574404"/>
            <a:ext cx="5232401"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Next lecture, we’ll address this</a:t>
            </a:r>
          </a:p>
        </p:txBody>
      </p:sp>
    </p:spTree>
    <p:extLst>
      <p:ext uri="{BB962C8B-B14F-4D97-AF65-F5344CB8AC3E}">
        <p14:creationId xmlns:p14="http://schemas.microsoft.com/office/powerpoint/2010/main" val="688525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9">
            <a:extLst>
              <a:ext uri="{FF2B5EF4-FFF2-40B4-BE49-F238E27FC236}">
                <a16:creationId xmlns:a16="http://schemas.microsoft.com/office/drawing/2014/main" id="{E08A6C55-7514-A943-ACB5-491AC234A4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71</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500257" y="278006"/>
            <a:ext cx="8942388" cy="1162050"/>
          </a:xfrm>
        </p:spPr>
        <p:txBody>
          <a:bodyPr/>
          <a:lstStyle/>
          <a:p>
            <a:r>
              <a:rPr lang="en-US" b="1" dirty="0">
                <a:solidFill>
                  <a:srgbClr val="C00000"/>
                </a:solidFill>
              </a:rPr>
              <a:t>TF-IDF</a:t>
            </a:r>
          </a:p>
        </p:txBody>
      </p:sp>
      <p:sp>
        <p:nvSpPr>
          <p:cNvPr id="7" name="Rectangle 6">
            <a:extLst>
              <a:ext uri="{FF2B5EF4-FFF2-40B4-BE49-F238E27FC236}">
                <a16:creationId xmlns:a16="http://schemas.microsoft.com/office/drawing/2014/main" id="{94567F9D-8E37-2F41-B147-50FEAE92DA1F}"/>
              </a:ext>
            </a:extLst>
          </p:cNvPr>
          <p:cNvSpPr/>
          <p:nvPr/>
        </p:nvSpPr>
        <p:spPr>
          <a:xfrm flipV="1">
            <a:off x="627392" y="732814"/>
            <a:ext cx="1061708" cy="156185"/>
          </a:xfrm>
          <a:prstGeom prst="rect">
            <a:avLst/>
          </a:prstGeom>
          <a:solidFill>
            <a:srgbClr val="DE5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E346B12-F87C-7F48-BE6F-CEBF5649FA3A}"/>
                  </a:ext>
                </a:extLst>
              </p:cNvPr>
              <p:cNvSpPr txBox="1">
                <a:spLocks/>
              </p:cNvSpPr>
              <p:nvPr/>
            </p:nvSpPr>
            <p:spPr>
              <a:xfrm>
                <a:off x="1253429" y="1310207"/>
                <a:ext cx="10298615" cy="4803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Weaknesses:</a:t>
                </a:r>
              </a:p>
              <a:p>
                <a:pPr>
                  <a:lnSpc>
                    <a:spcPct val="150000"/>
                  </a:lnSpc>
                  <a:spcBef>
                    <a:spcPts val="1500"/>
                  </a:spcBef>
                </a:pPr>
                <a:r>
                  <a:rPr lang="en-US" sz="2400" strike="sngStrike" dirty="0">
                    <a:latin typeface="Avenir Light" panose="020B0402020203020204" pitchFamily="34" charset="77"/>
                  </a:rPr>
                  <a:t>Flattened view of the document</a:t>
                </a:r>
              </a:p>
              <a:p>
                <a:pPr>
                  <a:lnSpc>
                    <a:spcPct val="150000"/>
                  </a:lnSpc>
                  <a:spcBef>
                    <a:spcPts val="1500"/>
                  </a:spcBef>
                </a:pPr>
                <a:r>
                  <a:rPr lang="en-US" sz="2400" dirty="0">
                    <a:latin typeface="Avenir Light" panose="020B0402020203020204" pitchFamily="34" charset="77"/>
                  </a:rPr>
                  <a:t>Context-insensitive (“</a:t>
                </a:r>
                <a:r>
                  <a:rPr lang="en-US" sz="2400" dirty="0">
                    <a:solidFill>
                      <a:schemeClr val="accent5">
                        <a:lumMod val="75000"/>
                      </a:schemeClr>
                    </a:solidFill>
                    <a:latin typeface="Avenir Light" panose="020B0402020203020204" pitchFamily="34" charset="77"/>
                  </a:rPr>
                  <a:t>the horse ate</a:t>
                </a:r>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ate the horse</a:t>
                </a:r>
                <a:r>
                  <a:rPr lang="en-US" sz="2400" dirty="0">
                    <a:latin typeface="Avenir Light" panose="020B0402020203020204" pitchFamily="34" charset="77"/>
                  </a:rPr>
                  <a:t>”)</a:t>
                </a:r>
              </a:p>
              <a:p>
                <a:pPr>
                  <a:lnSpc>
                    <a:spcPct val="150000"/>
                  </a:lnSpc>
                  <a:spcBef>
                    <a:spcPts val="1500"/>
                  </a:spcBef>
                </a:pPr>
                <a:r>
                  <a:rPr lang="en-US" sz="2400" dirty="0">
                    <a:latin typeface="Avenir Light" panose="020B0402020203020204" pitchFamily="34" charset="77"/>
                  </a:rPr>
                  <a:t>Curse of Dimensionality (</a:t>
                </a:r>
                <a:r>
                  <a:rPr lang="en-US" sz="2400" dirty="0">
                    <a:solidFill>
                      <a:schemeClr val="accent5">
                        <a:lumMod val="75000"/>
                      </a:schemeClr>
                    </a:solidFill>
                    <a:latin typeface="Avenir Light" panose="020B0402020203020204" pitchFamily="34" charset="77"/>
                  </a:rPr>
                  <a:t>vocab could be over 100k</a:t>
                </a:r>
                <a:r>
                  <a:rPr lang="en-US" sz="2400" dirty="0">
                    <a:latin typeface="Avenir Light" panose="020B0402020203020204" pitchFamily="34" charset="77"/>
                  </a:rPr>
                  <a:t>)</a:t>
                </a:r>
                <a:endParaRPr lang="en-US" sz="2400" dirty="0">
                  <a:solidFill>
                    <a:srgbClr val="C00000"/>
                  </a:solidFill>
                  <a:latin typeface="Avenir Light" panose="020B0402020203020204" pitchFamily="34" charset="77"/>
                </a:endParaRPr>
              </a:p>
              <a:p>
                <a:pPr>
                  <a:lnSpc>
                    <a:spcPct val="150000"/>
                  </a:lnSpc>
                  <a:spcBef>
                    <a:spcPts val="1500"/>
                  </a:spcBef>
                </a:pPr>
                <a:r>
                  <a:rPr lang="en-US" sz="2400" dirty="0">
                    <a:latin typeface="Avenir Light" panose="020B0402020203020204" pitchFamily="34" charset="77"/>
                  </a:rPr>
                  <a:t>Orthogonality: no concept of semantic similarity at the word-level</a:t>
                </a:r>
              </a:p>
              <a:p>
                <a:pPr lvl="1">
                  <a:lnSpc>
                    <a:spcPct val="150000"/>
                  </a:lnSpc>
                  <a:spcBef>
                    <a:spcPts val="1500"/>
                  </a:spcBef>
                </a:pPr>
                <a:r>
                  <a:rPr lang="en-US" sz="2000" dirty="0"/>
                  <a:t>e</a:t>
                </a:r>
                <a:r>
                  <a:rPr lang="en-US" sz="2000" b="0" dirty="0">
                    <a:solidFill>
                      <a:schemeClr val="tx1"/>
                    </a:solidFill>
                  </a:rPr>
                  <a:t>.g., </a:t>
                </a:r>
                <a14:m>
                  <m:oMath xmlns:m="http://schemas.openxmlformats.org/officeDocument/2006/math">
                    <m:r>
                      <a:rPr lang="en-US" sz="2000" b="0" i="1" smtClean="0">
                        <a:solidFill>
                          <a:schemeClr val="tx1"/>
                        </a:solidFill>
                        <a:latin typeface="Cambria Math" panose="02040503050406030204" pitchFamily="18" charset="0"/>
                      </a:rPr>
                      <m:t>𝑑</m:t>
                    </m:r>
                    <m:r>
                      <a:rPr lang="en-US" sz="2000" b="0" i="0" smtClean="0">
                        <a:solidFill>
                          <a:schemeClr val="tx1"/>
                        </a:solidFill>
                        <a:latin typeface="Cambria Math" panose="02040503050406030204" pitchFamily="18" charset="0"/>
                      </a:rPr>
                      <m:t>(</m:t>
                    </m:r>
                  </m:oMath>
                </a14:m>
                <a:r>
                  <a:rPr lang="en-US" sz="2000" dirty="0">
                    <a:solidFill>
                      <a:srgbClr val="C00000"/>
                    </a:solidFill>
                    <a:latin typeface="Avenir Light" panose="020B0402020203020204" pitchFamily="34" charset="77"/>
                  </a:rPr>
                  <a:t>dog, cat</a:t>
                </a:r>
                <a:r>
                  <a:rPr lang="en-US" sz="2000" dirty="0">
                    <a:latin typeface="Avenir Light" panose="020B0402020203020204" pitchFamily="34" charset="77"/>
                  </a:rPr>
                  <a:t>)</a:t>
                </a:r>
                <a:r>
                  <a:rPr lang="en-US" sz="2000" dirty="0">
                    <a:solidFill>
                      <a:srgbClr val="C00000"/>
                    </a:solidFill>
                    <a:latin typeface="Avenir Light" panose="020B0402020203020204" pitchFamily="34" charset="77"/>
                  </a:rPr>
                  <a:t>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oMath>
                </a14:m>
                <a:r>
                  <a:rPr lang="en-US" sz="2000" dirty="0">
                    <a:solidFill>
                      <a:srgbClr val="C00000"/>
                    </a:solidFill>
                    <a:latin typeface="Avenir Light" panose="020B0402020203020204" pitchFamily="34" charset="77"/>
                  </a:rPr>
                  <a:t>dog, chair</a:t>
                </a:r>
                <a:r>
                  <a:rPr lang="en-US" sz="2000" dirty="0">
                    <a:latin typeface="Avenir Light" panose="020B0402020203020204" pitchFamily="34" charset="77"/>
                  </a:rPr>
                  <a:t>)</a:t>
                </a:r>
                <a:endParaRPr lang="en-US" sz="2000" dirty="0">
                  <a:solidFill>
                    <a:srgbClr val="C00000"/>
                  </a:solidFill>
                  <a:latin typeface="Avenir Light" panose="020B0402020203020204" pitchFamily="34" charset="77"/>
                </a:endParaRPr>
              </a:p>
              <a:p>
                <a:pPr>
                  <a:lnSpc>
                    <a:spcPct val="150000"/>
                  </a:lnSpc>
                  <a:spcBef>
                    <a:spcPts val="1500"/>
                  </a:spcBef>
                </a:pPr>
                <a:endParaRPr lang="en-US" sz="2000" dirty="0">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6E346B12-F87C-7F48-BE6F-CEBF5649FA3A}"/>
                  </a:ext>
                </a:extLst>
              </p:cNvPr>
              <p:cNvSpPr txBox="1">
                <a:spLocks noRot="1" noChangeAspect="1" noMove="1" noResize="1" noEditPoints="1" noAdjustHandles="1" noChangeArrowheads="1" noChangeShapeType="1" noTextEdit="1"/>
              </p:cNvSpPr>
              <p:nvPr/>
            </p:nvSpPr>
            <p:spPr>
              <a:xfrm>
                <a:off x="1253429" y="1310207"/>
                <a:ext cx="10298615" cy="4803275"/>
              </a:xfrm>
              <a:prstGeom prst="rect">
                <a:avLst/>
              </a:prstGeom>
              <a:blipFill>
                <a:blip r:embed="rId3"/>
                <a:stretch>
                  <a:fillRect l="-862"/>
                </a:stretch>
              </a:blipFill>
            </p:spPr>
            <p:txBody>
              <a:bodyPr/>
              <a:lstStyle/>
              <a:p>
                <a:r>
                  <a:rPr lang="en-US">
                    <a:noFill/>
                  </a:rPr>
                  <a:t> </a:t>
                </a:r>
              </a:p>
            </p:txBody>
          </p:sp>
        </mc:Fallback>
      </mc:AlternateContent>
      <p:sp>
        <p:nvSpPr>
          <p:cNvPr id="6" name="Rectangular Callout 9">
            <a:extLst>
              <a:ext uri="{FF2B5EF4-FFF2-40B4-BE49-F238E27FC236}">
                <a16:creationId xmlns:a16="http://schemas.microsoft.com/office/drawing/2014/main" id="{6A7F6AC3-84C3-174D-B839-6BDC72BA5304}"/>
              </a:ext>
            </a:extLst>
          </p:cNvPr>
          <p:cNvSpPr/>
          <p:nvPr/>
        </p:nvSpPr>
        <p:spPr>
          <a:xfrm flipH="1">
            <a:off x="3086099" y="1777097"/>
            <a:ext cx="6256454" cy="260564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7390142"/>
              <a:gd name="connsiteX1" fmla="*/ 554567 w 3327399"/>
              <a:gd name="connsiteY1" fmla="*/ 0 h 7390142"/>
              <a:gd name="connsiteX2" fmla="*/ 554567 w 3327399"/>
              <a:gd name="connsiteY2" fmla="*/ 0 h 7390142"/>
              <a:gd name="connsiteX3" fmla="*/ 1386416 w 3327399"/>
              <a:gd name="connsiteY3" fmla="*/ 0 h 7390142"/>
              <a:gd name="connsiteX4" fmla="*/ 3327399 w 3327399"/>
              <a:gd name="connsiteY4" fmla="*/ 0 h 7390142"/>
              <a:gd name="connsiteX5" fmla="*/ 3327399 w 3327399"/>
              <a:gd name="connsiteY5" fmla="*/ 3459370 h 7390142"/>
              <a:gd name="connsiteX6" fmla="*/ 3327399 w 3327399"/>
              <a:gd name="connsiteY6" fmla="*/ 3459370 h 7390142"/>
              <a:gd name="connsiteX7" fmla="*/ 3327399 w 3327399"/>
              <a:gd name="connsiteY7" fmla="*/ 4941958 h 7390142"/>
              <a:gd name="connsiteX8" fmla="*/ 3327399 w 3327399"/>
              <a:gd name="connsiteY8" fmla="*/ 5930349 h 7390142"/>
              <a:gd name="connsiteX9" fmla="*/ 3031810 w 3327399"/>
              <a:gd name="connsiteY9" fmla="*/ 5931190 h 7390142"/>
              <a:gd name="connsiteX10" fmla="*/ 3042255 w 3327399"/>
              <a:gd name="connsiteY10" fmla="*/ 7390142 h 7390142"/>
              <a:gd name="connsiteX11" fmla="*/ 2801316 w 3327399"/>
              <a:gd name="connsiteY11" fmla="*/ 5911281 h 7390142"/>
              <a:gd name="connsiteX12" fmla="*/ 1103230 w 3327399"/>
              <a:gd name="connsiteY12" fmla="*/ 5931190 h 7390142"/>
              <a:gd name="connsiteX13" fmla="*/ 227995 w 3327399"/>
              <a:gd name="connsiteY13" fmla="*/ 5930349 h 7390142"/>
              <a:gd name="connsiteX14" fmla="*/ 0 w 3327399"/>
              <a:gd name="connsiteY14" fmla="*/ 5930349 h 7390142"/>
              <a:gd name="connsiteX15" fmla="*/ 0 w 3327399"/>
              <a:gd name="connsiteY15" fmla="*/ 4941958 h 7390142"/>
              <a:gd name="connsiteX16" fmla="*/ 0 w 3327399"/>
              <a:gd name="connsiteY16" fmla="*/ 3459370 h 7390142"/>
              <a:gd name="connsiteX17" fmla="*/ 0 w 3327399"/>
              <a:gd name="connsiteY17" fmla="*/ 3459370 h 7390142"/>
              <a:gd name="connsiteX18" fmla="*/ 0 w 3327399"/>
              <a:gd name="connsiteY18" fmla="*/ 0 h 7390142"/>
              <a:gd name="connsiteX0" fmla="*/ 0 w 3661897"/>
              <a:gd name="connsiteY0" fmla="*/ 0 h 10384370"/>
              <a:gd name="connsiteX1" fmla="*/ 554567 w 3661897"/>
              <a:gd name="connsiteY1" fmla="*/ 0 h 10384370"/>
              <a:gd name="connsiteX2" fmla="*/ 554567 w 3661897"/>
              <a:gd name="connsiteY2" fmla="*/ 0 h 10384370"/>
              <a:gd name="connsiteX3" fmla="*/ 1386416 w 3661897"/>
              <a:gd name="connsiteY3" fmla="*/ 0 h 10384370"/>
              <a:gd name="connsiteX4" fmla="*/ 3327399 w 3661897"/>
              <a:gd name="connsiteY4" fmla="*/ 0 h 10384370"/>
              <a:gd name="connsiteX5" fmla="*/ 3327399 w 3661897"/>
              <a:gd name="connsiteY5" fmla="*/ 3459370 h 10384370"/>
              <a:gd name="connsiteX6" fmla="*/ 3327399 w 3661897"/>
              <a:gd name="connsiteY6" fmla="*/ 3459370 h 10384370"/>
              <a:gd name="connsiteX7" fmla="*/ 3327399 w 3661897"/>
              <a:gd name="connsiteY7" fmla="*/ 4941958 h 10384370"/>
              <a:gd name="connsiteX8" fmla="*/ 3661897 w 3661897"/>
              <a:gd name="connsiteY8" fmla="*/ 10384370 h 10384370"/>
              <a:gd name="connsiteX9" fmla="*/ 3031810 w 3661897"/>
              <a:gd name="connsiteY9" fmla="*/ 5931190 h 10384370"/>
              <a:gd name="connsiteX10" fmla="*/ 3042255 w 3661897"/>
              <a:gd name="connsiteY10" fmla="*/ 7390142 h 10384370"/>
              <a:gd name="connsiteX11" fmla="*/ 2801316 w 3661897"/>
              <a:gd name="connsiteY11" fmla="*/ 5911281 h 10384370"/>
              <a:gd name="connsiteX12" fmla="*/ 1103230 w 3661897"/>
              <a:gd name="connsiteY12" fmla="*/ 5931190 h 10384370"/>
              <a:gd name="connsiteX13" fmla="*/ 227995 w 3661897"/>
              <a:gd name="connsiteY13" fmla="*/ 5930349 h 10384370"/>
              <a:gd name="connsiteX14" fmla="*/ 0 w 3661897"/>
              <a:gd name="connsiteY14" fmla="*/ 5930349 h 10384370"/>
              <a:gd name="connsiteX15" fmla="*/ 0 w 3661897"/>
              <a:gd name="connsiteY15" fmla="*/ 4941958 h 10384370"/>
              <a:gd name="connsiteX16" fmla="*/ 0 w 3661897"/>
              <a:gd name="connsiteY16" fmla="*/ 3459370 h 10384370"/>
              <a:gd name="connsiteX17" fmla="*/ 0 w 3661897"/>
              <a:gd name="connsiteY17" fmla="*/ 3459370 h 10384370"/>
              <a:gd name="connsiteX18" fmla="*/ 0 w 3661897"/>
              <a:gd name="connsiteY18" fmla="*/ 0 h 1038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1897" h="10384370">
                <a:moveTo>
                  <a:pt x="0" y="0"/>
                </a:moveTo>
                <a:lnTo>
                  <a:pt x="554567" y="0"/>
                </a:lnTo>
                <a:lnTo>
                  <a:pt x="554567" y="0"/>
                </a:lnTo>
                <a:lnTo>
                  <a:pt x="1386416" y="0"/>
                </a:lnTo>
                <a:lnTo>
                  <a:pt x="3327399" y="0"/>
                </a:lnTo>
                <a:lnTo>
                  <a:pt x="3327399" y="3459370"/>
                </a:lnTo>
                <a:lnTo>
                  <a:pt x="3327399" y="3459370"/>
                </a:lnTo>
                <a:lnTo>
                  <a:pt x="3327399" y="4941958"/>
                </a:lnTo>
                <a:lnTo>
                  <a:pt x="3661897" y="10384370"/>
                </a:lnTo>
                <a:lnTo>
                  <a:pt x="3031810" y="5931190"/>
                </a:lnTo>
                <a:cubicBezTo>
                  <a:pt x="3035292" y="6417507"/>
                  <a:pt x="3038773" y="6903825"/>
                  <a:pt x="3042255" y="7390142"/>
                </a:cubicBezTo>
                <a:lnTo>
                  <a:pt x="2801316" y="59112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B3533D42-BC22-D940-8850-ED3D8F553E45}"/>
              </a:ext>
            </a:extLst>
          </p:cNvPr>
          <p:cNvSpPr txBox="1">
            <a:spLocks/>
          </p:cNvSpPr>
          <p:nvPr/>
        </p:nvSpPr>
        <p:spPr>
          <a:xfrm flipH="1">
            <a:off x="4402485" y="2067677"/>
            <a:ext cx="4000502" cy="136132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In the following lecture, we’ll address these points</a:t>
            </a:r>
          </a:p>
        </p:txBody>
      </p:sp>
    </p:spTree>
    <p:extLst>
      <p:ext uri="{BB962C8B-B14F-4D97-AF65-F5344CB8AC3E}">
        <p14:creationId xmlns:p14="http://schemas.microsoft.com/office/powerpoint/2010/main" val="30774796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1" y="2360452"/>
            <a:ext cx="6320332"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The backbone of NLP</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3: Language Models</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2467416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73</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idx="4294967295"/>
          </p:nvPr>
        </p:nvSpPr>
        <p:spPr>
          <a:xfrm>
            <a:off x="401637" y="276225"/>
            <a:ext cx="3941763" cy="612775"/>
          </a:xfrm>
        </p:spPr>
        <p:txBody>
          <a:bodyPr/>
          <a:lstStyle/>
          <a:p>
            <a:r>
              <a:rPr lang="en-US" b="1"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represents the language used by a given entity (e.g., a particular person, genre, or other well-defined class of text)</a:t>
            </a:r>
          </a:p>
        </p:txBody>
      </p:sp>
      <p:sp>
        <p:nvSpPr>
          <p:cNvPr id="13" name="Rectangle 12">
            <a:extLst>
              <a:ext uri="{FF2B5EF4-FFF2-40B4-BE49-F238E27FC236}">
                <a16:creationId xmlns:a16="http://schemas.microsoft.com/office/drawing/2014/main" id="{2D26D248-0AC7-5A40-B0F8-88F4BE4B76D7}"/>
              </a:ext>
            </a:extLst>
          </p:cNvPr>
          <p:cNvSpPr/>
          <p:nvPr/>
        </p:nvSpPr>
        <p:spPr>
          <a:xfrm>
            <a:off x="401637" y="771482"/>
            <a:ext cx="3439596" cy="11751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3B19D9-B23E-8244-A1CB-81DF38CCA5E6}"/>
              </a:ext>
            </a:extLst>
          </p:cNvPr>
          <p:cNvPicPr>
            <a:picLocks noChangeAspect="1"/>
          </p:cNvPicPr>
          <p:nvPr/>
        </p:nvPicPr>
        <p:blipFill>
          <a:blip r:embed="rId2"/>
          <a:stretch>
            <a:fillRect/>
          </a:stretch>
        </p:blipFill>
        <p:spPr>
          <a:xfrm>
            <a:off x="2703336" y="2590800"/>
            <a:ext cx="6785326" cy="3549650"/>
          </a:xfrm>
          <a:prstGeom prst="rect">
            <a:avLst/>
          </a:prstGeom>
        </p:spPr>
      </p:pic>
    </p:spTree>
    <p:extLst>
      <p:ext uri="{BB962C8B-B14F-4D97-AF65-F5344CB8AC3E}">
        <p14:creationId xmlns:p14="http://schemas.microsoft.com/office/powerpoint/2010/main" val="2587145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8" y="216512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estimates the probability of any sequence of words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74</a:t>
            </a:fld>
            <a:endParaRPr lang="en-US"/>
          </a:p>
        </p:txBody>
      </p:sp>
      <p:sp>
        <p:nvSpPr>
          <p:cNvPr id="8" name="Content Placeholder 2">
            <a:extLst>
              <a:ext uri="{FF2B5EF4-FFF2-40B4-BE49-F238E27FC236}">
                <a16:creationId xmlns:a16="http://schemas.microsoft.com/office/drawing/2014/main" id="{096BD258-7A40-2A4B-90F1-A89796C19F93}"/>
              </a:ext>
            </a:extLst>
          </p:cNvPr>
          <p:cNvSpPr txBox="1">
            <a:spLocks/>
          </p:cNvSpPr>
          <p:nvPr/>
        </p:nvSpPr>
        <p:spPr>
          <a:xfrm>
            <a:off x="1020755" y="1296623"/>
            <a:ext cx="3923205" cy="637451"/>
          </a:xfrm>
          <a:prstGeom prst="rect">
            <a:avLst/>
          </a:prstGeom>
          <a:solidFill>
            <a:srgbClr val="FFF2CC"/>
          </a:solidFill>
          <a:ln w="82550">
            <a:solidFill>
              <a:srgbClr val="002060"/>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FORMAL DEFINITION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134F3EA-FE50-8C45-8EB8-0CA407E8F2F4}"/>
                  </a:ext>
                </a:extLst>
              </p:cNvPr>
              <p:cNvSpPr txBox="1">
                <a:spLocks/>
              </p:cNvSpPr>
              <p:nvPr/>
            </p:nvSpPr>
            <p:spPr>
              <a:xfrm>
                <a:off x="1155698" y="3526645"/>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7" name="Content Placeholder 2">
                <a:extLst>
                  <a:ext uri="{FF2B5EF4-FFF2-40B4-BE49-F238E27FC236}">
                    <a16:creationId xmlns:a16="http://schemas.microsoft.com/office/drawing/2014/main" id="{C134F3EA-FE50-8C45-8EB8-0CA407E8F2F4}"/>
                  </a:ext>
                </a:extLst>
              </p:cNvPr>
              <p:cNvSpPr txBox="1">
                <a:spLocks noRot="1" noChangeAspect="1" noMove="1" noResize="1" noEditPoints="1" noAdjustHandles="1" noChangeArrowheads="1" noChangeShapeType="1" noTextEdit="1"/>
              </p:cNvSpPr>
              <p:nvPr/>
            </p:nvSpPr>
            <p:spPr>
              <a:xfrm>
                <a:off x="1155698" y="3526645"/>
                <a:ext cx="9829801"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30123A4-76B2-0A49-9901-12B2BC1C0DE7}"/>
                  </a:ext>
                </a:extLst>
              </p:cNvPr>
              <p:cNvSpPr txBox="1">
                <a:spLocks/>
              </p:cNvSpPr>
              <p:nvPr/>
            </p:nvSpPr>
            <p:spPr>
              <a:xfrm>
                <a:off x="1155698" y="48055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a:t>
                </a:r>
              </a:p>
            </p:txBody>
          </p:sp>
        </mc:Choice>
        <mc:Fallback xmlns="">
          <p:sp>
            <p:nvSpPr>
              <p:cNvPr id="9" name="Content Placeholder 2">
                <a:extLst>
                  <a:ext uri="{FF2B5EF4-FFF2-40B4-BE49-F238E27FC236}">
                    <a16:creationId xmlns:a16="http://schemas.microsoft.com/office/drawing/2014/main" id="{230123A4-76B2-0A49-9901-12B2BC1C0DE7}"/>
                  </a:ext>
                </a:extLst>
              </p:cNvPr>
              <p:cNvSpPr txBox="1">
                <a:spLocks noRot="1" noChangeAspect="1" noMove="1" noResize="1" noEditPoints="1" noAdjustHandles="1" noChangeArrowheads="1" noChangeShapeType="1" noTextEdit="1"/>
              </p:cNvSpPr>
              <p:nvPr/>
            </p:nvSpPr>
            <p:spPr>
              <a:xfrm>
                <a:off x="1155698" y="4805504"/>
                <a:ext cx="9829801" cy="7340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7BA8F0B-B84F-F543-98EC-71505B3783F4}"/>
                  </a:ext>
                </a:extLst>
              </p:cNvPr>
              <p:cNvSpPr txBox="1">
                <a:spLocks/>
              </p:cNvSpPr>
              <p:nvPr/>
            </p:nvSpPr>
            <p:spPr>
              <a:xfrm>
                <a:off x="5168895" y="38834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87BA8F0B-B84F-F543-98EC-71505B3783F4}"/>
                  </a:ext>
                </a:extLst>
              </p:cNvPr>
              <p:cNvSpPr txBox="1">
                <a:spLocks noRot="1" noChangeAspect="1" noMove="1" noResize="1" noEditPoints="1" noAdjustHandles="1" noChangeArrowheads="1" noChangeShapeType="1" noTextEdit="1"/>
              </p:cNvSpPr>
              <p:nvPr/>
            </p:nvSpPr>
            <p:spPr>
              <a:xfrm>
                <a:off x="5168895" y="3883499"/>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E6C0CCAC-B7CE-E44A-A164-D32E2FBC15DD}"/>
                  </a:ext>
                </a:extLst>
              </p:cNvPr>
              <p:cNvSpPr txBox="1">
                <a:spLocks/>
              </p:cNvSpPr>
              <p:nvPr/>
            </p:nvSpPr>
            <p:spPr>
              <a:xfrm>
                <a:off x="5765797" y="386796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2" name="Content Placeholder 2">
                <a:extLst>
                  <a:ext uri="{FF2B5EF4-FFF2-40B4-BE49-F238E27FC236}">
                    <a16:creationId xmlns:a16="http://schemas.microsoft.com/office/drawing/2014/main" id="{E6C0CCAC-B7CE-E44A-A164-D32E2FBC15DD}"/>
                  </a:ext>
                </a:extLst>
              </p:cNvPr>
              <p:cNvSpPr txBox="1">
                <a:spLocks noRot="1" noChangeAspect="1" noMove="1" noResize="1" noEditPoints="1" noAdjustHandles="1" noChangeArrowheads="1" noChangeShapeType="1" noTextEdit="1"/>
              </p:cNvSpPr>
              <p:nvPr/>
            </p:nvSpPr>
            <p:spPr>
              <a:xfrm>
                <a:off x="5765797" y="3867966"/>
                <a:ext cx="609602" cy="469672"/>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D64B923D-D6D6-2549-A2E2-BB14B739844D}"/>
                  </a:ext>
                </a:extLst>
              </p:cNvPr>
              <p:cNvSpPr txBox="1">
                <a:spLocks/>
              </p:cNvSpPr>
              <p:nvPr/>
            </p:nvSpPr>
            <p:spPr>
              <a:xfrm>
                <a:off x="6362698" y="38707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4" name="Content Placeholder 2">
                <a:extLst>
                  <a:ext uri="{FF2B5EF4-FFF2-40B4-BE49-F238E27FC236}">
                    <a16:creationId xmlns:a16="http://schemas.microsoft.com/office/drawing/2014/main" id="{D64B923D-D6D6-2549-A2E2-BB14B739844D}"/>
                  </a:ext>
                </a:extLst>
              </p:cNvPr>
              <p:cNvSpPr txBox="1">
                <a:spLocks noRot="1" noChangeAspect="1" noMove="1" noResize="1" noEditPoints="1" noAdjustHandles="1" noChangeArrowheads="1" noChangeShapeType="1" noTextEdit="1"/>
              </p:cNvSpPr>
              <p:nvPr/>
            </p:nvSpPr>
            <p:spPr>
              <a:xfrm>
                <a:off x="6362698" y="387079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DD33A3F4-41B1-9A4C-8DE1-B4E7920C8496}"/>
                  </a:ext>
                </a:extLst>
              </p:cNvPr>
              <p:cNvSpPr txBox="1">
                <a:spLocks/>
              </p:cNvSpPr>
              <p:nvPr/>
            </p:nvSpPr>
            <p:spPr>
              <a:xfrm>
                <a:off x="6940546" y="386977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5" name="Content Placeholder 2">
                <a:extLst>
                  <a:ext uri="{FF2B5EF4-FFF2-40B4-BE49-F238E27FC236}">
                    <a16:creationId xmlns:a16="http://schemas.microsoft.com/office/drawing/2014/main" id="{DD33A3F4-41B1-9A4C-8DE1-B4E7920C8496}"/>
                  </a:ext>
                </a:extLst>
              </p:cNvPr>
              <p:cNvSpPr txBox="1">
                <a:spLocks noRot="1" noChangeAspect="1" noMove="1" noResize="1" noEditPoints="1" noAdjustHandles="1" noChangeArrowheads="1" noChangeShapeType="1" noTextEdit="1"/>
              </p:cNvSpPr>
              <p:nvPr/>
            </p:nvSpPr>
            <p:spPr>
              <a:xfrm>
                <a:off x="6940546" y="3869772"/>
                <a:ext cx="609602" cy="469672"/>
              </a:xfrm>
              <a:prstGeom prst="rect">
                <a:avLst/>
              </a:prstGeom>
              <a:blipFill>
                <a:blip r:embed="rId8"/>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EDD0168-C850-D64D-AE3F-2C2C3B79AA40}"/>
                  </a:ext>
                </a:extLst>
              </p:cNvPr>
              <p:cNvSpPr txBox="1">
                <a:spLocks/>
              </p:cNvSpPr>
              <p:nvPr/>
            </p:nvSpPr>
            <p:spPr>
              <a:xfrm>
                <a:off x="7562848" y="387828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6" name="Content Placeholder 2">
                <a:extLst>
                  <a:ext uri="{FF2B5EF4-FFF2-40B4-BE49-F238E27FC236}">
                    <a16:creationId xmlns:a16="http://schemas.microsoft.com/office/drawing/2014/main" id="{4EDD0168-C850-D64D-AE3F-2C2C3B79AA40}"/>
                  </a:ext>
                </a:extLst>
              </p:cNvPr>
              <p:cNvSpPr txBox="1">
                <a:spLocks noRot="1" noChangeAspect="1" noMove="1" noResize="1" noEditPoints="1" noAdjustHandles="1" noChangeArrowheads="1" noChangeShapeType="1" noTextEdit="1"/>
              </p:cNvSpPr>
              <p:nvPr/>
            </p:nvSpPr>
            <p:spPr>
              <a:xfrm>
                <a:off x="7562848" y="3878289"/>
                <a:ext cx="609602" cy="469672"/>
              </a:xfrm>
              <a:prstGeom prst="rect">
                <a:avLst/>
              </a:prstGeom>
              <a:blipFill>
                <a:blip r:embed="rId9"/>
                <a:stretch>
                  <a:fillRect b="-7895"/>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EA0B398A-E31E-F242-A25B-0756BBAB8B99}"/>
              </a:ext>
            </a:extLst>
          </p:cNvPr>
          <p:cNvSpPr txBox="1">
            <a:spLocks/>
          </p:cNvSpPr>
          <p:nvPr/>
        </p:nvSpPr>
        <p:spPr>
          <a:xfrm>
            <a:off x="401637" y="276225"/>
            <a:ext cx="3941763" cy="61277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a:lstStyle>
          <a:p>
            <a:r>
              <a:rPr lang="en-US" b="1"/>
              <a:t>Language Modelling</a:t>
            </a:r>
            <a:endParaRPr lang="en-US" b="1" dirty="0"/>
          </a:p>
        </p:txBody>
      </p:sp>
      <p:sp>
        <p:nvSpPr>
          <p:cNvPr id="18" name="Rectangle 17">
            <a:extLst>
              <a:ext uri="{FF2B5EF4-FFF2-40B4-BE49-F238E27FC236}">
                <a16:creationId xmlns:a16="http://schemas.microsoft.com/office/drawing/2014/main" id="{692C4C1B-E5F5-8748-9DCB-70DA309BFAFD}"/>
              </a:ext>
            </a:extLst>
          </p:cNvPr>
          <p:cNvSpPr/>
          <p:nvPr/>
        </p:nvSpPr>
        <p:spPr>
          <a:xfrm>
            <a:off x="401637" y="771482"/>
            <a:ext cx="3439596" cy="11751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43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What is LM used for?</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75</a:t>
            </a:fld>
            <a:endParaRPr lang="en-US"/>
          </a:p>
        </p:txBody>
      </p:sp>
    </p:spTree>
    <p:extLst>
      <p:ext uri="{BB962C8B-B14F-4D97-AF65-F5344CB8AC3E}">
        <p14:creationId xmlns:p14="http://schemas.microsoft.com/office/powerpoint/2010/main" val="1876716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045100" y="87308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Generate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76</a:t>
            </a:fld>
            <a:endParaRPr lang="en-US"/>
          </a:p>
        </p:txBody>
      </p:sp>
      <p:pic>
        <p:nvPicPr>
          <p:cNvPr id="3" name="Picture 2">
            <a:extLst>
              <a:ext uri="{FF2B5EF4-FFF2-40B4-BE49-F238E27FC236}">
                <a16:creationId xmlns:a16="http://schemas.microsoft.com/office/drawing/2014/main" id="{91960864-53DA-C442-B97F-48DA525BA568}"/>
              </a:ext>
            </a:extLst>
          </p:cNvPr>
          <p:cNvPicPr>
            <a:picLocks noChangeAspect="1"/>
          </p:cNvPicPr>
          <p:nvPr/>
        </p:nvPicPr>
        <p:blipFill>
          <a:blip r:embed="rId2"/>
          <a:stretch>
            <a:fillRect/>
          </a:stretch>
        </p:blipFill>
        <p:spPr>
          <a:xfrm>
            <a:off x="2293402" y="1357949"/>
            <a:ext cx="7333198" cy="5204828"/>
          </a:xfrm>
          <a:prstGeom prst="rect">
            <a:avLst/>
          </a:prstGeom>
        </p:spPr>
      </p:pic>
      <p:sp>
        <p:nvSpPr>
          <p:cNvPr id="9" name="Title 1">
            <a:extLst>
              <a:ext uri="{FF2B5EF4-FFF2-40B4-BE49-F238E27FC236}">
                <a16:creationId xmlns:a16="http://schemas.microsoft.com/office/drawing/2014/main" id="{18226957-4DF8-9743-B3C5-21C247735258}"/>
              </a:ext>
            </a:extLst>
          </p:cNvPr>
          <p:cNvSpPr txBox="1">
            <a:spLocks/>
          </p:cNvSpPr>
          <p:nvPr/>
        </p:nvSpPr>
        <p:spPr>
          <a:xfrm>
            <a:off x="401637" y="276225"/>
            <a:ext cx="3941763" cy="61277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a:lstStyle>
          <a:p>
            <a:r>
              <a:rPr lang="en-US" b="1"/>
              <a:t>Language Modelling</a:t>
            </a:r>
            <a:endParaRPr lang="en-US" b="1" dirty="0"/>
          </a:p>
        </p:txBody>
      </p:sp>
      <p:sp>
        <p:nvSpPr>
          <p:cNvPr id="11" name="Rectangle 10">
            <a:extLst>
              <a:ext uri="{FF2B5EF4-FFF2-40B4-BE49-F238E27FC236}">
                <a16:creationId xmlns:a16="http://schemas.microsoft.com/office/drawing/2014/main" id="{DDB1391B-2008-4C4C-8AEE-339A199A0E82}"/>
              </a:ext>
            </a:extLst>
          </p:cNvPr>
          <p:cNvSpPr/>
          <p:nvPr/>
        </p:nvSpPr>
        <p:spPr>
          <a:xfrm>
            <a:off x="401637" y="771482"/>
            <a:ext cx="3439596" cy="11751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560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77</a:t>
            </a:fld>
            <a:endParaRPr lang="en-US"/>
          </a:p>
        </p:txBody>
      </p:sp>
      <p:sp>
        <p:nvSpPr>
          <p:cNvPr id="7" name="Content Placeholder 2">
            <a:extLst>
              <a:ext uri="{FF2B5EF4-FFF2-40B4-BE49-F238E27FC236}">
                <a16:creationId xmlns:a16="http://schemas.microsoft.com/office/drawing/2014/main" id="{8DDEDB3A-D89F-A64A-943F-39727B8842E0}"/>
              </a:ext>
            </a:extLst>
          </p:cNvPr>
          <p:cNvSpPr txBox="1">
            <a:spLocks/>
          </p:cNvSpPr>
          <p:nvPr/>
        </p:nvSpPr>
        <p:spPr>
          <a:xfrm>
            <a:off x="1181099" y="1124999"/>
            <a:ext cx="979170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is useful for:</a:t>
            </a:r>
          </a:p>
        </p:txBody>
      </p:sp>
      <p:sp>
        <p:nvSpPr>
          <p:cNvPr id="8" name="Content Placeholder 2">
            <a:extLst>
              <a:ext uri="{FF2B5EF4-FFF2-40B4-BE49-F238E27FC236}">
                <a16:creationId xmlns:a16="http://schemas.microsoft.com/office/drawing/2014/main" id="{0E4B5630-8DD4-CF46-8A4D-FA48E82F604C}"/>
              </a:ext>
            </a:extLst>
          </p:cNvPr>
          <p:cNvSpPr txBox="1">
            <a:spLocks/>
          </p:cNvSpPr>
          <p:nvPr/>
        </p:nvSpPr>
        <p:spPr>
          <a:xfrm>
            <a:off x="1181099" y="2140111"/>
            <a:ext cx="2794001" cy="770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Generating Text</a:t>
            </a:r>
          </a:p>
        </p:txBody>
      </p:sp>
      <p:sp>
        <p:nvSpPr>
          <p:cNvPr id="9" name="Content Placeholder 2">
            <a:extLst>
              <a:ext uri="{FF2B5EF4-FFF2-40B4-BE49-F238E27FC236}">
                <a16:creationId xmlns:a16="http://schemas.microsoft.com/office/drawing/2014/main" id="{5B124C57-7692-9142-9864-DE500A011113}"/>
              </a:ext>
            </a:extLst>
          </p:cNvPr>
          <p:cNvSpPr txBox="1">
            <a:spLocks/>
          </p:cNvSpPr>
          <p:nvPr/>
        </p:nvSpPr>
        <p:spPr>
          <a:xfrm>
            <a:off x="6464300" y="2140111"/>
            <a:ext cx="2794001" cy="770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Classifying Text</a:t>
            </a:r>
          </a:p>
        </p:txBody>
      </p:sp>
      <p:sp>
        <p:nvSpPr>
          <p:cNvPr id="11" name="Content Placeholder 2">
            <a:extLst>
              <a:ext uri="{FF2B5EF4-FFF2-40B4-BE49-F238E27FC236}">
                <a16:creationId xmlns:a16="http://schemas.microsoft.com/office/drawing/2014/main" id="{6B2C27E7-8553-4742-AE90-A1528DC152E5}"/>
              </a:ext>
            </a:extLst>
          </p:cNvPr>
          <p:cNvSpPr txBox="1">
            <a:spLocks/>
          </p:cNvSpPr>
          <p:nvPr/>
        </p:nvSpPr>
        <p:spPr>
          <a:xfrm>
            <a:off x="1638300" y="2682297"/>
            <a:ext cx="4826000" cy="27348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Avenir Light" panose="020B0402020203020204" pitchFamily="34" charset="77"/>
              </a:rPr>
              <a:t>Auto-complete</a:t>
            </a:r>
          </a:p>
          <a:p>
            <a:pPr>
              <a:lnSpc>
                <a:spcPct val="100000"/>
              </a:lnSpc>
            </a:pPr>
            <a:r>
              <a:rPr lang="en-US" sz="2400" dirty="0">
                <a:latin typeface="Avenir Light" panose="020B0402020203020204" pitchFamily="34" charset="77"/>
              </a:rPr>
              <a:t>Speech-to-text</a:t>
            </a:r>
          </a:p>
          <a:p>
            <a:pPr>
              <a:lnSpc>
                <a:spcPct val="100000"/>
              </a:lnSpc>
            </a:pPr>
            <a:r>
              <a:rPr lang="en-US" sz="2400" dirty="0">
                <a:latin typeface="Avenir Light" panose="020B0402020203020204" pitchFamily="34" charset="77"/>
              </a:rPr>
              <a:t>Question-answering / chatbots</a:t>
            </a:r>
          </a:p>
          <a:p>
            <a:pPr>
              <a:lnSpc>
                <a:spcPct val="100000"/>
              </a:lnSpc>
            </a:pPr>
            <a:r>
              <a:rPr lang="en-US" sz="2400" dirty="0">
                <a:latin typeface="Avenir Light" panose="020B0402020203020204" pitchFamily="34" charset="77"/>
              </a:rPr>
              <a:t>Machine translation</a:t>
            </a:r>
          </a:p>
          <a:p>
            <a:pPr>
              <a:lnSpc>
                <a:spcPct val="100000"/>
              </a:lnSpc>
            </a:pPr>
            <a:r>
              <a:rPr lang="en-US" sz="2400" dirty="0">
                <a:latin typeface="Avenir Light" panose="020B0402020203020204" pitchFamily="34" charset="77"/>
              </a:rPr>
              <a:t>Summarization</a:t>
            </a:r>
          </a:p>
        </p:txBody>
      </p:sp>
      <p:sp>
        <p:nvSpPr>
          <p:cNvPr id="12" name="Content Placeholder 2">
            <a:extLst>
              <a:ext uri="{FF2B5EF4-FFF2-40B4-BE49-F238E27FC236}">
                <a16:creationId xmlns:a16="http://schemas.microsoft.com/office/drawing/2014/main" id="{677816BC-6B1A-4A42-9AA9-BFE150CB112B}"/>
              </a:ext>
            </a:extLst>
          </p:cNvPr>
          <p:cNvSpPr txBox="1">
            <a:spLocks/>
          </p:cNvSpPr>
          <p:nvPr/>
        </p:nvSpPr>
        <p:spPr>
          <a:xfrm>
            <a:off x="6972301" y="2671760"/>
            <a:ext cx="4572000" cy="2116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Avenir Light" panose="020B0402020203020204" pitchFamily="34" charset="77"/>
              </a:rPr>
              <a:t>Authorship attribution</a:t>
            </a:r>
          </a:p>
          <a:p>
            <a:pPr>
              <a:lnSpc>
                <a:spcPct val="100000"/>
              </a:lnSpc>
            </a:pPr>
            <a:r>
              <a:rPr lang="en-US" sz="2400" dirty="0">
                <a:latin typeface="Avenir Light" panose="020B0402020203020204" pitchFamily="34" charset="77"/>
              </a:rPr>
              <a:t>Detecting spam vs not spam</a:t>
            </a:r>
          </a:p>
          <a:p>
            <a:pPr>
              <a:lnSpc>
                <a:spcPct val="100000"/>
              </a:lnSpc>
            </a:pPr>
            <a:r>
              <a:rPr lang="en-US" sz="2400" dirty="0">
                <a:latin typeface="Avenir Light" panose="020B0402020203020204" pitchFamily="34" charset="77"/>
              </a:rPr>
              <a:t>Grammar Correction</a:t>
            </a:r>
          </a:p>
        </p:txBody>
      </p:sp>
      <p:sp>
        <p:nvSpPr>
          <p:cNvPr id="14" name="Content Placeholder 2">
            <a:extLst>
              <a:ext uri="{FF2B5EF4-FFF2-40B4-BE49-F238E27FC236}">
                <a16:creationId xmlns:a16="http://schemas.microsoft.com/office/drawing/2014/main" id="{A9BFE4A3-ABDE-A445-9C9D-9423112333EF}"/>
              </a:ext>
            </a:extLst>
          </p:cNvPr>
          <p:cNvSpPr txBox="1">
            <a:spLocks/>
          </p:cNvSpPr>
          <p:nvPr/>
        </p:nvSpPr>
        <p:spPr>
          <a:xfrm>
            <a:off x="1317335" y="5733001"/>
            <a:ext cx="979170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And much more!</a:t>
            </a:r>
          </a:p>
        </p:txBody>
      </p:sp>
      <p:sp>
        <p:nvSpPr>
          <p:cNvPr id="15" name="Title 1">
            <a:extLst>
              <a:ext uri="{FF2B5EF4-FFF2-40B4-BE49-F238E27FC236}">
                <a16:creationId xmlns:a16="http://schemas.microsoft.com/office/drawing/2014/main" id="{8AF8515B-B6B9-1D4B-A5CF-6575C035CA16}"/>
              </a:ext>
            </a:extLst>
          </p:cNvPr>
          <p:cNvSpPr txBox="1">
            <a:spLocks/>
          </p:cNvSpPr>
          <p:nvPr/>
        </p:nvSpPr>
        <p:spPr>
          <a:xfrm>
            <a:off x="401637" y="276225"/>
            <a:ext cx="3941763" cy="61277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a:lstStyle>
          <a:p>
            <a:r>
              <a:rPr lang="en-US" b="1"/>
              <a:t>Language Modelling</a:t>
            </a:r>
            <a:endParaRPr lang="en-US" b="1" dirty="0"/>
          </a:p>
        </p:txBody>
      </p:sp>
      <p:sp>
        <p:nvSpPr>
          <p:cNvPr id="16" name="Rectangle 15">
            <a:extLst>
              <a:ext uri="{FF2B5EF4-FFF2-40B4-BE49-F238E27FC236}">
                <a16:creationId xmlns:a16="http://schemas.microsoft.com/office/drawing/2014/main" id="{B9EF4EDF-01CF-BB4F-ADD1-2100B028C655}"/>
              </a:ext>
            </a:extLst>
          </p:cNvPr>
          <p:cNvSpPr/>
          <p:nvPr/>
        </p:nvSpPr>
        <p:spPr>
          <a:xfrm>
            <a:off x="401637" y="771482"/>
            <a:ext cx="3439596" cy="11751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041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78</a:t>
            </a:fld>
            <a:endParaRPr lang="en-US"/>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903804" y="1187912"/>
                <a:ext cx="984503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5">
                        <a:lumMod val="75000"/>
                      </a:schemeClr>
                    </a:solidFill>
                    <a:latin typeface="Avenir Light" panose="020B0402020203020204" pitchFamily="34" charset="77"/>
                  </a:rPr>
                  <a:t>Scenario</a:t>
                </a:r>
                <a:r>
                  <a:rPr lang="en-US" sz="2400" dirty="0">
                    <a:latin typeface="Avenir Light" panose="020B0402020203020204" pitchFamily="34" charset="77"/>
                  </a:rPr>
                  <a:t>: assume we have a finite vocabulary</a:t>
                </a:r>
                <a:r>
                  <a:rPr lang="en-US" sz="2400" dirty="0"/>
                  <a:t> </a:t>
                </a:r>
                <a14:m>
                  <m:oMath xmlns:m="http://schemas.openxmlformats.org/officeDocument/2006/math">
                    <m:r>
                      <a:rPr lang="en-US" sz="2400" b="0" i="1" smtClean="0">
                        <a:latin typeface="Cambria Math" panose="02040503050406030204" pitchFamily="18" charset="0"/>
                      </a:rPr>
                      <m:t>𝑉</m:t>
                    </m:r>
                  </m:oMath>
                </a14:m>
                <a:r>
                  <a:rPr lang="en-US" sz="2400" dirty="0">
                    <a:latin typeface="Avenir Light" panose="020B0402020203020204" pitchFamily="34" charset="77"/>
                  </a:rPr>
                  <a:t>  </a:t>
                </a:r>
              </a:p>
            </p:txBody>
          </p:sp>
        </mc:Choice>
        <mc:Fallback xmlns="">
          <p:sp>
            <p:nvSpPr>
              <p:cNvPr id="16" name="Content Placeholder 2">
                <a:extLst>
                  <a:ext uri="{FF2B5EF4-FFF2-40B4-BE49-F238E27FC236}">
                    <a16:creationId xmlns:a16="http://schemas.microsoft.com/office/drawing/2014/main" id="{46C6E9C7-878F-2C4C-95E8-511D25DA0DD1}"/>
                  </a:ext>
                </a:extLst>
              </p:cNvPr>
              <p:cNvSpPr txBox="1">
                <a:spLocks noRot="1" noChangeAspect="1" noMove="1" noResize="1" noEditPoints="1" noAdjustHandles="1" noChangeArrowheads="1" noChangeShapeType="1" noTextEdit="1"/>
              </p:cNvSpPr>
              <p:nvPr/>
            </p:nvSpPr>
            <p:spPr>
              <a:xfrm>
                <a:off x="903804" y="1187912"/>
                <a:ext cx="9845037" cy="848538"/>
              </a:xfrm>
              <a:prstGeom prst="rect">
                <a:avLst/>
              </a:prstGeom>
              <a:blipFill>
                <a:blip r:embed="rId2"/>
                <a:stretch>
                  <a:fillRect l="-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27C514D-BCEA-C641-A129-4B3D8C58EA87}"/>
                  </a:ext>
                </a:extLst>
              </p:cNvPr>
              <p:cNvSpPr txBox="1">
                <a:spLocks/>
              </p:cNvSpPr>
              <p:nvPr/>
            </p:nvSpPr>
            <p:spPr>
              <a:xfrm>
                <a:off x="903804" y="1934074"/>
                <a:ext cx="9845037" cy="2130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a:rPr lang="en-US" sz="2400" i="1" smtClean="0">
                        <a:latin typeface="Cambria Math" panose="02040503050406030204" pitchFamily="18" charset="0"/>
                      </a:rPr>
                      <m:t>𝑉</m:t>
                    </m:r>
                    <m:r>
                      <a:rPr lang="en-US" sz="2400" b="0" i="1" baseline="30000" smtClean="0">
                        <a:latin typeface="Cambria Math" panose="02040503050406030204" pitchFamily="18" charset="0"/>
                      </a:rPr>
                      <m:t>∗</m:t>
                    </m:r>
                    <m:r>
                      <a:rPr lang="en-US" sz="2400" i="1">
                        <a:latin typeface="Cambria Math" panose="02040503050406030204" pitchFamily="18" charset="0"/>
                      </a:rPr>
                      <m:t> </m:t>
                    </m:r>
                  </m:oMath>
                </a14:m>
                <a:r>
                  <a:rPr lang="en-US" sz="2400" dirty="0">
                    <a:latin typeface="Avenir Light" panose="020B0402020203020204" pitchFamily="34" charset="77"/>
                  </a:rPr>
                  <a:t>represents the </a:t>
                </a:r>
                <a:r>
                  <a:rPr lang="en-US" sz="2400" b="1" dirty="0">
                    <a:latin typeface="Avenir Light" panose="020B0402020203020204" pitchFamily="34" charset="77"/>
                  </a:rPr>
                  <a:t>infinite set </a:t>
                </a:r>
                <a:r>
                  <a:rPr lang="en-US" sz="2400" dirty="0">
                    <a:latin typeface="Avenir Light" panose="020B0402020203020204" pitchFamily="34" charset="77"/>
                  </a:rPr>
                  <a:t>of strings/sentences that we could construct</a:t>
                </a:r>
              </a:p>
              <a:p>
                <a:pPr marL="0" indent="0">
                  <a:lnSpc>
                    <a:spcPct val="120000"/>
                  </a:lnSpc>
                  <a:buNone/>
                </a:pPr>
                <a:r>
                  <a:rPr lang="en-US" sz="2400" dirty="0">
                    <a:latin typeface="Avenir Light" panose="020B0402020203020204" pitchFamily="34" charset="77"/>
                  </a:rPr>
                  <a:t>e.g., </a:t>
                </a:r>
                <a14:m>
                  <m:oMath xmlns:m="http://schemas.openxmlformats.org/officeDocument/2006/math">
                    <m:r>
                      <a:rPr lang="en-US" sz="2400" i="1">
                        <a:latin typeface="Cambria Math" panose="02040503050406030204" pitchFamily="18" charset="0"/>
                      </a:rPr>
                      <m:t>𝑉</m:t>
                    </m:r>
                    <m:r>
                      <a:rPr lang="en-US" sz="2400" i="1" baseline="30000">
                        <a:latin typeface="Cambria Math" panose="02040503050406030204" pitchFamily="18" charset="0"/>
                      </a:rPr>
                      <m:t>∗</m:t>
                    </m:r>
                  </m:oMath>
                </a14:m>
                <a:r>
                  <a:rPr lang="en-US" sz="2400" dirty="0">
                    <a:latin typeface="Avenir Light" panose="020B0402020203020204" pitchFamily="34" charset="77"/>
                  </a:rPr>
                  <a:t>= {a, a dog, a frog, dog a, dog dog, frog dog, frog a dog, …}</a:t>
                </a:r>
              </a:p>
            </p:txBody>
          </p:sp>
        </mc:Choice>
        <mc:Fallback xmlns="">
          <p:sp>
            <p:nvSpPr>
              <p:cNvPr id="6" name="Content Placeholder 2">
                <a:extLst>
                  <a:ext uri="{FF2B5EF4-FFF2-40B4-BE49-F238E27FC236}">
                    <a16:creationId xmlns:a16="http://schemas.microsoft.com/office/drawing/2014/main" id="{927C514D-BCEA-C641-A129-4B3D8C58EA87}"/>
                  </a:ext>
                </a:extLst>
              </p:cNvPr>
              <p:cNvSpPr txBox="1">
                <a:spLocks noRot="1" noChangeAspect="1" noMove="1" noResize="1" noEditPoints="1" noAdjustHandles="1" noChangeArrowheads="1" noChangeShapeType="1" noTextEdit="1"/>
              </p:cNvSpPr>
              <p:nvPr/>
            </p:nvSpPr>
            <p:spPr>
              <a:xfrm>
                <a:off x="903804" y="1934074"/>
                <a:ext cx="9845037" cy="2130288"/>
              </a:xfrm>
              <a:prstGeom prst="rect">
                <a:avLst/>
              </a:prstGeom>
              <a:blipFill>
                <a:blip r:embed="rId3"/>
                <a:stretch>
                  <a:fillRect l="-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6E77996-45D4-9641-86BC-6A9F247DCA82}"/>
                  </a:ext>
                </a:extLst>
              </p:cNvPr>
              <p:cNvSpPr txBox="1">
                <a:spLocks/>
              </p:cNvSpPr>
              <p:nvPr/>
            </p:nvSpPr>
            <p:spPr>
              <a:xfrm>
                <a:off x="903803" y="3743256"/>
                <a:ext cx="984503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5">
                        <a:lumMod val="75000"/>
                      </a:schemeClr>
                    </a:solidFill>
                    <a:latin typeface="Avenir Light" panose="020B0402020203020204" pitchFamily="34" charset="77"/>
                  </a:rPr>
                  <a:t>Data</a:t>
                </a:r>
                <a:r>
                  <a:rPr lang="en-US" sz="2400" dirty="0">
                    <a:latin typeface="Avenir Light" panose="020B0402020203020204" pitchFamily="34" charset="77"/>
                  </a:rPr>
                  <a:t>: we have a training set of sentences </a:t>
                </a:r>
                <a14:m>
                  <m:oMath xmlns:m="http://schemas.openxmlformats.org/officeDocument/2006/math">
                    <m:r>
                      <m:rPr>
                        <m:sty m:val="p"/>
                      </m:rPr>
                      <a:rPr lang="en-US" sz="2400" b="0" i="0" smtClean="0">
                        <a:latin typeface="Cambria Math" panose="02040503050406030204" pitchFamily="18" charset="0"/>
                      </a:rPr>
                      <m:t>x</m:t>
                    </m:r>
                    <m:r>
                      <a:rPr lang="en-US" sz="2400" b="0" i="1" smtClean="0">
                        <a:latin typeface="Cambria Math" panose="02040503050406030204" pitchFamily="18" charset="0"/>
                      </a:rPr>
                      <m:t>∈</m:t>
                    </m:r>
                    <m:r>
                      <a:rPr lang="en-US" sz="2400" i="1">
                        <a:latin typeface="Cambria Math" panose="02040503050406030204" pitchFamily="18" charset="0"/>
                      </a:rPr>
                      <m:t>𝑉</m:t>
                    </m:r>
                    <m:r>
                      <a:rPr lang="en-US" sz="2400" i="1" baseline="3000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7" name="Content Placeholder 2">
                <a:extLst>
                  <a:ext uri="{FF2B5EF4-FFF2-40B4-BE49-F238E27FC236}">
                    <a16:creationId xmlns:a16="http://schemas.microsoft.com/office/drawing/2014/main" id="{B6E77996-45D4-9641-86BC-6A9F247DCA82}"/>
                  </a:ext>
                </a:extLst>
              </p:cNvPr>
              <p:cNvSpPr txBox="1">
                <a:spLocks noRot="1" noChangeAspect="1" noMove="1" noResize="1" noEditPoints="1" noAdjustHandles="1" noChangeArrowheads="1" noChangeShapeType="1" noTextEdit="1"/>
              </p:cNvSpPr>
              <p:nvPr/>
            </p:nvSpPr>
            <p:spPr>
              <a:xfrm>
                <a:off x="903803" y="3743256"/>
                <a:ext cx="9845037" cy="848538"/>
              </a:xfrm>
              <a:prstGeom prst="rect">
                <a:avLst/>
              </a:prstGeom>
              <a:blipFill>
                <a:blip r:embed="rId4"/>
                <a:stretch>
                  <a:fillRect l="-1031"/>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CE1DE09-EA4E-A44C-B77C-86F832B76E5F}"/>
              </a:ext>
            </a:extLst>
          </p:cNvPr>
          <p:cNvSpPr txBox="1">
            <a:spLocks/>
          </p:cNvSpPr>
          <p:nvPr/>
        </p:nvSpPr>
        <p:spPr>
          <a:xfrm>
            <a:off x="903803" y="4397282"/>
            <a:ext cx="984503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5">
                    <a:lumMod val="75000"/>
                  </a:schemeClr>
                </a:solidFill>
                <a:latin typeface="Avenir Light" panose="020B0402020203020204" pitchFamily="34" charset="77"/>
              </a:rPr>
              <a:t>Problem</a:t>
            </a:r>
            <a:r>
              <a:rPr lang="en-US" sz="2400" dirty="0">
                <a:latin typeface="Avenir Light" panose="020B0402020203020204" pitchFamily="34" charset="77"/>
              </a:rPr>
              <a:t>: estimate a probability distribution: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9F561D4-BF18-D441-8526-EAEC38DD06D3}"/>
                  </a:ext>
                </a:extLst>
              </p:cNvPr>
              <p:cNvSpPr/>
              <p:nvPr/>
            </p:nvSpPr>
            <p:spPr>
              <a:xfrm>
                <a:off x="398631" y="5276833"/>
                <a:ext cx="3266136" cy="9886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i="1" smtClean="0">
                              <a:latin typeface="Cambria Math" panose="02040503050406030204" pitchFamily="18" charset="0"/>
                            </a:rPr>
                          </m:ctrlPr>
                        </m:naryPr>
                        <m:sub>
                          <m:r>
                            <m:rPr>
                              <m:brk m:alnAt="7"/>
                            </m:rP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i="1">
                              <a:latin typeface="Cambria Math" panose="02040503050406030204" pitchFamily="18" charset="0"/>
                            </a:rPr>
                            <m:t>𝑉</m:t>
                          </m:r>
                          <m:r>
                            <a:rPr lang="en-US" sz="2400" i="1" baseline="30000">
                              <a:latin typeface="Cambria Math" panose="02040503050406030204" pitchFamily="18" charset="0"/>
                            </a:rPr>
                            <m:t>∗</m:t>
                          </m:r>
                        </m:sub>
                        <m:sup/>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nary>
                      <m:r>
                        <a:rPr lang="en-US" sz="2400" b="0" i="1" smtClean="0">
                          <a:latin typeface="Cambria Math" panose="02040503050406030204" pitchFamily="18" charset="0"/>
                        </a:rPr>
                        <m:t>=1</m:t>
                      </m:r>
                    </m:oMath>
                  </m:oMathPara>
                </a14:m>
                <a:endParaRPr lang="en-US" sz="2400" dirty="0">
                  <a:latin typeface="Cambria Math" panose="02040503050406030204" pitchFamily="18" charset="0"/>
                </a:endParaRPr>
              </a:p>
            </p:txBody>
          </p:sp>
        </mc:Choice>
        <mc:Fallback xmlns="">
          <p:sp>
            <p:nvSpPr>
              <p:cNvPr id="3" name="Rectangle 2">
                <a:extLst>
                  <a:ext uri="{FF2B5EF4-FFF2-40B4-BE49-F238E27FC236}">
                    <a16:creationId xmlns:a16="http://schemas.microsoft.com/office/drawing/2014/main" id="{29F561D4-BF18-D441-8526-EAEC38DD06D3}"/>
                  </a:ext>
                </a:extLst>
              </p:cNvPr>
              <p:cNvSpPr>
                <a:spLocks noRot="1" noChangeAspect="1" noMove="1" noResize="1" noEditPoints="1" noAdjustHandles="1" noChangeArrowheads="1" noChangeShapeType="1" noTextEdit="1"/>
              </p:cNvSpPr>
              <p:nvPr/>
            </p:nvSpPr>
            <p:spPr>
              <a:xfrm>
                <a:off x="398631" y="5276833"/>
                <a:ext cx="3266136" cy="988669"/>
              </a:xfrm>
              <a:prstGeom prst="rect">
                <a:avLst/>
              </a:prstGeom>
              <a:blipFill>
                <a:blip r:embed="rId5"/>
                <a:stretch>
                  <a:fillRect l="-10853" t="-130380"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5FD2C21-DF59-5841-B346-13A34D3AB085}"/>
                  </a:ext>
                </a:extLst>
              </p:cNvPr>
              <p:cNvSpPr/>
              <p:nvPr/>
            </p:nvSpPr>
            <p:spPr>
              <a:xfrm>
                <a:off x="4169939" y="5019251"/>
                <a:ext cx="4440661" cy="4605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𝑡h𝑒</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m:oMathPara>
                </a14:m>
                <a:endParaRPr lang="en-US" sz="2400" baseline="30000" dirty="0">
                  <a:latin typeface="Avenir Book" panose="02000503020000020003" pitchFamily="2" charset="0"/>
                </a:endParaRPr>
              </a:p>
            </p:txBody>
          </p:sp>
        </mc:Choice>
        <mc:Fallback xmlns="">
          <p:sp>
            <p:nvSpPr>
              <p:cNvPr id="11" name="Rectangle 10">
                <a:extLst>
                  <a:ext uri="{FF2B5EF4-FFF2-40B4-BE49-F238E27FC236}">
                    <a16:creationId xmlns:a16="http://schemas.microsoft.com/office/drawing/2014/main" id="{75FD2C21-DF59-5841-B346-13A34D3AB085}"/>
                  </a:ext>
                </a:extLst>
              </p:cNvPr>
              <p:cNvSpPr>
                <a:spLocks noRot="1" noChangeAspect="1" noMove="1" noResize="1" noEditPoints="1" noAdjustHandles="1" noChangeArrowheads="1" noChangeShapeType="1" noTextEdit="1"/>
              </p:cNvSpPr>
              <p:nvPr/>
            </p:nvSpPr>
            <p:spPr>
              <a:xfrm>
                <a:off x="4169939" y="5019251"/>
                <a:ext cx="4440661" cy="460575"/>
              </a:xfrm>
              <a:prstGeom prst="rect">
                <a:avLst/>
              </a:prstGeom>
              <a:blipFill>
                <a:blip r:embed="rId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05FFF87-8345-514E-96A6-9D7ED485BE61}"/>
                  </a:ext>
                </a:extLst>
              </p:cNvPr>
              <p:cNvSpPr/>
              <p:nvPr/>
            </p:nvSpPr>
            <p:spPr>
              <a:xfrm>
                <a:off x="4762500" y="6026870"/>
                <a:ext cx="6299200" cy="4605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𝑤𝑎𝑡𝑒𝑟𝑓𝑎𝑙𝑙</m:t>
                          </m:r>
                          <m:r>
                            <a:rPr lang="en-US" sz="2400" b="0" i="1" smtClean="0">
                              <a:latin typeface="Cambria Math" panose="02040503050406030204" pitchFamily="18" charset="0"/>
                            </a:rPr>
                            <m:t>,</m:t>
                          </m:r>
                          <m:r>
                            <a:rPr lang="en-US" sz="2400" b="0" i="1" smtClean="0">
                              <a:latin typeface="Cambria Math" panose="02040503050406030204" pitchFamily="18" charset="0"/>
                            </a:rPr>
                            <m:t>𝑡h𝑒</m:t>
                          </m:r>
                          <m:r>
                            <a:rPr lang="en-US" sz="2400" b="0" i="1" smtClean="0">
                              <a:latin typeface="Cambria Math" panose="02040503050406030204" pitchFamily="18" charset="0"/>
                            </a:rPr>
                            <m:t>,</m:t>
                          </m:r>
                          <m:r>
                            <a:rPr lang="en-US" sz="2400" b="0" i="1" smtClean="0">
                              <a:latin typeface="Cambria Math" panose="02040503050406030204" pitchFamily="18" charset="0"/>
                            </a:rPr>
                            <m:t>𝑖𝑐𝑒𝑐𝑟𝑒𝑎𝑚</m:t>
                          </m:r>
                        </m:e>
                      </m:d>
                      <m:r>
                        <a:rPr lang="en-US" sz="2400" b="0" i="1" smtClean="0">
                          <a:latin typeface="Cambria Math" panose="02040503050406030204" pitchFamily="18" charset="0"/>
                        </a:rPr>
                        <m:t>=3.2</m:t>
                      </m:r>
                      <m:r>
                        <a:rPr lang="en-US" sz="2400" b="0" i="1" smtClean="0">
                          <a:latin typeface="Cambria Math" panose="02040503050406030204" pitchFamily="18" charset="0"/>
                        </a:rPr>
                        <m:t>𝑥</m:t>
                      </m:r>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m:t>
                          </m:r>
                          <m:r>
                            <a:rPr lang="en-US" sz="2400" b="0" i="1" smtClean="0">
                              <a:latin typeface="Cambria Math" panose="02040503050406030204" pitchFamily="18" charset="0"/>
                            </a:rPr>
                            <m:t>18</m:t>
                          </m:r>
                        </m:sup>
                      </m:sSup>
                    </m:oMath>
                  </m:oMathPara>
                </a14:m>
                <a:endParaRPr lang="en-US" sz="2400" baseline="30000" dirty="0">
                  <a:latin typeface="Avenir Book" panose="02000503020000020003" pitchFamily="2" charset="0"/>
                </a:endParaRPr>
              </a:p>
            </p:txBody>
          </p:sp>
        </mc:Choice>
        <mc:Fallback xmlns="">
          <p:sp>
            <p:nvSpPr>
              <p:cNvPr id="12" name="Rectangle 11">
                <a:extLst>
                  <a:ext uri="{FF2B5EF4-FFF2-40B4-BE49-F238E27FC236}">
                    <a16:creationId xmlns:a16="http://schemas.microsoft.com/office/drawing/2014/main" id="{A05FFF87-8345-514E-96A6-9D7ED485BE61}"/>
                  </a:ext>
                </a:extLst>
              </p:cNvPr>
              <p:cNvSpPr>
                <a:spLocks noRot="1" noChangeAspect="1" noMove="1" noResize="1" noEditPoints="1" noAdjustHandles="1" noChangeArrowheads="1" noChangeShapeType="1" noTextEdit="1"/>
              </p:cNvSpPr>
              <p:nvPr/>
            </p:nvSpPr>
            <p:spPr>
              <a:xfrm>
                <a:off x="4762500" y="6026870"/>
                <a:ext cx="6299200" cy="460575"/>
              </a:xfrm>
              <a:prstGeom prst="rect">
                <a:avLst/>
              </a:prstGeom>
              <a:blipFill>
                <a:blip r:embed="rId7"/>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835EDDD-50AA-074C-AB58-914491260A8A}"/>
                  </a:ext>
                </a:extLst>
              </p:cNvPr>
              <p:cNvSpPr/>
              <p:nvPr/>
            </p:nvSpPr>
            <p:spPr>
              <a:xfrm>
                <a:off x="4066236" y="5490950"/>
                <a:ext cx="6299200" cy="4605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𝑠𝑢𝑛</m:t>
                          </m:r>
                          <m:r>
                            <a:rPr lang="en-US" sz="2400" b="0" i="1" smtClean="0">
                              <a:latin typeface="Cambria Math" panose="02040503050406030204" pitchFamily="18" charset="0"/>
                            </a:rPr>
                            <m:t>, </m:t>
                          </m:r>
                          <m:r>
                            <a:rPr lang="en-US" sz="2400" b="0" i="1" smtClean="0">
                              <a:latin typeface="Cambria Math" panose="02040503050406030204" pitchFamily="18" charset="0"/>
                            </a:rPr>
                            <m:t>𝑜𝑘𝑎𝑦</m:t>
                          </m:r>
                        </m:e>
                      </m:d>
                      <m:r>
                        <a:rPr lang="en-US" sz="2400" b="0" i="1" smtClean="0">
                          <a:latin typeface="Cambria Math" panose="02040503050406030204" pitchFamily="18" charset="0"/>
                        </a:rPr>
                        <m:t>=2.5</m:t>
                      </m:r>
                      <m:r>
                        <a:rPr lang="en-US" sz="2400" b="0" i="1" smtClean="0">
                          <a:latin typeface="Cambria Math" panose="02040503050406030204" pitchFamily="18" charset="0"/>
                        </a:rPr>
                        <m:t>𝑥</m:t>
                      </m:r>
                      <m:sSup>
                        <m:sSupPr>
                          <m:ctrlPr>
                            <a:rPr lang="en-US" sz="2400" i="1" smtClean="0">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m:t>
                          </m:r>
                          <m:r>
                            <a:rPr lang="en-US" sz="2400" b="0" i="1" smtClean="0">
                              <a:latin typeface="Cambria Math" panose="02040503050406030204" pitchFamily="18" charset="0"/>
                            </a:rPr>
                            <m:t>13</m:t>
                          </m:r>
                        </m:sup>
                      </m:sSup>
                    </m:oMath>
                  </m:oMathPara>
                </a14:m>
                <a:endParaRPr lang="en-US" sz="2400" baseline="30000" dirty="0">
                  <a:latin typeface="Avenir Book" panose="02000503020000020003" pitchFamily="2" charset="0"/>
                </a:endParaRPr>
              </a:p>
            </p:txBody>
          </p:sp>
        </mc:Choice>
        <mc:Fallback xmlns="">
          <p:sp>
            <p:nvSpPr>
              <p:cNvPr id="14" name="Rectangle 13">
                <a:extLst>
                  <a:ext uri="{FF2B5EF4-FFF2-40B4-BE49-F238E27FC236}">
                    <a16:creationId xmlns:a16="http://schemas.microsoft.com/office/drawing/2014/main" id="{8835EDDD-50AA-074C-AB58-914491260A8A}"/>
                  </a:ext>
                </a:extLst>
              </p:cNvPr>
              <p:cNvSpPr>
                <a:spLocks noRot="1" noChangeAspect="1" noMove="1" noResize="1" noEditPoints="1" noAdjustHandles="1" noChangeArrowheads="1" noChangeShapeType="1" noTextEdit="1"/>
              </p:cNvSpPr>
              <p:nvPr/>
            </p:nvSpPr>
            <p:spPr>
              <a:xfrm>
                <a:off x="4066236" y="5490950"/>
                <a:ext cx="6299200" cy="460575"/>
              </a:xfrm>
              <a:prstGeom prst="rect">
                <a:avLst/>
              </a:prstGeom>
              <a:blipFill>
                <a:blip r:embed="rId8"/>
                <a:stretch>
                  <a:fillRect b="-18919"/>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49F25E17-366C-254F-B685-0F68F5011714}"/>
              </a:ext>
            </a:extLst>
          </p:cNvPr>
          <p:cNvSpPr txBox="1">
            <a:spLocks/>
          </p:cNvSpPr>
          <p:nvPr/>
        </p:nvSpPr>
        <p:spPr>
          <a:xfrm>
            <a:off x="8815727" y="239103"/>
            <a:ext cx="3617574" cy="231271"/>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200" dirty="0">
                <a:solidFill>
                  <a:srgbClr val="C00000"/>
                </a:solidFill>
              </a:rPr>
              <a:t>Slide adapted from Luke </a:t>
            </a:r>
            <a:r>
              <a:rPr lang="en-US" sz="1200" dirty="0" err="1">
                <a:solidFill>
                  <a:srgbClr val="C00000"/>
                </a:solidFill>
              </a:rPr>
              <a:t>Zettlemoyer</a:t>
            </a:r>
            <a:r>
              <a:rPr lang="en-US" sz="1200" dirty="0">
                <a:solidFill>
                  <a:srgbClr val="C00000"/>
                </a:solidFill>
              </a:rPr>
              <a:t> @ UW 2018</a:t>
            </a:r>
          </a:p>
        </p:txBody>
      </p:sp>
      <p:sp>
        <p:nvSpPr>
          <p:cNvPr id="17" name="Title 1">
            <a:extLst>
              <a:ext uri="{FF2B5EF4-FFF2-40B4-BE49-F238E27FC236}">
                <a16:creationId xmlns:a16="http://schemas.microsoft.com/office/drawing/2014/main" id="{B804BB45-9E9C-774A-B49E-FC3E3129B64B}"/>
              </a:ext>
            </a:extLst>
          </p:cNvPr>
          <p:cNvSpPr txBox="1">
            <a:spLocks/>
          </p:cNvSpPr>
          <p:nvPr/>
        </p:nvSpPr>
        <p:spPr>
          <a:xfrm>
            <a:off x="401637" y="276225"/>
            <a:ext cx="3941763" cy="61277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a:lstStyle>
          <a:p>
            <a:r>
              <a:rPr lang="en-US" b="1"/>
              <a:t>Language Modelling</a:t>
            </a:r>
            <a:endParaRPr lang="en-US" b="1" dirty="0"/>
          </a:p>
        </p:txBody>
      </p:sp>
      <p:sp>
        <p:nvSpPr>
          <p:cNvPr id="18" name="Rectangle 17">
            <a:extLst>
              <a:ext uri="{FF2B5EF4-FFF2-40B4-BE49-F238E27FC236}">
                <a16:creationId xmlns:a16="http://schemas.microsoft.com/office/drawing/2014/main" id="{2E3A6BC1-03E0-D443-B7B5-C3B6C314328F}"/>
              </a:ext>
            </a:extLst>
          </p:cNvPr>
          <p:cNvSpPr/>
          <p:nvPr/>
        </p:nvSpPr>
        <p:spPr>
          <a:xfrm>
            <a:off x="401637" y="771482"/>
            <a:ext cx="3439596" cy="11751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268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79</a:t>
            </a:fld>
            <a:endParaRPr lang="en-US"/>
          </a:p>
        </p:txBody>
      </p:sp>
      <p:sp>
        <p:nvSpPr>
          <p:cNvPr id="17" name="Content Placeholder 2">
            <a:extLst>
              <a:ext uri="{FF2B5EF4-FFF2-40B4-BE49-F238E27FC236}">
                <a16:creationId xmlns:a16="http://schemas.microsoft.com/office/drawing/2014/main" id="{B4B361BA-046D-C649-B657-AF899700537B}"/>
              </a:ext>
            </a:extLst>
          </p:cNvPr>
          <p:cNvSpPr txBox="1">
            <a:spLocks/>
          </p:cNvSpPr>
          <p:nvPr/>
        </p:nvSpPr>
        <p:spPr>
          <a:xfrm>
            <a:off x="269610" y="1758452"/>
            <a:ext cx="745490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“Wreck a nice beach” vs “Recognize speech”</a:t>
            </a:r>
          </a:p>
        </p:txBody>
      </p:sp>
      <p:sp>
        <p:nvSpPr>
          <p:cNvPr id="18" name="Content Placeholder 2">
            <a:extLst>
              <a:ext uri="{FF2B5EF4-FFF2-40B4-BE49-F238E27FC236}">
                <a16:creationId xmlns:a16="http://schemas.microsoft.com/office/drawing/2014/main" id="{5E58282E-9F6F-AB40-9612-56CDFF06B32A}"/>
              </a:ext>
            </a:extLst>
          </p:cNvPr>
          <p:cNvSpPr txBox="1">
            <a:spLocks/>
          </p:cNvSpPr>
          <p:nvPr/>
        </p:nvSpPr>
        <p:spPr>
          <a:xfrm>
            <a:off x="215852" y="2438269"/>
            <a:ext cx="668826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“I ate a cherry” vs “Eye eight uh Jerry!”</a:t>
            </a:r>
          </a:p>
        </p:txBody>
      </p:sp>
      <p:sp>
        <p:nvSpPr>
          <p:cNvPr id="19" name="Content Placeholder 2">
            <a:extLst>
              <a:ext uri="{FF2B5EF4-FFF2-40B4-BE49-F238E27FC236}">
                <a16:creationId xmlns:a16="http://schemas.microsoft.com/office/drawing/2014/main" id="{128B5E3C-36B7-834A-8CD4-5AA2753A2AC0}"/>
              </a:ext>
            </a:extLst>
          </p:cNvPr>
          <p:cNvSpPr txBox="1">
            <a:spLocks/>
          </p:cNvSpPr>
          <p:nvPr/>
        </p:nvSpPr>
        <p:spPr>
          <a:xfrm>
            <a:off x="141362" y="3644998"/>
            <a:ext cx="568496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“What is the weather today?”</a:t>
            </a:r>
          </a:p>
        </p:txBody>
      </p:sp>
      <p:sp>
        <p:nvSpPr>
          <p:cNvPr id="20" name="Content Placeholder 2">
            <a:extLst>
              <a:ext uri="{FF2B5EF4-FFF2-40B4-BE49-F238E27FC236}">
                <a16:creationId xmlns:a16="http://schemas.microsoft.com/office/drawing/2014/main" id="{F3788FB0-3402-094E-98D0-D5BA123FA852}"/>
              </a:ext>
            </a:extLst>
          </p:cNvPr>
          <p:cNvSpPr txBox="1">
            <a:spLocks/>
          </p:cNvSpPr>
          <p:nvPr/>
        </p:nvSpPr>
        <p:spPr>
          <a:xfrm>
            <a:off x="215852" y="4241046"/>
            <a:ext cx="568496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“What is the whether two day?”</a:t>
            </a:r>
          </a:p>
        </p:txBody>
      </p:sp>
      <p:sp>
        <p:nvSpPr>
          <p:cNvPr id="21" name="Content Placeholder 2">
            <a:extLst>
              <a:ext uri="{FF2B5EF4-FFF2-40B4-BE49-F238E27FC236}">
                <a16:creationId xmlns:a16="http://schemas.microsoft.com/office/drawing/2014/main" id="{59D4A4F5-2C64-B045-8A1E-EEB5A56E5600}"/>
              </a:ext>
            </a:extLst>
          </p:cNvPr>
          <p:cNvSpPr txBox="1">
            <a:spLocks/>
          </p:cNvSpPr>
          <p:nvPr/>
        </p:nvSpPr>
        <p:spPr>
          <a:xfrm>
            <a:off x="215852" y="4952246"/>
            <a:ext cx="568496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“What is the whether too day?”</a:t>
            </a:r>
          </a:p>
        </p:txBody>
      </p:sp>
      <p:sp>
        <p:nvSpPr>
          <p:cNvPr id="22" name="Content Placeholder 2">
            <a:extLst>
              <a:ext uri="{FF2B5EF4-FFF2-40B4-BE49-F238E27FC236}">
                <a16:creationId xmlns:a16="http://schemas.microsoft.com/office/drawing/2014/main" id="{52431198-EFE0-7041-A3CB-E2E367BD9293}"/>
              </a:ext>
            </a:extLst>
          </p:cNvPr>
          <p:cNvSpPr txBox="1">
            <a:spLocks/>
          </p:cNvSpPr>
          <p:nvPr/>
        </p:nvSpPr>
        <p:spPr>
          <a:xfrm>
            <a:off x="141362" y="5663446"/>
            <a:ext cx="568496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“What is the </a:t>
            </a:r>
            <a:r>
              <a:rPr lang="en-US" b="1" dirty="0" err="1">
                <a:latin typeface="Avenir Light" panose="020B0402020203020204" pitchFamily="34" charset="77"/>
              </a:rPr>
              <a:t>Wrether</a:t>
            </a:r>
            <a:r>
              <a:rPr lang="en-US" b="1" dirty="0">
                <a:latin typeface="Avenir Light" panose="020B0402020203020204" pitchFamily="34" charset="77"/>
              </a:rPr>
              <a:t> today?”</a:t>
            </a:r>
          </a:p>
        </p:txBody>
      </p:sp>
      <p:pic>
        <p:nvPicPr>
          <p:cNvPr id="4" name="Picture 3">
            <a:extLst>
              <a:ext uri="{FF2B5EF4-FFF2-40B4-BE49-F238E27FC236}">
                <a16:creationId xmlns:a16="http://schemas.microsoft.com/office/drawing/2014/main" id="{33D8C4E8-BC4A-3149-973A-0588037E69D0}"/>
              </a:ext>
            </a:extLst>
          </p:cNvPr>
          <p:cNvPicPr>
            <a:picLocks noChangeAspect="1"/>
          </p:cNvPicPr>
          <p:nvPr/>
        </p:nvPicPr>
        <p:blipFill>
          <a:blip r:embed="rId2"/>
          <a:stretch>
            <a:fillRect/>
          </a:stretch>
        </p:blipFill>
        <p:spPr>
          <a:xfrm>
            <a:off x="8358704" y="154755"/>
            <a:ext cx="3691934" cy="6566720"/>
          </a:xfrm>
          <a:prstGeom prst="rect">
            <a:avLst/>
          </a:prstGeom>
        </p:spPr>
      </p:pic>
      <p:sp>
        <p:nvSpPr>
          <p:cNvPr id="14" name="Title 1">
            <a:extLst>
              <a:ext uri="{FF2B5EF4-FFF2-40B4-BE49-F238E27FC236}">
                <a16:creationId xmlns:a16="http://schemas.microsoft.com/office/drawing/2014/main" id="{C8EC7B94-BA52-E347-8C21-4C238DE29CE0}"/>
              </a:ext>
            </a:extLst>
          </p:cNvPr>
          <p:cNvSpPr txBox="1">
            <a:spLocks/>
          </p:cNvSpPr>
          <p:nvPr/>
        </p:nvSpPr>
        <p:spPr>
          <a:xfrm>
            <a:off x="401637" y="276225"/>
            <a:ext cx="3941763" cy="61277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a:lstStyle>
          <a:p>
            <a:r>
              <a:rPr lang="en-US" b="1" dirty="0"/>
              <a:t>Motivation</a:t>
            </a:r>
          </a:p>
        </p:txBody>
      </p:sp>
      <p:sp>
        <p:nvSpPr>
          <p:cNvPr id="15" name="Rectangle 14">
            <a:extLst>
              <a:ext uri="{FF2B5EF4-FFF2-40B4-BE49-F238E27FC236}">
                <a16:creationId xmlns:a16="http://schemas.microsoft.com/office/drawing/2014/main" id="{6B050508-AD43-8C49-96F3-E52E923FFBAD}"/>
              </a:ext>
            </a:extLst>
          </p:cNvPr>
          <p:cNvSpPr/>
          <p:nvPr/>
        </p:nvSpPr>
        <p:spPr>
          <a:xfrm>
            <a:off x="401637" y="771482"/>
            <a:ext cx="1884363" cy="11751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10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1" y="2360452"/>
            <a:ext cx="5800562"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Course Overview + What is NLP?</a:t>
            </a:r>
          </a:p>
        </p:txBody>
      </p:sp>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2009021" y="1534078"/>
            <a:ext cx="9312569" cy="805742"/>
          </a:xfrm>
        </p:spPr>
        <p:txBody>
          <a:bodyPr anchor="b" anchorCtr="0">
            <a:normAutofit/>
          </a:bodyPr>
          <a:lstStyle/>
          <a:p>
            <a:pPr algn="l"/>
            <a:r>
              <a:rPr lang="en-US" sz="4000" dirty="0">
                <a:latin typeface="Avenir Medium" panose="02000503020000020003" pitchFamily="2" charset="0"/>
              </a:rPr>
              <a:t>Lecture 1: Introduction</a:t>
            </a:r>
            <a:endParaRPr lang="en-US" sz="2400" dirty="0">
              <a:latin typeface="Avenir Medium" panose="02000503020000020003" pitchFamily="2" charset="0"/>
            </a:endParaRPr>
          </a:p>
        </p:txBody>
      </p:sp>
    </p:spTree>
    <p:extLst>
      <p:ext uri="{BB962C8B-B14F-4D97-AF65-F5344CB8AC3E}">
        <p14:creationId xmlns:p14="http://schemas.microsoft.com/office/powerpoint/2010/main" val="9012530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80</a:t>
            </a:fld>
            <a:endParaRPr lang="en-US"/>
          </a:p>
        </p:txBody>
      </p:sp>
      <p:sp>
        <p:nvSpPr>
          <p:cNvPr id="8" name="Rectangle 7">
            <a:extLst>
              <a:ext uri="{FF2B5EF4-FFF2-40B4-BE49-F238E27FC236}">
                <a16:creationId xmlns:a16="http://schemas.microsoft.com/office/drawing/2014/main" id="{02F61777-B632-B847-A206-01CD1EE41F05}"/>
              </a:ext>
            </a:extLst>
          </p:cNvPr>
          <p:cNvSpPr/>
          <p:nvPr/>
        </p:nvSpPr>
        <p:spPr>
          <a:xfrm>
            <a:off x="0" y="0"/>
            <a:ext cx="12192000"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2517991" y="50800"/>
            <a:ext cx="715601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solidFill>
                  <a:schemeClr val="bg1"/>
                </a:solidFill>
                <a:latin typeface="Avenir Light" panose="020B0402020203020204" pitchFamily="34" charset="77"/>
              </a:rPr>
              <a:t>Important Terminology</a:t>
            </a:r>
          </a:p>
        </p:txBody>
      </p:sp>
      <p:sp>
        <p:nvSpPr>
          <p:cNvPr id="9" name="Content Placeholder 2">
            <a:extLst>
              <a:ext uri="{FF2B5EF4-FFF2-40B4-BE49-F238E27FC236}">
                <a16:creationId xmlns:a16="http://schemas.microsoft.com/office/drawing/2014/main" id="{90B0CF1E-A5C3-2F43-8827-2EBBEFE56656}"/>
              </a:ext>
            </a:extLst>
          </p:cNvPr>
          <p:cNvSpPr txBox="1">
            <a:spLocks/>
          </p:cNvSpPr>
          <p:nvPr/>
        </p:nvSpPr>
        <p:spPr>
          <a:xfrm>
            <a:off x="939800" y="1526362"/>
            <a:ext cx="10629899"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 word </a:t>
            </a:r>
            <a:r>
              <a:rPr lang="en-US" b="1" u="sng" dirty="0">
                <a:latin typeface="Avenir Light" panose="020B0402020203020204" pitchFamily="34" charset="77"/>
              </a:rPr>
              <a:t>token</a:t>
            </a:r>
            <a:r>
              <a:rPr lang="en-US" dirty="0">
                <a:latin typeface="Avenir Light" panose="020B0402020203020204" pitchFamily="34" charset="77"/>
              </a:rPr>
              <a:t> is a specific occurrence of a word in a text</a:t>
            </a:r>
          </a:p>
        </p:txBody>
      </p:sp>
      <p:sp>
        <p:nvSpPr>
          <p:cNvPr id="11" name="Content Placeholder 2">
            <a:extLst>
              <a:ext uri="{FF2B5EF4-FFF2-40B4-BE49-F238E27FC236}">
                <a16:creationId xmlns:a16="http://schemas.microsoft.com/office/drawing/2014/main" id="{D4332DFD-6922-1F4B-8C25-9859610C4684}"/>
              </a:ext>
            </a:extLst>
          </p:cNvPr>
          <p:cNvSpPr txBox="1">
            <a:spLocks/>
          </p:cNvSpPr>
          <p:nvPr/>
        </p:nvSpPr>
        <p:spPr>
          <a:xfrm>
            <a:off x="939800" y="2593162"/>
            <a:ext cx="10629899" cy="1280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a word </a:t>
            </a:r>
            <a:r>
              <a:rPr lang="en-US" b="1" u="sng" dirty="0">
                <a:latin typeface="Avenir Light" panose="020B0402020203020204" pitchFamily="34" charset="77"/>
              </a:rPr>
              <a:t>type</a:t>
            </a:r>
            <a:r>
              <a:rPr lang="en-US" dirty="0">
                <a:latin typeface="Avenir Light" panose="020B0402020203020204" pitchFamily="34" charset="77"/>
              </a:rPr>
              <a:t> refers to the general form of the word, defined by its lexical representation</a:t>
            </a:r>
          </a:p>
        </p:txBody>
      </p:sp>
      <p:sp>
        <p:nvSpPr>
          <p:cNvPr id="12" name="Content Placeholder 2">
            <a:extLst>
              <a:ext uri="{FF2B5EF4-FFF2-40B4-BE49-F238E27FC236}">
                <a16:creationId xmlns:a16="http://schemas.microsoft.com/office/drawing/2014/main" id="{C16402AB-3EE9-9C49-8E39-5EBE23236C0E}"/>
              </a:ext>
            </a:extLst>
          </p:cNvPr>
          <p:cNvSpPr txBox="1">
            <a:spLocks/>
          </p:cNvSpPr>
          <p:nvPr/>
        </p:nvSpPr>
        <p:spPr>
          <a:xfrm>
            <a:off x="939800" y="4051300"/>
            <a:ext cx="10629899" cy="1280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latin typeface="Avenir Light" panose="020B0402020203020204" pitchFamily="34" charset="77"/>
              </a:rPr>
              <a:t>If our corpus were just “I ran and ran and ran”, you’d say we have:</a:t>
            </a:r>
          </a:p>
          <a:p>
            <a:pPr>
              <a:lnSpc>
                <a:spcPct val="120000"/>
              </a:lnSpc>
              <a:buFontTx/>
              <a:buChar char="-"/>
            </a:pPr>
            <a:r>
              <a:rPr lang="en-US" dirty="0">
                <a:latin typeface="Avenir Light" panose="020B0402020203020204" pitchFamily="34" charset="77"/>
              </a:rPr>
              <a:t>6 word </a:t>
            </a:r>
            <a:r>
              <a:rPr lang="en-US" b="1" dirty="0">
                <a:latin typeface="Avenir Light" panose="020B0402020203020204" pitchFamily="34" charset="77"/>
              </a:rPr>
              <a:t>tokens</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I</a:t>
            </a:r>
            <a:r>
              <a:rPr lang="en-US" dirty="0">
                <a:latin typeface="Avenir Light" panose="020B0402020203020204" pitchFamily="34" charset="77"/>
              </a:rPr>
              <a:t>,</a:t>
            </a:r>
            <a:r>
              <a:rPr lang="en-US" dirty="0">
                <a:solidFill>
                  <a:schemeClr val="accent5">
                    <a:lumMod val="75000"/>
                  </a:schemeClr>
                </a:solidFill>
                <a:latin typeface="Avenir Light" panose="020B0402020203020204" pitchFamily="34" charset="77"/>
              </a:rPr>
              <a:t> ran </a:t>
            </a:r>
            <a:r>
              <a:rPr lang="en-US" dirty="0">
                <a:latin typeface="Avenir Light" panose="020B0402020203020204" pitchFamily="34" charset="77"/>
              </a:rPr>
              <a:t>,</a:t>
            </a:r>
            <a:r>
              <a:rPr lang="en-US" dirty="0">
                <a:solidFill>
                  <a:schemeClr val="accent5">
                    <a:lumMod val="75000"/>
                  </a:schemeClr>
                </a:solidFill>
                <a:latin typeface="Avenir Light" panose="020B0402020203020204" pitchFamily="34" charset="77"/>
              </a:rPr>
              <a:t> and</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ran</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and</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ran</a:t>
            </a:r>
            <a:r>
              <a:rPr lang="en-US" dirty="0">
                <a:latin typeface="Avenir Light" panose="020B0402020203020204" pitchFamily="34" charset="77"/>
              </a:rPr>
              <a:t>]</a:t>
            </a:r>
          </a:p>
          <a:p>
            <a:pPr>
              <a:lnSpc>
                <a:spcPct val="120000"/>
              </a:lnSpc>
              <a:buFontTx/>
              <a:buChar char="-"/>
            </a:pPr>
            <a:r>
              <a:rPr lang="en-US" dirty="0">
                <a:latin typeface="Avenir Light" panose="020B0402020203020204" pitchFamily="34" charset="77"/>
              </a:rPr>
              <a:t>3 word </a:t>
            </a:r>
            <a:r>
              <a:rPr lang="en-US" b="1" dirty="0">
                <a:latin typeface="Avenir Light" panose="020B0402020203020204" pitchFamily="34" charset="77"/>
              </a:rPr>
              <a:t>types</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I</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ran</a:t>
            </a:r>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and</a:t>
            </a:r>
            <a:r>
              <a:rPr lang="en-US" dirty="0">
                <a:latin typeface="Avenir Light" panose="020B0402020203020204" pitchFamily="34" charset="77"/>
              </a:rPr>
              <a:t>}</a:t>
            </a:r>
          </a:p>
        </p:txBody>
      </p:sp>
    </p:spTree>
    <p:extLst>
      <p:ext uri="{BB962C8B-B14F-4D97-AF65-F5344CB8AC3E}">
        <p14:creationId xmlns:p14="http://schemas.microsoft.com/office/powerpoint/2010/main" val="3502644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81</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200" y="1055986"/>
            <a:ext cx="476747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Naive Approach: </a:t>
            </a:r>
            <a:r>
              <a:rPr lang="en-US" sz="2400" dirty="0">
                <a:solidFill>
                  <a:srgbClr val="C00000"/>
                </a:solidFill>
                <a:latin typeface="Avenir Light" panose="020B0402020203020204" pitchFamily="34" charset="77"/>
              </a:rPr>
              <a:t>unigram model</a:t>
            </a:r>
          </a:p>
        </p:txBody>
      </p:sp>
      <p:sp>
        <p:nvSpPr>
          <p:cNvPr id="3" name="Rectangle 2">
            <a:extLst>
              <a:ext uri="{FF2B5EF4-FFF2-40B4-BE49-F238E27FC236}">
                <a16:creationId xmlns:a16="http://schemas.microsoft.com/office/drawing/2014/main" id="{12E1DE8B-82C0-6D4E-8F69-4D4C7B54A5D8}"/>
              </a:ext>
            </a:extLst>
          </p:cNvPr>
          <p:cNvSpPr/>
          <p:nvPr/>
        </p:nvSpPr>
        <p:spPr>
          <a:xfrm>
            <a:off x="3654425" y="3155775"/>
            <a:ext cx="5714319" cy="444802"/>
          </a:xfrm>
          <a:prstGeom prst="rect">
            <a:avLst/>
          </a:prstGeom>
        </p:spPr>
        <p:txBody>
          <a:bodyPr wrap="square">
            <a:spAutoFit/>
          </a:bodyPr>
          <a:lstStyle/>
          <a:p>
            <a:pPr>
              <a:lnSpc>
                <a:spcPct val="120000"/>
              </a:lnSpc>
            </a:pPr>
            <a:r>
              <a:rPr lang="en-US" sz="2000" dirty="0">
                <a:latin typeface="Avenir Light" panose="020B0402020203020204" pitchFamily="34" charset="77"/>
              </a:rPr>
              <a:t>Assumes each word is independent of all others.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50D32B-8A61-5645-8254-507B792DBBAF}"/>
                  </a:ext>
                </a:extLst>
              </p:cNvPr>
              <p:cNvSpPr txBox="1"/>
              <p:nvPr/>
            </p:nvSpPr>
            <p:spPr>
              <a:xfrm>
                <a:off x="3654425" y="1840751"/>
                <a:ext cx="4883149"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𝑤𝑡</m:t>
                          </m:r>
                          <m:r>
                            <a:rPr lang="en-US" sz="2800" b="0" i="1" smtClean="0">
                              <a:latin typeface="Cambria Math" panose="02040503050406030204" pitchFamily="18" charset="0"/>
                            </a:rPr>
                            <m:t>)</m:t>
                          </m:r>
                        </m:e>
                      </m:nary>
                    </m:oMath>
                  </m:oMathPara>
                </a14:m>
                <a:endParaRPr lang="en-US" sz="2800" dirty="0"/>
              </a:p>
            </p:txBody>
          </p:sp>
        </mc:Choice>
        <mc:Fallback xmlns="">
          <p:sp>
            <p:nvSpPr>
              <p:cNvPr id="14" name="TextBox 13">
                <a:extLst>
                  <a:ext uri="{FF2B5EF4-FFF2-40B4-BE49-F238E27FC236}">
                    <a16:creationId xmlns:a16="http://schemas.microsoft.com/office/drawing/2014/main" id="{5D50D32B-8A61-5645-8254-507B792DBBAF}"/>
                  </a:ext>
                </a:extLst>
              </p:cNvPr>
              <p:cNvSpPr txBox="1">
                <a:spLocks noRot="1" noChangeAspect="1" noMove="1" noResize="1" noEditPoints="1" noAdjustHandles="1" noChangeArrowheads="1" noChangeShapeType="1" noTextEdit="1"/>
              </p:cNvSpPr>
              <p:nvPr/>
            </p:nvSpPr>
            <p:spPr>
              <a:xfrm>
                <a:off x="3654425" y="1840751"/>
                <a:ext cx="4883149" cy="1211550"/>
              </a:xfrm>
              <a:prstGeom prst="rect">
                <a:avLst/>
              </a:prstGeom>
              <a:blipFill>
                <a:blip r:embed="rId2"/>
                <a:stretch>
                  <a:fillRect t="-111340" b="-1731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21AB1A36-2DB5-3045-9949-A30F0375F7D9}"/>
                  </a:ext>
                </a:extLst>
              </p:cNvPr>
              <p:cNvSpPr txBox="1">
                <a:spLocks/>
              </p:cNvSpPr>
              <p:nvPr/>
            </p:nvSpPr>
            <p:spPr>
              <a:xfrm>
                <a:off x="1812925" y="4019726"/>
                <a:ext cx="9499600"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1" i="1" dirty="0" smtClean="0">
                        <a:latin typeface="Cambria Math" panose="02040503050406030204" pitchFamily="18" charset="0"/>
                      </a:rPr>
                      <m:t>(</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𝟏</m:t>
                        </m:r>
                      </m:sub>
                    </m:sSub>
                    <m:r>
                      <a:rPr lang="en-US" sz="2400" b="1" i="1" dirty="0" smtClean="0">
                        <a:latin typeface="Cambria Math" panose="02040503050406030204" pitchFamily="18" charset="0"/>
                      </a:rPr>
                      <m:t>, </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𝟐</m:t>
                        </m:r>
                      </m:sub>
                    </m:sSub>
                    <m:r>
                      <a:rPr lang="en-US" sz="2400" b="1" i="1" dirty="0" smtClean="0">
                        <a:latin typeface="Cambria Math" panose="02040503050406030204" pitchFamily="18" charset="0"/>
                      </a:rPr>
                      <m:t>, </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𝟑</m:t>
                        </m:r>
                      </m:sub>
                    </m:sSub>
                    <m:r>
                      <a:rPr lang="en-US" sz="2400" b="1" i="1" dirty="0" smtClean="0">
                        <a:latin typeface="Cambria Math" panose="02040503050406030204" pitchFamily="18" charset="0"/>
                      </a:rPr>
                      <m:t>, </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𝟒</m:t>
                        </m:r>
                      </m:sub>
                    </m:sSub>
                    <m:r>
                      <a:rPr lang="en-US" sz="2400" b="1" i="1" dirty="0" smtClean="0">
                        <a:latin typeface="Cambria Math" panose="02040503050406030204" pitchFamily="18" charset="0"/>
                      </a:rPr>
                      <m:t>, </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smtClean="0">
                            <a:latin typeface="Cambria Math" panose="02040503050406030204" pitchFamily="18" charset="0"/>
                          </a:rPr>
                          <m:t>𝟓</m:t>
                        </m:r>
                      </m:sub>
                    </m:sSub>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m:rPr>
                        <m:sty m:val="p"/>
                      </m:rPr>
                      <a:rPr lang="en-US" sz="2400" dirty="0">
                        <a:latin typeface="Cambria Math" panose="02040503050406030204" pitchFamily="18" charset="0"/>
                      </a:rPr>
                      <m:t>P</m:t>
                    </m:r>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𝟏</m:t>
                        </m:r>
                      </m:sub>
                    </m:sSub>
                    <m:r>
                      <a:rPr lang="en-US" sz="2400" b="1" i="1" dirty="0" smtClean="0">
                        <a:latin typeface="Cambria Math" panose="02040503050406030204" pitchFamily="18" charset="0"/>
                      </a:rPr>
                      <m:t>)</m:t>
                    </m:r>
                    <m:r>
                      <a:rPr lang="en-US" sz="2400" b="1" i="1" dirty="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𝟐</m:t>
                        </m:r>
                      </m:sub>
                    </m:sSub>
                    <m:r>
                      <a:rPr lang="en-US" sz="2400" b="1" i="1" dirty="0" smtClean="0">
                        <a:latin typeface="Cambria Math" panose="02040503050406030204" pitchFamily="18" charset="0"/>
                      </a:rPr>
                      <m:t>)</m:t>
                    </m:r>
                    <m:r>
                      <a:rPr lang="en-US" sz="2400" b="1" i="1" dirty="0">
                        <a:latin typeface="Cambria Math" panose="02040503050406030204" pitchFamily="18" charset="0"/>
                      </a:rPr>
                      <m:t>,</m:t>
                    </m:r>
                    <m:r>
                      <a:rPr lang="en-US" sz="2400" b="1" i="1" dirty="0" smtClean="0">
                        <a:latin typeface="Cambria Math" panose="02040503050406030204" pitchFamily="18" charset="0"/>
                      </a:rPr>
                      <m:t>𝑷</m:t>
                    </m:r>
                    <m:d>
                      <m:dPr>
                        <m:ctrlPr>
                          <a:rPr lang="en-US" sz="2400" b="1" i="1" dirty="0" smtClean="0">
                            <a:latin typeface="Cambria Math" panose="02040503050406030204" pitchFamily="18" charset="0"/>
                          </a:rPr>
                        </m:ctrlPr>
                      </m:dPr>
                      <m:e>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𝟑</m:t>
                            </m:r>
                          </m:sub>
                        </m:sSub>
                      </m:e>
                    </m:d>
                    <m:r>
                      <a:rPr lang="en-US" sz="2400" b="1" i="1" dirty="0" smtClean="0">
                        <a:latin typeface="Cambria Math" panose="02040503050406030204" pitchFamily="18" charset="0"/>
                      </a:rPr>
                      <m:t>𝑷</m:t>
                    </m:r>
                    <m:d>
                      <m:dPr>
                        <m:ctrlPr>
                          <a:rPr lang="en-US" sz="2400" b="1" i="1" dirty="0" smtClean="0">
                            <a:latin typeface="Cambria Math" panose="02040503050406030204" pitchFamily="18" charset="0"/>
                          </a:rPr>
                        </m:ctrlPr>
                      </m:dPr>
                      <m:e>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𝟒</m:t>
                            </m:r>
                          </m:sub>
                        </m:sSub>
                      </m:e>
                    </m:d>
                    <m:r>
                      <a:rPr lang="en-US" sz="2400" b="1" i="1" dirty="0" smtClean="0">
                        <a:latin typeface="Cambria Math" panose="02040503050406030204" pitchFamily="18" charset="0"/>
                      </a:rPr>
                      <m:t>𝑷</m:t>
                    </m:r>
                    <m:r>
                      <a:rPr lang="en-US" sz="2400" b="1" i="1" dirty="0" smtClean="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𝟓</m:t>
                        </m:r>
                      </m:sub>
                    </m:sSub>
                    <m:r>
                      <a:rPr lang="en-US" sz="2400" b="1" i="1" dirty="0">
                        <a:latin typeface="Cambria Math" panose="02040503050406030204" pitchFamily="18" charset="0"/>
                      </a:rPr>
                      <m:t>)</m:t>
                    </m:r>
                  </m:oMath>
                </a14:m>
                <a:endParaRPr lang="en-US" sz="2400" dirty="0">
                  <a:solidFill>
                    <a:schemeClr val="accent5">
                      <a:lumMod val="75000"/>
                    </a:schemeClr>
                  </a:solidFill>
                  <a:latin typeface="Avenir Light" panose="020B0402020203020204" pitchFamily="34" charset="77"/>
                </a:endParaRPr>
              </a:p>
            </p:txBody>
          </p:sp>
        </mc:Choice>
        <mc:Fallback xmlns="">
          <p:sp>
            <p:nvSpPr>
              <p:cNvPr id="16" name="Content Placeholder 2">
                <a:extLst>
                  <a:ext uri="{FF2B5EF4-FFF2-40B4-BE49-F238E27FC236}">
                    <a16:creationId xmlns:a16="http://schemas.microsoft.com/office/drawing/2014/main" id="{21AB1A36-2DB5-3045-9949-A30F0375F7D9}"/>
                  </a:ext>
                </a:extLst>
              </p:cNvPr>
              <p:cNvSpPr txBox="1">
                <a:spLocks noRot="1" noChangeAspect="1" noMove="1" noResize="1" noEditPoints="1" noAdjustHandles="1" noChangeArrowheads="1" noChangeShapeType="1" noTextEdit="1"/>
              </p:cNvSpPr>
              <p:nvPr/>
            </p:nvSpPr>
            <p:spPr>
              <a:xfrm>
                <a:off x="1812925" y="4019726"/>
                <a:ext cx="9499600" cy="73409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7962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82</a:t>
            </a:fld>
            <a:endParaRPr lang="en-US" dirty="0"/>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ACE80E80-655F-3946-B6E0-BD6BDBB919CE}"/>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15" name="Content Placeholder 2">
                <a:extLst>
                  <a:ext uri="{FF2B5EF4-FFF2-40B4-BE49-F238E27FC236}">
                    <a16:creationId xmlns:a16="http://schemas.microsoft.com/office/drawing/2014/main" id="{ACE80E80-655F-3946-B6E0-BD6BDBB919CE}"/>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82F3030A-C86B-E747-A3BC-0558C571EBB5}"/>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xmlns="">
          <p:sp>
            <p:nvSpPr>
              <p:cNvPr id="16" name="Content Placeholder 2">
                <a:extLst>
                  <a:ext uri="{FF2B5EF4-FFF2-40B4-BE49-F238E27FC236}">
                    <a16:creationId xmlns:a16="http://schemas.microsoft.com/office/drawing/2014/main" id="{82F3030A-C86B-E747-A3BC-0558C571EBB5}"/>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659CA8D5-4602-554E-B8B0-17153353F0A3}"/>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xmlns="">
          <p:sp>
            <p:nvSpPr>
              <p:cNvPr id="19" name="Content Placeholder 2">
                <a:extLst>
                  <a:ext uri="{FF2B5EF4-FFF2-40B4-BE49-F238E27FC236}">
                    <a16:creationId xmlns:a16="http://schemas.microsoft.com/office/drawing/2014/main" id="{659CA8D5-4602-554E-B8B0-17153353F0A3}"/>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179FA53B-BA0D-E749-8D18-07D3A3AD32A1}"/>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xmlns="">
          <p:sp>
            <p:nvSpPr>
              <p:cNvPr id="20" name="Content Placeholder 2">
                <a:extLst>
                  <a:ext uri="{FF2B5EF4-FFF2-40B4-BE49-F238E27FC236}">
                    <a16:creationId xmlns:a16="http://schemas.microsoft.com/office/drawing/2014/main" id="{179FA53B-BA0D-E749-8D18-07D3A3AD32A1}"/>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F8C4F43A-25AD-E446-9CCF-4EA08E296C0C}"/>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xmlns="">
          <p:sp>
            <p:nvSpPr>
              <p:cNvPr id="21" name="Content Placeholder 2">
                <a:extLst>
                  <a:ext uri="{FF2B5EF4-FFF2-40B4-BE49-F238E27FC236}">
                    <a16:creationId xmlns:a16="http://schemas.microsoft.com/office/drawing/2014/main" id="{F8C4F43A-25AD-E446-9CCF-4EA08E296C0C}"/>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D0024482-5DDA-E740-B1FB-2E9BB0162A91}"/>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xmlns="">
          <p:sp>
            <p:nvSpPr>
              <p:cNvPr id="22" name="Content Placeholder 2">
                <a:extLst>
                  <a:ext uri="{FF2B5EF4-FFF2-40B4-BE49-F238E27FC236}">
                    <a16:creationId xmlns:a16="http://schemas.microsoft.com/office/drawing/2014/main" id="{D0024482-5DDA-E740-B1FB-2E9BB0162A91}"/>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7"/>
                <a:stretch>
                  <a:fillRect b="-7895"/>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0A899B3-3F36-FF4C-8E4B-1C4052475CF6}"/>
              </a:ext>
            </a:extLst>
          </p:cNvPr>
          <p:cNvCxnSpPr/>
          <p:nvPr/>
        </p:nvCxnSpPr>
        <p:spPr>
          <a:xfrm>
            <a:off x="5464174" y="889000"/>
            <a:ext cx="0" cy="565150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8908143B-F564-CD41-A505-F4AF6623CE90}"/>
                  </a:ext>
                </a:extLst>
              </p:cNvPr>
              <p:cNvSpPr txBox="1">
                <a:spLocks/>
              </p:cNvSpPr>
              <p:nvPr/>
            </p:nvSpPr>
            <p:spPr>
              <a:xfrm>
                <a:off x="5778498" y="771482"/>
                <a:ext cx="594042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Let’s say our corpus </a:t>
                </a:r>
                <a14:m>
                  <m:oMath xmlns:m="http://schemas.openxmlformats.org/officeDocument/2006/math">
                    <m:r>
                      <a:rPr lang="en-US" sz="2400" b="1" i="1" dirty="0" smtClean="0">
                        <a:latin typeface="Cambria Math" panose="02040503050406030204" pitchFamily="18" charset="0"/>
                      </a:rPr>
                      <m:t>𝒅</m:t>
                    </m:r>
                  </m:oMath>
                </a14:m>
                <a:r>
                  <a:rPr lang="en-US" sz="2400" dirty="0">
                    <a:latin typeface="Avenir Light" panose="020B0402020203020204" pitchFamily="34" charset="77"/>
                  </a:rPr>
                  <a:t> has 100,000 words</a:t>
                </a:r>
                <a:endParaRPr lang="en-US" sz="2400" dirty="0">
                  <a:solidFill>
                    <a:schemeClr val="accent5">
                      <a:lumMod val="75000"/>
                    </a:schemeClr>
                  </a:solidFill>
                  <a:latin typeface="Avenir Light" panose="020B0402020203020204" pitchFamily="34" charset="77"/>
                </a:endParaRPr>
              </a:p>
            </p:txBody>
          </p:sp>
        </mc:Choice>
        <mc:Fallback xmlns="">
          <p:sp>
            <p:nvSpPr>
              <p:cNvPr id="18" name="Content Placeholder 2">
                <a:extLst>
                  <a:ext uri="{FF2B5EF4-FFF2-40B4-BE49-F238E27FC236}">
                    <a16:creationId xmlns:a16="http://schemas.microsoft.com/office/drawing/2014/main" id="{8908143B-F564-CD41-A505-F4AF6623CE90}"/>
                  </a:ext>
                </a:extLst>
              </p:cNvPr>
              <p:cNvSpPr txBox="1">
                <a:spLocks noRot="1" noChangeAspect="1" noMove="1" noResize="1" noEditPoints="1" noAdjustHandles="1" noChangeArrowheads="1" noChangeShapeType="1" noTextEdit="1"/>
              </p:cNvSpPr>
              <p:nvPr/>
            </p:nvSpPr>
            <p:spPr>
              <a:xfrm>
                <a:off x="5778498" y="771482"/>
                <a:ext cx="5940425" cy="734091"/>
              </a:xfrm>
              <a:prstGeom prst="rect">
                <a:avLst/>
              </a:prstGeom>
              <a:blipFill>
                <a:blip r:embed="rId8"/>
                <a:stretch>
                  <a:fillRect/>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57FDB60-0E08-3C45-9AD4-1549A7DBC458}"/>
              </a:ext>
            </a:extLst>
          </p:cNvPr>
          <p:cNvGraphicFramePr>
            <a:graphicFrameLocks noGrp="1"/>
          </p:cNvGraphicFramePr>
          <p:nvPr/>
        </p:nvGraphicFramePr>
        <p:xfrm>
          <a:off x="6854823" y="1531964"/>
          <a:ext cx="3743325" cy="2350770"/>
        </p:xfrm>
        <a:graphic>
          <a:graphicData uri="http://schemas.openxmlformats.org/drawingml/2006/table">
            <a:tbl>
              <a:tblPr/>
              <a:tblGrid>
                <a:gridCol w="1619250">
                  <a:extLst>
                    <a:ext uri="{9D8B030D-6E8A-4147-A177-3AD203B41FA5}">
                      <a16:colId xmlns:a16="http://schemas.microsoft.com/office/drawing/2014/main" val="1285587778"/>
                    </a:ext>
                  </a:extLst>
                </a:gridCol>
                <a:gridCol w="2124075">
                  <a:extLst>
                    <a:ext uri="{9D8B030D-6E8A-4147-A177-3AD203B41FA5}">
                      <a16:colId xmlns:a16="http://schemas.microsoft.com/office/drawing/2014/main" val="3836941891"/>
                    </a:ext>
                  </a:extLst>
                </a:gridCol>
              </a:tblGrid>
              <a:tr h="333375">
                <a:tc>
                  <a:txBody>
                    <a:bodyPr/>
                    <a:lstStyle/>
                    <a:p>
                      <a:pPr algn="ctr"/>
                      <a:r>
                        <a:rPr lang="en-US" b="1">
                          <a:solidFill>
                            <a:srgbClr val="FFFFFF"/>
                          </a:solidFill>
                          <a:effectLst/>
                          <a:latin typeface="Avenir" panose="02000503020000020003" pitchFamily="2" charset="0"/>
                        </a:rPr>
                        <a:t>word</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 occurrences</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577504555"/>
                  </a:ext>
                </a:extLst>
              </a:tr>
              <a:tr h="400050">
                <a:tc>
                  <a:txBody>
                    <a:bodyPr/>
                    <a:lstStyle/>
                    <a:p>
                      <a:pPr algn="ctr"/>
                      <a:r>
                        <a:rPr lang="en-US" b="1">
                          <a:solidFill>
                            <a:srgbClr val="073A6C"/>
                          </a:solidFill>
                          <a:effectLst/>
                          <a:latin typeface="Avenir" panose="02000503020000020003" pitchFamily="2" charset="0"/>
                        </a:rPr>
                        <a:t>Anqi</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15</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664111085"/>
                  </a:ext>
                </a:extLst>
              </a:tr>
              <a:tr h="400050">
                <a:tc>
                  <a:txBody>
                    <a:bodyPr/>
                    <a:lstStyle/>
                    <a:p>
                      <a:pPr algn="ctr"/>
                      <a:r>
                        <a:rPr lang="en-US" b="1">
                          <a:solidFill>
                            <a:srgbClr val="073A6C"/>
                          </a:solidFill>
                          <a:effectLst/>
                          <a:latin typeface="Avenir" panose="02000503020000020003" pitchFamily="2" charset="0"/>
                        </a:rPr>
                        <a:t>was</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1,000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37490900"/>
                  </a:ext>
                </a:extLst>
              </a:tr>
              <a:tr h="400050">
                <a:tc>
                  <a:txBody>
                    <a:bodyPr/>
                    <a:lstStyle/>
                    <a:p>
                      <a:pPr algn="ctr"/>
                      <a:r>
                        <a:rPr lang="en-US" b="1">
                          <a:solidFill>
                            <a:srgbClr val="073A6C"/>
                          </a:solidFill>
                          <a:effectLst/>
                          <a:latin typeface="Avenir" panose="02000503020000020003" pitchFamily="2" charset="0"/>
                        </a:rPr>
                        <a:t>late</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400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165236682"/>
                  </a:ext>
                </a:extLst>
              </a:tr>
              <a:tr h="400050">
                <a:tc>
                  <a:txBody>
                    <a:bodyPr/>
                    <a:lstStyle/>
                    <a:p>
                      <a:pPr algn="ctr"/>
                      <a:r>
                        <a:rPr lang="en-US" b="1">
                          <a:solidFill>
                            <a:srgbClr val="073A6C"/>
                          </a:solidFill>
                          <a:effectLst/>
                          <a:latin typeface="Avenir" panose="02000503020000020003" pitchFamily="2" charset="0"/>
                        </a:rPr>
                        <a:t>for</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3,000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2076682866"/>
                  </a:ext>
                </a:extLst>
              </a:tr>
              <a:tr h="400050">
                <a:tc>
                  <a:txBody>
                    <a:bodyPr/>
                    <a:lstStyle/>
                    <a:p>
                      <a:pPr algn="ctr"/>
                      <a:r>
                        <a:rPr lang="en-US" b="1">
                          <a:solidFill>
                            <a:srgbClr val="073A6C"/>
                          </a:solidFill>
                          <a:effectLst/>
                          <a:latin typeface="Avenir" panose="02000503020000020003" pitchFamily="2" charset="0"/>
                        </a:rPr>
                        <a:t>class</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350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636823802"/>
                  </a:ext>
                </a:extLst>
              </a:tr>
            </a:tbl>
          </a:graphicData>
        </a:graphic>
      </p:graphicFrame>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15400E4F-9082-7A47-B368-4C83EADC8FC0}"/>
                  </a:ext>
                </a:extLst>
              </p:cNvPr>
              <p:cNvSpPr txBox="1">
                <a:spLocks/>
              </p:cNvSpPr>
              <p:nvPr/>
            </p:nvSpPr>
            <p:spPr>
              <a:xfrm>
                <a:off x="392224" y="3661985"/>
                <a:ext cx="4919550"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Anqi</m:t>
                    </m:r>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15</m:t>
                        </m:r>
                      </m:num>
                      <m:den>
                        <m:r>
                          <a:rPr lang="en-US" sz="2400" b="0" i="1" smtClean="0">
                            <a:solidFill>
                              <a:schemeClr val="tx1"/>
                            </a:solidFill>
                            <a:latin typeface="Cambria Math" panose="02040503050406030204" pitchFamily="18" charset="0"/>
                          </a:rPr>
                          <m:t>100,000</m:t>
                        </m:r>
                      </m:den>
                    </m:f>
                    <m:r>
                      <a:rPr lang="en-US" sz="2400" b="0" i="1" smtClean="0">
                        <a:solidFill>
                          <a:schemeClr val="tx1"/>
                        </a:solidFill>
                        <a:latin typeface="Cambria Math" panose="02040503050406030204" pitchFamily="18" charset="0"/>
                      </a:rPr>
                      <m:t>=0.00015</m:t>
                    </m:r>
                  </m:oMath>
                </a14:m>
                <a:endParaRPr lang="en-US" sz="2400" dirty="0">
                  <a:solidFill>
                    <a:schemeClr val="accent5">
                      <a:lumMod val="75000"/>
                    </a:schemeClr>
                  </a:solidFill>
                  <a:latin typeface="Avenir Light" panose="020B0402020203020204" pitchFamily="34" charset="77"/>
                </a:endParaRPr>
              </a:p>
            </p:txBody>
          </p:sp>
        </mc:Choice>
        <mc:Fallback xmlns="">
          <p:sp>
            <p:nvSpPr>
              <p:cNvPr id="25" name="Content Placeholder 2">
                <a:extLst>
                  <a:ext uri="{FF2B5EF4-FFF2-40B4-BE49-F238E27FC236}">
                    <a16:creationId xmlns:a16="http://schemas.microsoft.com/office/drawing/2014/main" id="{15400E4F-9082-7A47-B368-4C83EADC8FC0}"/>
                  </a:ext>
                </a:extLst>
              </p:cNvPr>
              <p:cNvSpPr txBox="1">
                <a:spLocks noRot="1" noChangeAspect="1" noMove="1" noResize="1" noEditPoints="1" noAdjustHandles="1" noChangeArrowheads="1" noChangeShapeType="1" noTextEdit="1"/>
              </p:cNvSpPr>
              <p:nvPr/>
            </p:nvSpPr>
            <p:spPr>
              <a:xfrm>
                <a:off x="392224" y="3661985"/>
                <a:ext cx="4919550" cy="734091"/>
              </a:xfrm>
              <a:prstGeom prst="rect">
                <a:avLst/>
              </a:prstGeom>
              <a:blipFill>
                <a:blip r:embed="rId9"/>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F77C6C54-24B2-6D4C-9F8D-416F79943525}"/>
                  </a:ext>
                </a:extLst>
              </p:cNvPr>
              <p:cNvSpPr txBox="1">
                <a:spLocks/>
              </p:cNvSpPr>
              <p:nvPr/>
            </p:nvSpPr>
            <p:spPr>
              <a:xfrm>
                <a:off x="879789" y="4530564"/>
                <a:ext cx="3487222"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was</m:t>
                    </m:r>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1,000</m:t>
                        </m:r>
                      </m:num>
                      <m:den>
                        <m:r>
                          <a:rPr lang="en-US" sz="2400" b="0" i="1" smtClean="0">
                            <a:solidFill>
                              <a:schemeClr val="tx1"/>
                            </a:solidFill>
                            <a:latin typeface="Cambria Math" panose="02040503050406030204" pitchFamily="18" charset="0"/>
                          </a:rPr>
                          <m:t>100,000</m:t>
                        </m:r>
                      </m:den>
                    </m:f>
                    <m:r>
                      <a:rPr lang="en-US" sz="2400" b="0" i="1" smtClean="0">
                        <a:solidFill>
                          <a:schemeClr val="tx1"/>
                        </a:solidFill>
                        <a:latin typeface="Cambria Math" panose="02040503050406030204" pitchFamily="18" charset="0"/>
                      </a:rPr>
                      <m:t>=0.01</m:t>
                    </m:r>
                  </m:oMath>
                </a14:m>
                <a:endParaRPr lang="en-US" sz="2400" dirty="0">
                  <a:solidFill>
                    <a:schemeClr val="accent5">
                      <a:lumMod val="7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F77C6C54-24B2-6D4C-9F8D-416F79943525}"/>
                  </a:ext>
                </a:extLst>
              </p:cNvPr>
              <p:cNvSpPr txBox="1">
                <a:spLocks noRot="1" noChangeAspect="1" noMove="1" noResize="1" noEditPoints="1" noAdjustHandles="1" noChangeArrowheads="1" noChangeShapeType="1" noTextEdit="1"/>
              </p:cNvSpPr>
              <p:nvPr/>
            </p:nvSpPr>
            <p:spPr>
              <a:xfrm>
                <a:off x="879789" y="4530564"/>
                <a:ext cx="3487222" cy="734091"/>
              </a:xfrm>
              <a:prstGeom prst="rect">
                <a:avLst/>
              </a:prstGeom>
              <a:blipFill>
                <a:blip r:embed="rId10"/>
                <a:stretch>
                  <a:fillRect b="-847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A3983143-46BB-9840-93BF-3A3A3A371D72}"/>
              </a:ext>
            </a:extLst>
          </p:cNvPr>
          <p:cNvSpPr/>
          <p:nvPr/>
        </p:nvSpPr>
        <p:spPr>
          <a:xfrm>
            <a:off x="2565400" y="55372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A3928D2-B79D-0C42-9C90-1BCED52216A1}"/>
              </a:ext>
            </a:extLst>
          </p:cNvPr>
          <p:cNvSpPr/>
          <p:nvPr/>
        </p:nvSpPr>
        <p:spPr>
          <a:xfrm>
            <a:off x="2565400" y="5820265"/>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70B05-AFDC-D349-9ABD-592278B7B587}"/>
              </a:ext>
            </a:extLst>
          </p:cNvPr>
          <p:cNvSpPr/>
          <p:nvPr/>
        </p:nvSpPr>
        <p:spPr>
          <a:xfrm>
            <a:off x="2559900" y="610333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1D1ED4FD-DB94-AE48-89E4-F69B73BC3D02}"/>
                  </a:ext>
                </a:extLst>
              </p:cNvPr>
              <p:cNvSpPr txBox="1">
                <a:spLocks/>
              </p:cNvSpPr>
              <p:nvPr/>
            </p:nvSpPr>
            <p:spPr>
              <a:xfrm>
                <a:off x="206373" y="225472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sSub>
                      <m:sSubPr>
                        <m:ctrlPr>
                          <a:rPr lang="en-US" sz="2400" b="0" i="1" dirty="0" smtClean="0">
                            <a:solidFill>
                              <a:srgbClr val="C00000"/>
                            </a:solidFill>
                            <a:latin typeface="Cambria Math" panose="02040503050406030204" pitchFamily="18" charset="0"/>
                          </a:rPr>
                        </m:ctrlPr>
                      </m:sSubPr>
                      <m:e>
                        <m:r>
                          <m:rPr>
                            <m:sty m:val="p"/>
                          </m:rPr>
                          <a:rPr lang="en-US" sz="2400" b="0" i="0" dirty="0" smtClean="0">
                            <a:solidFill>
                              <a:srgbClr val="C00000"/>
                            </a:solidFill>
                            <a:latin typeface="Cambria Math" panose="02040503050406030204" pitchFamily="18" charset="0"/>
                          </a:rPr>
                          <m:t>w</m:t>
                        </m:r>
                      </m:e>
                      <m:sub>
                        <m:r>
                          <m:rPr>
                            <m:sty m:val="p"/>
                          </m:rPr>
                          <a:rPr lang="en-US" sz="2400" b="0" i="0" dirty="0" smtClean="0">
                            <a:solidFill>
                              <a:srgbClr val="C00000"/>
                            </a:solidFill>
                            <a:latin typeface="Cambria Math" panose="02040503050406030204" pitchFamily="18" charset="0"/>
                          </a:rPr>
                          <m:t>i</m:t>
                        </m:r>
                      </m:sub>
                    </m:sSub>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𝒅</m:t>
                        </m:r>
                        <m:r>
                          <a:rPr lang="en-US" sz="2400" b="0" i="1" smtClean="0">
                            <a:solidFill>
                              <a:schemeClr val="tx1"/>
                            </a:solidFill>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den>
                    </m:f>
                  </m:oMath>
                </a14:m>
                <a:endParaRPr lang="en-US" sz="2400" dirty="0">
                  <a:solidFill>
                    <a:schemeClr val="accent5">
                      <a:lumMod val="75000"/>
                    </a:schemeClr>
                  </a:solidFill>
                  <a:latin typeface="Avenir Light" panose="020B0402020203020204" pitchFamily="34" charset="77"/>
                </a:endParaRPr>
              </a:p>
            </p:txBody>
          </p:sp>
        </mc:Choice>
        <mc:Fallback xmlns="">
          <p:sp>
            <p:nvSpPr>
              <p:cNvPr id="29" name="Content Placeholder 2">
                <a:extLst>
                  <a:ext uri="{FF2B5EF4-FFF2-40B4-BE49-F238E27FC236}">
                    <a16:creationId xmlns:a16="http://schemas.microsoft.com/office/drawing/2014/main" id="{1D1ED4FD-DB94-AE48-89E4-F69B73BC3D02}"/>
                  </a:ext>
                </a:extLst>
              </p:cNvPr>
              <p:cNvSpPr txBox="1">
                <a:spLocks noRot="1" noChangeAspect="1" noMove="1" noResize="1" noEditPoints="1" noAdjustHandles="1" noChangeArrowheads="1" noChangeShapeType="1" noTextEdit="1"/>
              </p:cNvSpPr>
              <p:nvPr/>
            </p:nvSpPr>
            <p:spPr>
              <a:xfrm>
                <a:off x="206373" y="2254722"/>
                <a:ext cx="4889499" cy="734091"/>
              </a:xfrm>
              <a:prstGeom prst="rect">
                <a:avLst/>
              </a:prstGeom>
              <a:blipFill>
                <a:blip r:embed="rId11"/>
                <a:stretch>
                  <a:fillRect b="-23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101B032-6696-3E47-8BD1-31A17CE8AD07}"/>
                  </a:ext>
                </a:extLst>
              </p:cNvPr>
              <p:cNvSpPr/>
              <p:nvPr/>
            </p:nvSpPr>
            <p:spPr>
              <a:xfrm>
                <a:off x="6096000" y="4891029"/>
                <a:ext cx="5442067" cy="497700"/>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𝑖</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word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𝒘</m:t>
                        </m:r>
                      </m:e>
                      <m:sub>
                        <m:r>
                          <a:rPr lang="en-US" sz="2400" b="1" i="1" dirty="0" smtClean="0">
                            <a:solidFill>
                              <a:srgbClr val="C00000"/>
                            </a:solidFill>
                            <a:latin typeface="Cambria Math" panose="02040503050406030204" pitchFamily="18" charset="0"/>
                          </a:rPr>
                          <m:t>𝒊</m:t>
                        </m:r>
                      </m:sub>
                    </m:sSub>
                    <m:r>
                      <a:rPr lang="en-US" sz="2400" b="1" i="1" dirty="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xmlns="">
          <p:sp>
            <p:nvSpPr>
              <p:cNvPr id="30" name="Rectangle 29">
                <a:extLst>
                  <a:ext uri="{FF2B5EF4-FFF2-40B4-BE49-F238E27FC236}">
                    <a16:creationId xmlns:a16="http://schemas.microsoft.com/office/drawing/2014/main" id="{E101B032-6696-3E47-8BD1-31A17CE8AD07}"/>
                  </a:ext>
                </a:extLst>
              </p:cNvPr>
              <p:cNvSpPr>
                <a:spLocks noRot="1" noChangeAspect="1" noMove="1" noResize="1" noEditPoints="1" noAdjustHandles="1" noChangeArrowheads="1" noChangeShapeType="1" noTextEdit="1"/>
              </p:cNvSpPr>
              <p:nvPr/>
            </p:nvSpPr>
            <p:spPr>
              <a:xfrm>
                <a:off x="6096000" y="4891029"/>
                <a:ext cx="5442067" cy="497700"/>
              </a:xfrm>
              <a:prstGeom prst="rect">
                <a:avLst/>
              </a:prstGeom>
              <a:blipFill>
                <a:blip r:embed="rId12"/>
                <a:stretch>
                  <a:fillRect t="-4878" r="-233" b="-19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0C587DF-E723-364B-97BA-2EC989AE316E}"/>
                  </a:ext>
                </a:extLst>
              </p:cNvPr>
              <p:cNvSpPr/>
              <p:nvPr/>
            </p:nvSpPr>
            <p:spPr>
              <a:xfrm>
                <a:off x="6063399" y="5455448"/>
                <a:ext cx="5868979" cy="4934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any word </a:t>
                </a:r>
                <a14:m>
                  <m:oMath xmlns:m="http://schemas.openxmlformats.org/officeDocument/2006/math">
                    <m:r>
                      <a:rPr lang="en-US" sz="2400" b="1" i="1" dirty="0">
                        <a:solidFill>
                          <a:srgbClr val="C00000"/>
                        </a:solidFill>
                        <a:latin typeface="Cambria Math" panose="02040503050406030204" pitchFamily="18" charset="0"/>
                      </a:rPr>
                      <m:t>𝒘</m:t>
                    </m:r>
                    <m:r>
                      <a:rPr lang="en-US" sz="2400" b="0" i="1" dirty="0" smtClean="0">
                        <a:solidFill>
                          <a:srgbClr val="C00000"/>
                        </a:solidFill>
                        <a:latin typeface="Cambria Math" panose="02040503050406030204" pitchFamily="18" charset="0"/>
                      </a:rPr>
                      <m:t> </m:t>
                    </m:r>
                  </m:oMath>
                </a14:m>
                <a:r>
                  <a:rPr lang="en-US" sz="2400" dirty="0"/>
                  <a:t>appears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xmlns="">
          <p:sp>
            <p:nvSpPr>
              <p:cNvPr id="32" name="Rectangle 31">
                <a:extLst>
                  <a:ext uri="{FF2B5EF4-FFF2-40B4-BE49-F238E27FC236}">
                    <a16:creationId xmlns:a16="http://schemas.microsoft.com/office/drawing/2014/main" id="{D0C587DF-E723-364B-97BA-2EC989AE316E}"/>
                  </a:ext>
                </a:extLst>
              </p:cNvPr>
              <p:cNvSpPr>
                <a:spLocks noRot="1" noChangeAspect="1" noMove="1" noResize="1" noEditPoints="1" noAdjustHandles="1" noChangeArrowheads="1" noChangeShapeType="1" noTextEdit="1"/>
              </p:cNvSpPr>
              <p:nvPr/>
            </p:nvSpPr>
            <p:spPr>
              <a:xfrm>
                <a:off x="6063399" y="5455448"/>
                <a:ext cx="5868979" cy="493405"/>
              </a:xfrm>
              <a:prstGeom prst="rect">
                <a:avLst/>
              </a:prstGeom>
              <a:blipFill>
                <a:blip r:embed="rId14"/>
                <a:stretch>
                  <a:fillRect t="-7500" r="-216"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B55D500-D8F7-D64D-92D0-68E572475108}"/>
                  </a:ext>
                </a:extLst>
              </p:cNvPr>
              <p:cNvSpPr/>
              <p:nvPr/>
            </p:nvSpPr>
            <p:spPr>
              <a:xfrm>
                <a:off x="7397178" y="4043528"/>
                <a:ext cx="2658613"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r>
                        <a:rPr lang="en-US" sz="2400" b="0" i="1" smtClean="0">
                          <a:latin typeface="Cambria Math" panose="02040503050406030204" pitchFamily="18" charset="0"/>
                        </a:rPr>
                        <m:t>=100,000</m:t>
                      </m:r>
                    </m:oMath>
                  </m:oMathPara>
                </a14:m>
                <a:endParaRPr lang="en-US" sz="2400" dirty="0"/>
              </a:p>
            </p:txBody>
          </p:sp>
        </mc:Choice>
        <mc:Fallback xmlns="">
          <p:sp>
            <p:nvSpPr>
              <p:cNvPr id="24" name="Rectangle 23">
                <a:extLst>
                  <a:ext uri="{FF2B5EF4-FFF2-40B4-BE49-F238E27FC236}">
                    <a16:creationId xmlns:a16="http://schemas.microsoft.com/office/drawing/2014/main" id="{8B55D500-D8F7-D64D-92D0-68E572475108}"/>
                  </a:ext>
                </a:extLst>
              </p:cNvPr>
              <p:cNvSpPr>
                <a:spLocks noRot="1" noChangeAspect="1" noMove="1" noResize="1" noEditPoints="1" noAdjustHandles="1" noChangeArrowheads="1" noChangeShapeType="1" noTextEdit="1"/>
              </p:cNvSpPr>
              <p:nvPr/>
            </p:nvSpPr>
            <p:spPr>
              <a:xfrm>
                <a:off x="7397178" y="4043528"/>
                <a:ext cx="2658613" cy="493405"/>
              </a:xfrm>
              <a:prstGeom prst="rect">
                <a:avLst/>
              </a:prstGeom>
              <a:blipFill>
                <a:blip r:embed="rId15"/>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7407452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B91C03-BBCB-9D47-9A15-9F710CF18690}"/>
              </a:ext>
            </a:extLst>
          </p:cNvPr>
          <p:cNvSpPr/>
          <p:nvPr/>
        </p:nvSpPr>
        <p:spPr>
          <a:xfrm>
            <a:off x="1750535" y="5193570"/>
            <a:ext cx="8690930" cy="1102150"/>
          </a:xfrm>
          <a:prstGeom prst="rect">
            <a:avLst/>
          </a:prstGeom>
          <a:solidFill>
            <a:schemeClr val="accent4">
              <a:lumMod val="20000"/>
              <a:lumOff val="80000"/>
            </a:schemeClr>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381500" cy="495220"/>
          </a:xfrm>
        </p:spPr>
        <p:txBody>
          <a:bodyPr/>
          <a:lstStyle/>
          <a:p>
            <a:r>
              <a:rPr lang="en-US" dirty="0"/>
              <a:t>Unigram Model</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83</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8C49B49C-DF4B-4A41-98AE-39518C0E6C53}"/>
                  </a:ext>
                </a:extLst>
              </p:cNvPr>
              <p:cNvSpPr txBox="1">
                <a:spLocks/>
              </p:cNvSpPr>
              <p:nvPr/>
            </p:nvSpPr>
            <p:spPr>
              <a:xfrm>
                <a:off x="3470275" y="131704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18" name="Content Placeholder 2">
                <a:extLst>
                  <a:ext uri="{FF2B5EF4-FFF2-40B4-BE49-F238E27FC236}">
                    <a16:creationId xmlns:a16="http://schemas.microsoft.com/office/drawing/2014/main" id="{8C49B49C-DF4B-4A41-98AE-39518C0E6C53}"/>
                  </a:ext>
                </a:extLst>
              </p:cNvPr>
              <p:cNvSpPr txBox="1">
                <a:spLocks noRot="1" noChangeAspect="1" noMove="1" noResize="1" noEditPoints="1" noAdjustHandles="1" noChangeArrowheads="1" noChangeShapeType="1" noTextEdit="1"/>
              </p:cNvSpPr>
              <p:nvPr/>
            </p:nvSpPr>
            <p:spPr>
              <a:xfrm>
                <a:off x="3470275" y="1317042"/>
                <a:ext cx="4889499"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A6607C27-B811-F14E-BB88-F00995239CDF}"/>
                  </a:ext>
                </a:extLst>
              </p:cNvPr>
              <p:cNvSpPr txBox="1">
                <a:spLocks/>
              </p:cNvSpPr>
              <p:nvPr/>
            </p:nvSpPr>
            <p:spPr>
              <a:xfrm>
                <a:off x="4949820" y="164084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xmlns="">
          <p:sp>
            <p:nvSpPr>
              <p:cNvPr id="17" name="Content Placeholder 2">
                <a:extLst>
                  <a:ext uri="{FF2B5EF4-FFF2-40B4-BE49-F238E27FC236}">
                    <a16:creationId xmlns:a16="http://schemas.microsoft.com/office/drawing/2014/main" id="{A6607C27-B811-F14E-BB88-F00995239CDF}"/>
                  </a:ext>
                </a:extLst>
              </p:cNvPr>
              <p:cNvSpPr txBox="1">
                <a:spLocks noRot="1" noChangeAspect="1" noMove="1" noResize="1" noEditPoints="1" noAdjustHandles="1" noChangeArrowheads="1" noChangeShapeType="1" noTextEdit="1"/>
              </p:cNvSpPr>
              <p:nvPr/>
            </p:nvSpPr>
            <p:spPr>
              <a:xfrm>
                <a:off x="4949820" y="1640849"/>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F5A98CBD-2E20-9043-99DA-1A66B78139C7}"/>
                  </a:ext>
                </a:extLst>
              </p:cNvPr>
              <p:cNvSpPr txBox="1">
                <a:spLocks/>
              </p:cNvSpPr>
              <p:nvPr/>
            </p:nvSpPr>
            <p:spPr>
              <a:xfrm>
                <a:off x="5546722" y="16253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xmlns="">
          <p:sp>
            <p:nvSpPr>
              <p:cNvPr id="27" name="Content Placeholder 2">
                <a:extLst>
                  <a:ext uri="{FF2B5EF4-FFF2-40B4-BE49-F238E27FC236}">
                    <a16:creationId xmlns:a16="http://schemas.microsoft.com/office/drawing/2014/main" id="{F5A98CBD-2E20-9043-99DA-1A66B78139C7}"/>
                  </a:ext>
                </a:extLst>
              </p:cNvPr>
              <p:cNvSpPr txBox="1">
                <a:spLocks noRot="1" noChangeAspect="1" noMove="1" noResize="1" noEditPoints="1" noAdjustHandles="1" noChangeArrowheads="1" noChangeShapeType="1" noTextEdit="1"/>
              </p:cNvSpPr>
              <p:nvPr/>
            </p:nvSpPr>
            <p:spPr>
              <a:xfrm>
                <a:off x="5546722" y="1625316"/>
                <a:ext cx="609602" cy="469672"/>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5F73D007-57B5-084E-A30A-D8E1B5193B28}"/>
                  </a:ext>
                </a:extLst>
              </p:cNvPr>
              <p:cNvSpPr txBox="1">
                <a:spLocks/>
              </p:cNvSpPr>
              <p:nvPr/>
            </p:nvSpPr>
            <p:spPr>
              <a:xfrm>
                <a:off x="6143623" y="162814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xmlns="">
          <p:sp>
            <p:nvSpPr>
              <p:cNvPr id="28" name="Content Placeholder 2">
                <a:extLst>
                  <a:ext uri="{FF2B5EF4-FFF2-40B4-BE49-F238E27FC236}">
                    <a16:creationId xmlns:a16="http://schemas.microsoft.com/office/drawing/2014/main" id="{5F73D007-57B5-084E-A30A-D8E1B5193B28}"/>
                  </a:ext>
                </a:extLst>
              </p:cNvPr>
              <p:cNvSpPr txBox="1">
                <a:spLocks noRot="1" noChangeAspect="1" noMove="1" noResize="1" noEditPoints="1" noAdjustHandles="1" noChangeArrowheads="1" noChangeShapeType="1" noTextEdit="1"/>
              </p:cNvSpPr>
              <p:nvPr/>
            </p:nvSpPr>
            <p:spPr>
              <a:xfrm>
                <a:off x="6143623" y="1628149"/>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5039578-0FAB-FD4F-99CD-C482149A5BD7}"/>
                  </a:ext>
                </a:extLst>
              </p:cNvPr>
              <p:cNvSpPr txBox="1">
                <a:spLocks/>
              </p:cNvSpPr>
              <p:nvPr/>
            </p:nvSpPr>
            <p:spPr>
              <a:xfrm>
                <a:off x="6721471" y="162712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xmlns="">
          <p:sp>
            <p:nvSpPr>
              <p:cNvPr id="29" name="Content Placeholder 2">
                <a:extLst>
                  <a:ext uri="{FF2B5EF4-FFF2-40B4-BE49-F238E27FC236}">
                    <a16:creationId xmlns:a16="http://schemas.microsoft.com/office/drawing/2014/main" id="{D5039578-0FAB-FD4F-99CD-C482149A5BD7}"/>
                  </a:ext>
                </a:extLst>
              </p:cNvPr>
              <p:cNvSpPr txBox="1">
                <a:spLocks noRot="1" noChangeAspect="1" noMove="1" noResize="1" noEditPoints="1" noAdjustHandles="1" noChangeArrowheads="1" noChangeShapeType="1" noTextEdit="1"/>
              </p:cNvSpPr>
              <p:nvPr/>
            </p:nvSpPr>
            <p:spPr>
              <a:xfrm>
                <a:off x="6721471" y="1627122"/>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ADA60B9F-D2B2-8940-AB3D-E6A7DEB2E3EF}"/>
                  </a:ext>
                </a:extLst>
              </p:cNvPr>
              <p:cNvSpPr txBox="1">
                <a:spLocks/>
              </p:cNvSpPr>
              <p:nvPr/>
            </p:nvSpPr>
            <p:spPr>
              <a:xfrm>
                <a:off x="7343773" y="163563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xmlns="">
          <p:sp>
            <p:nvSpPr>
              <p:cNvPr id="30" name="Content Placeholder 2">
                <a:extLst>
                  <a:ext uri="{FF2B5EF4-FFF2-40B4-BE49-F238E27FC236}">
                    <a16:creationId xmlns:a16="http://schemas.microsoft.com/office/drawing/2014/main" id="{ADA60B9F-D2B2-8940-AB3D-E6A7DEB2E3EF}"/>
                  </a:ext>
                </a:extLst>
              </p:cNvPr>
              <p:cNvSpPr txBox="1">
                <a:spLocks noRot="1" noChangeAspect="1" noMove="1" noResize="1" noEditPoints="1" noAdjustHandles="1" noChangeArrowheads="1" noChangeShapeType="1" noTextEdit="1"/>
              </p:cNvSpPr>
              <p:nvPr/>
            </p:nvSpPr>
            <p:spPr>
              <a:xfrm>
                <a:off x="7343773" y="163563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3215F67A-A835-5548-AF10-D13D8683B13B}"/>
                  </a:ext>
                </a:extLst>
              </p:cNvPr>
              <p:cNvSpPr txBox="1">
                <a:spLocks/>
              </p:cNvSpPr>
              <p:nvPr/>
            </p:nvSpPr>
            <p:spPr>
              <a:xfrm>
                <a:off x="436674" y="2800850"/>
                <a:ext cx="10917126"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d>
                      <m:dPr>
                        <m:ctrlPr>
                          <a:rPr lang="en-US" sz="2400" b="0" i="1" dirty="0" smtClean="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Anqi</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was</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late</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for</m:t>
                        </m:r>
                        <m:r>
                          <a:rPr lang="en-US" sz="2400" b="0" i="0" dirty="0" smtClean="0">
                            <a:solidFill>
                              <a:schemeClr val="accent5">
                                <a:lumMod val="75000"/>
                              </a:schemeClr>
                            </a:solidFill>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class</m:t>
                        </m:r>
                      </m:e>
                    </m:d>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P</m:t>
                    </m:r>
                    <m:d>
                      <m:dPr>
                        <m:ctrlPr>
                          <a:rPr lang="en-US" sz="2400" b="0" i="1" dirty="0" smtClean="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Anqi</m:t>
                        </m:r>
                      </m:e>
                    </m:d>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was</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late</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for</m:t>
                        </m:r>
                      </m:e>
                    </m:d>
                  </m:oMath>
                </a14:m>
                <a:r>
                  <a:rPr lang="en-US" sz="2400" dirty="0"/>
                  <a:t> </a:t>
                </a:r>
                <a14:m>
                  <m:oMath xmlns:m="http://schemas.openxmlformats.org/officeDocument/2006/math">
                    <m:r>
                      <m:rPr>
                        <m:sty m:val="p"/>
                      </m:rPr>
                      <a:rPr lang="en-US" sz="2400" dirty="0">
                        <a:latin typeface="Cambria Math" panose="02040503050406030204" pitchFamily="18" charset="0"/>
                      </a:rPr>
                      <m:t>P</m:t>
                    </m:r>
                    <m:d>
                      <m:dPr>
                        <m:ctrlPr>
                          <a:rPr lang="en-US" sz="2400" i="1" dirty="0">
                            <a:latin typeface="Cambria Math" panose="02040503050406030204" pitchFamily="18" charset="0"/>
                          </a:rPr>
                        </m:ctrlPr>
                      </m:dPr>
                      <m:e>
                        <m:r>
                          <m:rPr>
                            <m:sty m:val="p"/>
                          </m:rPr>
                          <a:rPr lang="en-US" sz="2400" b="0" i="0" dirty="0" smtClean="0">
                            <a:solidFill>
                              <a:schemeClr val="accent5">
                                <a:lumMod val="75000"/>
                              </a:schemeClr>
                            </a:solidFill>
                            <a:latin typeface="Cambria Math" panose="02040503050406030204" pitchFamily="18" charset="0"/>
                          </a:rPr>
                          <m:t>class</m:t>
                        </m:r>
                      </m:e>
                    </m:d>
                  </m:oMath>
                </a14:m>
                <a:endParaRPr lang="en-US" sz="2400" dirty="0">
                  <a:solidFill>
                    <a:schemeClr val="accent5">
                      <a:lumMod val="75000"/>
                    </a:schemeClr>
                  </a:solidFill>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3215F67A-A835-5548-AF10-D13D8683B13B}"/>
                  </a:ext>
                </a:extLst>
              </p:cNvPr>
              <p:cNvSpPr txBox="1">
                <a:spLocks noRot="1" noChangeAspect="1" noMove="1" noResize="1" noEditPoints="1" noAdjustHandles="1" noChangeArrowheads="1" noChangeShapeType="1" noTextEdit="1"/>
              </p:cNvSpPr>
              <p:nvPr/>
            </p:nvSpPr>
            <p:spPr>
              <a:xfrm>
                <a:off x="436674" y="2800850"/>
                <a:ext cx="10917126" cy="7340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0DEB288-1E7B-2F4C-98F0-7E3044A4D66A}"/>
                  </a:ext>
                </a:extLst>
              </p:cNvPr>
              <p:cNvSpPr/>
              <p:nvPr/>
            </p:nvSpPr>
            <p:spPr>
              <a:xfrm>
                <a:off x="4784841" y="3650734"/>
                <a:ext cx="57274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dirty="0" smtClean="0">
                          <a:latin typeface="Cambria Math" panose="02040503050406030204" pitchFamily="18" charset="0"/>
                        </a:rPr>
                        <m:t>=</m:t>
                      </m:r>
                      <m:r>
                        <a:rPr lang="en-US" sz="2400" b="0" i="1" dirty="0" smtClean="0">
                          <a:latin typeface="Cambria Math" panose="02040503050406030204" pitchFamily="18" charset="0"/>
                        </a:rPr>
                        <m:t>0.00015∗0.01∗0.004∗0.03∗0.0035</m:t>
                      </m:r>
                    </m:oMath>
                  </m:oMathPara>
                </a14:m>
                <a:endParaRPr lang="en-US" sz="2400" dirty="0"/>
              </a:p>
            </p:txBody>
          </p:sp>
        </mc:Choice>
        <mc:Fallback xmlns="">
          <p:sp>
            <p:nvSpPr>
              <p:cNvPr id="3" name="Rectangle 2">
                <a:extLst>
                  <a:ext uri="{FF2B5EF4-FFF2-40B4-BE49-F238E27FC236}">
                    <a16:creationId xmlns:a16="http://schemas.microsoft.com/office/drawing/2014/main" id="{90DEB288-1E7B-2F4C-98F0-7E3044A4D66A}"/>
                  </a:ext>
                </a:extLst>
              </p:cNvPr>
              <p:cNvSpPr>
                <a:spLocks noRot="1" noChangeAspect="1" noMove="1" noResize="1" noEditPoints="1" noAdjustHandles="1" noChangeArrowheads="1" noChangeShapeType="1" noTextEdit="1"/>
              </p:cNvSpPr>
              <p:nvPr/>
            </p:nvSpPr>
            <p:spPr>
              <a:xfrm>
                <a:off x="4784841" y="3650734"/>
                <a:ext cx="572746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81D7C56-EEFD-0846-A1E5-106A21915F9B}"/>
                  </a:ext>
                </a:extLst>
              </p:cNvPr>
              <p:cNvSpPr/>
              <p:nvPr/>
            </p:nvSpPr>
            <p:spPr>
              <a:xfrm>
                <a:off x="4919888" y="4505348"/>
                <a:ext cx="2092304"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dirty="0" smtClean="0">
                          <a:latin typeface="Cambria Math" panose="02040503050406030204" pitchFamily="18" charset="0"/>
                        </a:rPr>
                        <m:t>=</m:t>
                      </m:r>
                      <m:r>
                        <a:rPr lang="en-US" sz="2400" b="0" i="1" dirty="0" smtClean="0">
                          <a:latin typeface="Cambria Math" panose="02040503050406030204" pitchFamily="18" charset="0"/>
                        </a:rPr>
                        <m:t>6.3∗10</m:t>
                      </m:r>
                      <m:r>
                        <a:rPr lang="en-US" sz="2400" b="0" i="1" baseline="30000" dirty="0" smtClean="0">
                          <a:latin typeface="Cambria Math" panose="02040503050406030204" pitchFamily="18" charset="0"/>
                        </a:rPr>
                        <m:t>−13</m:t>
                      </m:r>
                    </m:oMath>
                  </m:oMathPara>
                </a14:m>
                <a:endParaRPr lang="en-US" sz="2400" baseline="30000" dirty="0"/>
              </a:p>
            </p:txBody>
          </p:sp>
        </mc:Choice>
        <mc:Fallback xmlns="">
          <p:sp>
            <p:nvSpPr>
              <p:cNvPr id="14" name="Rectangle 13">
                <a:extLst>
                  <a:ext uri="{FF2B5EF4-FFF2-40B4-BE49-F238E27FC236}">
                    <a16:creationId xmlns:a16="http://schemas.microsoft.com/office/drawing/2014/main" id="{F81D7C56-EEFD-0846-A1E5-106A21915F9B}"/>
                  </a:ext>
                </a:extLst>
              </p:cNvPr>
              <p:cNvSpPr>
                <a:spLocks noRot="1" noChangeAspect="1" noMove="1" noResize="1" noEditPoints="1" noAdjustHandles="1" noChangeArrowheads="1" noChangeShapeType="1" noTextEdit="1"/>
              </p:cNvSpPr>
              <p:nvPr/>
            </p:nvSpPr>
            <p:spPr>
              <a:xfrm>
                <a:off x="4919888" y="4505348"/>
                <a:ext cx="2092304" cy="453137"/>
              </a:xfrm>
              <a:prstGeom prst="rect">
                <a:avLst/>
              </a:prstGeom>
              <a:blipFill>
                <a:blip r:embed="rId10"/>
                <a:stretch>
                  <a:fillRect/>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69690E6-AA2C-9F40-A24A-EF855187B351}"/>
              </a:ext>
            </a:extLst>
          </p:cNvPr>
          <p:cNvSpPr txBox="1">
            <a:spLocks/>
          </p:cNvSpPr>
          <p:nvPr/>
        </p:nvSpPr>
        <p:spPr>
          <a:xfrm>
            <a:off x="2003424" y="5335810"/>
            <a:ext cx="8305800" cy="104339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This iterative approach is much more efficient than dividing by all possible sequences of length 5</a:t>
            </a:r>
          </a:p>
        </p:txBody>
      </p:sp>
    </p:spTree>
    <p:extLst>
      <p:ext uri="{BB962C8B-B14F-4D97-AF65-F5344CB8AC3E}">
        <p14:creationId xmlns:p14="http://schemas.microsoft.com/office/powerpoint/2010/main" val="2588520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84</a:t>
            </a:fld>
            <a:endParaRPr lang="en-US"/>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651398" y="1252557"/>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1. Probabilities become too small</a:t>
            </a:r>
            <a:endParaRPr lang="en-US" sz="2400" dirty="0">
              <a:solidFill>
                <a:srgbClr val="C00000"/>
              </a:solidFill>
              <a:latin typeface="Avenir Light" panose="020B0402020203020204" pitchFamily="34" charset="77"/>
            </a:endParaRPr>
          </a:p>
        </p:txBody>
      </p:sp>
      <p:sp>
        <p:nvSpPr>
          <p:cNvPr id="12" name="Content Placeholder 2">
            <a:extLst>
              <a:ext uri="{FF2B5EF4-FFF2-40B4-BE49-F238E27FC236}">
                <a16:creationId xmlns:a16="http://schemas.microsoft.com/office/drawing/2014/main" id="{410CC5F7-4013-6B4D-AF4F-EA28539A0B6B}"/>
              </a:ext>
            </a:extLst>
          </p:cNvPr>
          <p:cNvSpPr txBox="1">
            <a:spLocks/>
          </p:cNvSpPr>
          <p:nvPr/>
        </p:nvSpPr>
        <p:spPr>
          <a:xfrm>
            <a:off x="651398" y="1954108"/>
            <a:ext cx="5533502"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2. Out-of-vocabulary words &lt;UNK&gt;</a:t>
            </a:r>
            <a:endParaRPr lang="en-US" sz="2400" dirty="0">
              <a:solidFill>
                <a:srgbClr val="C00000"/>
              </a:solidFill>
              <a:latin typeface="Avenir Light" panose="020B0402020203020204" pitchFamily="34" charset="77"/>
            </a:endParaRPr>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19" name="Content Placeholder 2">
            <a:extLst>
              <a:ext uri="{FF2B5EF4-FFF2-40B4-BE49-F238E27FC236}">
                <a16:creationId xmlns:a16="http://schemas.microsoft.com/office/drawing/2014/main" id="{0FAD8CE9-ED1E-FD48-9B6C-E5E8AC3D5135}"/>
              </a:ext>
            </a:extLst>
          </p:cNvPr>
          <p:cNvSpPr txBox="1">
            <a:spLocks/>
          </p:cNvSpPr>
          <p:nvPr/>
        </p:nvSpPr>
        <p:spPr>
          <a:xfrm>
            <a:off x="651398" y="2762681"/>
            <a:ext cx="6117702"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3. Context doesn’t play a role at all</a:t>
            </a:r>
            <a:endParaRPr lang="en-US" sz="2400" dirty="0">
              <a:solidFill>
                <a:srgbClr val="C00000"/>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39987A48-B472-5B4F-919B-A2C7880DDBE8}"/>
                  </a:ext>
                </a:extLst>
              </p:cNvPr>
              <p:cNvSpPr txBox="1">
                <a:spLocks/>
              </p:cNvSpPr>
              <p:nvPr/>
            </p:nvSpPr>
            <p:spPr>
              <a:xfrm>
                <a:off x="1585843" y="3458741"/>
                <a:ext cx="809155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 </a:t>
                </a:r>
                <a14:m>
                  <m:oMath xmlns:m="http://schemas.openxmlformats.org/officeDocument/2006/math">
                    <m:r>
                      <a:rPr lang="en-US" sz="2400" b="0" i="0" dirty="0" smtClean="0">
                        <a:latin typeface="Cambria Math" panose="02040503050406030204" pitchFamily="18" charset="0"/>
                      </a:rPr>
                      <m:t>=</m:t>
                    </m:r>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“class for was late Anqi”</a:t>
                </a:r>
                <a:r>
                  <a:rPr lang="en-US" sz="2400" dirty="0">
                    <a:latin typeface="Avenir Light" panose="020B0402020203020204" pitchFamily="34" charset="77"/>
                  </a:rPr>
                  <a:t>)</a:t>
                </a:r>
              </a:p>
            </p:txBody>
          </p:sp>
        </mc:Choice>
        <mc:Fallback xmlns="">
          <p:sp>
            <p:nvSpPr>
              <p:cNvPr id="20" name="Content Placeholder 2">
                <a:extLst>
                  <a:ext uri="{FF2B5EF4-FFF2-40B4-BE49-F238E27FC236}">
                    <a16:creationId xmlns:a16="http://schemas.microsoft.com/office/drawing/2014/main" id="{39987A48-B472-5B4F-919B-A2C7880DDBE8}"/>
                  </a:ext>
                </a:extLst>
              </p:cNvPr>
              <p:cNvSpPr txBox="1">
                <a:spLocks noRot="1" noChangeAspect="1" noMove="1" noResize="1" noEditPoints="1" noAdjustHandles="1" noChangeArrowheads="1" noChangeShapeType="1" noTextEdit="1"/>
              </p:cNvSpPr>
              <p:nvPr/>
            </p:nvSpPr>
            <p:spPr>
              <a:xfrm>
                <a:off x="1585843" y="3458741"/>
                <a:ext cx="8091555" cy="734091"/>
              </a:xfrm>
              <a:prstGeom prst="rect">
                <a:avLst/>
              </a:prstGeom>
              <a:blipFill>
                <a:blip r:embed="rId2"/>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792AC8A-AFC3-DB40-B035-E2BB6578DF28}"/>
              </a:ext>
            </a:extLst>
          </p:cNvPr>
          <p:cNvSpPr/>
          <p:nvPr/>
        </p:nvSpPr>
        <p:spPr>
          <a:xfrm>
            <a:off x="1074202" y="5360555"/>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a:t>
            </a:r>
            <a:r>
              <a:rPr lang="en-US" sz="2400" u="sng" dirty="0">
                <a:solidFill>
                  <a:schemeClr val="accent5">
                    <a:lumMod val="75000"/>
                  </a:schemeClr>
                </a:solidFill>
                <a:latin typeface="Avenir Light" panose="020B0402020203020204" pitchFamily="34" charset="77"/>
              </a:rPr>
              <a:t>the</a:t>
            </a:r>
            <a:endParaRPr lang="en-US" sz="2400" u="sng" dirty="0"/>
          </a:p>
        </p:txBody>
      </p:sp>
      <p:sp>
        <p:nvSpPr>
          <p:cNvPr id="22" name="Rectangle 21">
            <a:extLst>
              <a:ext uri="{FF2B5EF4-FFF2-40B4-BE49-F238E27FC236}">
                <a16:creationId xmlns:a16="http://schemas.microsoft.com/office/drawing/2014/main" id="{ED6593BB-9B10-D048-A60C-CFCC8F3F2402}"/>
              </a:ext>
            </a:extLst>
          </p:cNvPr>
          <p:cNvSpPr/>
          <p:nvPr/>
        </p:nvSpPr>
        <p:spPr>
          <a:xfrm>
            <a:off x="1049909" y="5974372"/>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the </a:t>
            </a:r>
            <a:r>
              <a:rPr lang="en-US" sz="2400" u="sng" dirty="0">
                <a:solidFill>
                  <a:schemeClr val="accent5">
                    <a:lumMod val="75000"/>
                  </a:schemeClr>
                </a:solidFill>
                <a:latin typeface="Avenir Light" panose="020B0402020203020204" pitchFamily="34" charset="77"/>
              </a:rPr>
              <a:t>the</a:t>
            </a:r>
            <a:endParaRPr lang="en-US" sz="2400" u="sng" dirty="0"/>
          </a:p>
        </p:txBody>
      </p:sp>
      <p:sp>
        <p:nvSpPr>
          <p:cNvPr id="23" name="Rectangle 22">
            <a:extLst>
              <a:ext uri="{FF2B5EF4-FFF2-40B4-BE49-F238E27FC236}">
                <a16:creationId xmlns:a16="http://schemas.microsoft.com/office/drawing/2014/main" id="{05168AF6-B479-0945-B4C2-4651B0A63EA0}"/>
              </a:ext>
            </a:extLst>
          </p:cNvPr>
          <p:cNvSpPr/>
          <p:nvPr/>
        </p:nvSpPr>
        <p:spPr>
          <a:xfrm>
            <a:off x="1074202" y="4755365"/>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_____</a:t>
            </a:r>
            <a:endParaRPr lang="en-US" sz="2400" dirty="0"/>
          </a:p>
        </p:txBody>
      </p:sp>
      <p:sp>
        <p:nvSpPr>
          <p:cNvPr id="24" name="Content Placeholder 2">
            <a:extLst>
              <a:ext uri="{FF2B5EF4-FFF2-40B4-BE49-F238E27FC236}">
                <a16:creationId xmlns:a16="http://schemas.microsoft.com/office/drawing/2014/main" id="{AA53E878-A910-7F4F-80B6-A54E4887A09E}"/>
              </a:ext>
            </a:extLst>
          </p:cNvPr>
          <p:cNvSpPr txBox="1">
            <a:spLocks/>
          </p:cNvSpPr>
          <p:nvPr/>
        </p:nvSpPr>
        <p:spPr>
          <a:xfrm>
            <a:off x="651398" y="4145513"/>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4. Sequence generation:</a:t>
            </a:r>
            <a:endParaRPr lang="en-US" sz="2400" dirty="0">
              <a:solidFill>
                <a:srgbClr val="C00000"/>
              </a:solidFill>
              <a:latin typeface="Avenir Light" panose="020B0402020203020204" pitchFamily="34" charset="77"/>
            </a:endParaRPr>
          </a:p>
        </p:txBody>
      </p:sp>
      <p:sp>
        <p:nvSpPr>
          <p:cNvPr id="25" name="Content Placeholder 2">
            <a:extLst>
              <a:ext uri="{FF2B5EF4-FFF2-40B4-BE49-F238E27FC236}">
                <a16:creationId xmlns:a16="http://schemas.microsoft.com/office/drawing/2014/main" id="{C0D62CB4-BD2C-8140-A0FA-351AED5ECF89}"/>
              </a:ext>
            </a:extLst>
          </p:cNvPr>
          <p:cNvSpPr txBox="1">
            <a:spLocks/>
          </p:cNvSpPr>
          <p:nvPr/>
        </p:nvSpPr>
        <p:spPr>
          <a:xfrm>
            <a:off x="4109503" y="4131943"/>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lumMod val="85000"/>
                    <a:lumOff val="15000"/>
                  </a:schemeClr>
                </a:solidFill>
                <a:latin typeface="Avenir Light" panose="020B0402020203020204" pitchFamily="34" charset="77"/>
              </a:rPr>
              <a:t>What’s the most likely next word?</a:t>
            </a:r>
            <a:endParaRPr lang="en-US" sz="2400" dirty="0">
              <a:solidFill>
                <a:schemeClr val="tx1">
                  <a:lumMod val="85000"/>
                  <a:lumOff val="15000"/>
                </a:schemeClr>
              </a:solidFill>
              <a:latin typeface="Avenir Light" panose="020B0402020203020204" pitchFamily="34" charset="77"/>
            </a:endParaRPr>
          </a:p>
        </p:txBody>
      </p:sp>
    </p:spTree>
    <p:extLst>
      <p:ext uri="{BB962C8B-B14F-4D97-AF65-F5344CB8AC3E}">
        <p14:creationId xmlns:p14="http://schemas.microsoft.com/office/powerpoint/2010/main" val="1806421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85</a:t>
            </a:fld>
            <a:endParaRPr lang="en-US"/>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1076115" y="3361413"/>
            <a:ext cx="1532999"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accent1">
                    <a:lumMod val="75000"/>
                  </a:schemeClr>
                </a:solidFill>
                <a:latin typeface="Avenir Light" panose="020B0402020203020204" pitchFamily="34" charset="77"/>
              </a:rPr>
              <a:t>Solution:</a:t>
            </a:r>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6FDE53-C492-7D41-8AF4-D8B44B69658C}"/>
                  </a:ext>
                </a:extLst>
              </p:cNvPr>
              <p:cNvSpPr txBox="1"/>
              <p:nvPr/>
            </p:nvSpPr>
            <p:spPr>
              <a:xfrm>
                <a:off x="3959224" y="3807743"/>
                <a:ext cx="4883149" cy="12569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log</m:t>
                      </m:r>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r>
                                <a:rPr lang="en-US" sz="2800" b="0" i="1" baseline="-25000" smtClean="0">
                                  <a:latin typeface="Cambria Math" panose="02040503050406030204" pitchFamily="18" charset="0"/>
                                </a:rPr>
                                <m:t>𝑡</m:t>
                              </m:r>
                            </m:e>
                          </m:d>
                          <m:r>
                            <a:rPr lang="en-US" sz="2800" b="0" i="1" smtClean="0">
                              <a:latin typeface="Cambria Math" panose="02040503050406030204" pitchFamily="18" charset="0"/>
                            </a:rPr>
                            <m:t>=</m:t>
                          </m:r>
                        </m:e>
                      </m:nary>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m:rPr>
                              <m:sty m:val="p"/>
                            </m:rPr>
                            <a:rPr lang="en-US" sz="2800" b="0" i="0" smtClean="0">
                              <a:latin typeface="Cambria Math" panose="02040503050406030204" pitchFamily="18" charset="0"/>
                            </a:rPr>
                            <m:t>log</m:t>
                          </m:r>
                          <m:r>
                            <a:rPr lang="en-US" sz="2800" b="0" i="1" smtClean="0">
                              <a:latin typeface="Cambria Math" panose="02040503050406030204" pitchFamily="18" charset="0"/>
                            </a:rPr>
                            <m:t>⁡(</m:t>
                          </m:r>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e>
                      </m:nary>
                    </m:oMath>
                  </m:oMathPara>
                </a14:m>
                <a:endParaRPr lang="en-US" sz="2800" dirty="0"/>
              </a:p>
            </p:txBody>
          </p:sp>
        </mc:Choice>
        <mc:Fallback xmlns="">
          <p:sp>
            <p:nvSpPr>
              <p:cNvPr id="8" name="TextBox 7">
                <a:extLst>
                  <a:ext uri="{FF2B5EF4-FFF2-40B4-BE49-F238E27FC236}">
                    <a16:creationId xmlns:a16="http://schemas.microsoft.com/office/drawing/2014/main" id="{1C6FDE53-C492-7D41-8AF4-D8B44B69658C}"/>
                  </a:ext>
                </a:extLst>
              </p:cNvPr>
              <p:cNvSpPr txBox="1">
                <a:spLocks noRot="1" noChangeAspect="1" noMove="1" noResize="1" noEditPoints="1" noAdjustHandles="1" noChangeArrowheads="1" noChangeShapeType="1" noTextEdit="1"/>
              </p:cNvSpPr>
              <p:nvPr/>
            </p:nvSpPr>
            <p:spPr>
              <a:xfrm>
                <a:off x="3959224" y="3807743"/>
                <a:ext cx="4883149" cy="1256947"/>
              </a:xfrm>
              <a:prstGeom prst="rect">
                <a:avLst/>
              </a:prstGeom>
              <a:blipFill>
                <a:blip r:embed="rId3"/>
                <a:stretch>
                  <a:fillRect l="-14249" t="-110101" r="-777" b="-1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D51A5FB-EEFC-6047-B04F-18DA8B7B66C0}"/>
                  </a:ext>
                </a:extLst>
              </p:cNvPr>
              <p:cNvSpPr/>
              <p:nvPr/>
            </p:nvSpPr>
            <p:spPr>
              <a:xfrm>
                <a:off x="4255692" y="5888316"/>
                <a:ext cx="33563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r>
                            <m:rPr>
                              <m:sty m:val="p"/>
                            </m:rPr>
                            <a:rPr lang="en-US" sz="2400" smtClean="0">
                              <a:latin typeface="Cambria Math" panose="02040503050406030204" pitchFamily="18" charset="0"/>
                            </a:rPr>
                            <m:t>log</m:t>
                          </m:r>
                        </m:fName>
                        <m:e>
                          <m:r>
                            <a:rPr lang="en-US" sz="240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−100</m:t>
                              </m:r>
                            </m:sup>
                          </m:sSup>
                          <m:r>
                            <a:rPr lang="en-US" sz="2400" b="0" i="1" smtClean="0">
                              <a:latin typeface="Cambria Math" panose="02040503050406030204" pitchFamily="18" charset="0"/>
                            </a:rPr>
                            <m:t>)</m:t>
                          </m:r>
                        </m:e>
                      </m:func>
                      <m:r>
                        <a:rPr lang="en-US" sz="2400" b="0" i="1" smtClean="0">
                          <a:latin typeface="Cambria Math" panose="02040503050406030204" pitchFamily="18" charset="0"/>
                        </a:rPr>
                        <m:t>=−230.26</m:t>
                      </m:r>
                    </m:oMath>
                  </m:oMathPara>
                </a14:m>
                <a:endParaRPr lang="en-US" sz="2400" dirty="0"/>
              </a:p>
            </p:txBody>
          </p:sp>
        </mc:Choice>
        <mc:Fallback xmlns="">
          <p:sp>
            <p:nvSpPr>
              <p:cNvPr id="2" name="Rectangle 1">
                <a:extLst>
                  <a:ext uri="{FF2B5EF4-FFF2-40B4-BE49-F238E27FC236}">
                    <a16:creationId xmlns:a16="http://schemas.microsoft.com/office/drawing/2014/main" id="{0D51A5FB-EEFC-6047-B04F-18DA8B7B66C0}"/>
                  </a:ext>
                </a:extLst>
              </p:cNvPr>
              <p:cNvSpPr>
                <a:spLocks noRot="1" noChangeAspect="1" noMove="1" noResize="1" noEditPoints="1" noAdjustHandles="1" noChangeArrowheads="1" noChangeShapeType="1" noTextEdit="1"/>
              </p:cNvSpPr>
              <p:nvPr/>
            </p:nvSpPr>
            <p:spPr>
              <a:xfrm>
                <a:off x="4255692" y="5888316"/>
                <a:ext cx="3356368" cy="461665"/>
              </a:xfrm>
              <a:prstGeom prst="rect">
                <a:avLst/>
              </a:prstGeom>
              <a:blipFill>
                <a:blip r:embed="rId4"/>
                <a:stretch>
                  <a:fillRect b="-15789"/>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2603C5D8-A3A3-9B46-89D5-C4F595831A34}"/>
              </a:ext>
            </a:extLst>
          </p:cNvPr>
          <p:cNvSpPr txBox="1">
            <a:spLocks/>
          </p:cNvSpPr>
          <p:nvPr/>
        </p:nvSpPr>
        <p:spPr>
          <a:xfrm>
            <a:off x="3325803" y="5888316"/>
            <a:ext cx="863603" cy="4680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even</a:t>
            </a:r>
            <a:endParaRPr lang="en-US" sz="2400" dirty="0">
              <a:solidFill>
                <a:srgbClr val="C00000"/>
              </a:solidFill>
              <a:latin typeface="Avenir Light" panose="020B0402020203020204" pitchFamily="34" charset="77"/>
            </a:endParaRPr>
          </a:p>
        </p:txBody>
      </p:sp>
      <p:sp>
        <p:nvSpPr>
          <p:cNvPr id="15" name="Content Placeholder 2">
            <a:extLst>
              <a:ext uri="{FF2B5EF4-FFF2-40B4-BE49-F238E27FC236}">
                <a16:creationId xmlns:a16="http://schemas.microsoft.com/office/drawing/2014/main" id="{477E5D7A-CD7A-0F46-80ED-BE39723CB3C0}"/>
              </a:ext>
            </a:extLst>
          </p:cNvPr>
          <p:cNvSpPr txBox="1">
            <a:spLocks/>
          </p:cNvSpPr>
          <p:nvPr/>
        </p:nvSpPr>
        <p:spPr>
          <a:xfrm>
            <a:off x="7677398" y="5842852"/>
            <a:ext cx="3158863"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is manageable</a:t>
            </a:r>
            <a:endParaRPr lang="en-US" sz="2400" dirty="0">
              <a:solidFill>
                <a:srgbClr val="C00000"/>
              </a:solidFill>
              <a:latin typeface="Avenir Light" panose="020B0402020203020204" pitchFamily="34" charset="77"/>
            </a:endParaRPr>
          </a:p>
        </p:txBody>
      </p:sp>
      <p:sp>
        <p:nvSpPr>
          <p:cNvPr id="14" name="Content Placeholder 2">
            <a:extLst>
              <a:ext uri="{FF2B5EF4-FFF2-40B4-BE49-F238E27FC236}">
                <a16:creationId xmlns:a16="http://schemas.microsoft.com/office/drawing/2014/main" id="{3DCE2C34-83BE-7A48-A530-CF0319D39A48}"/>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1:   </a:t>
            </a:r>
            <a:r>
              <a:rPr lang="en-US" sz="2400" b="1" dirty="0">
                <a:latin typeface="Avenir Light" panose="020B0402020203020204" pitchFamily="34" charset="77"/>
              </a:rPr>
              <a:t>Probabilities become too small</a:t>
            </a:r>
            <a:endParaRPr lang="en-US" sz="2400"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37D814-2EE6-A94B-B44B-E33EF3D85150}"/>
                  </a:ext>
                </a:extLst>
              </p:cNvPr>
              <p:cNvSpPr txBox="1"/>
              <p:nvPr/>
            </p:nvSpPr>
            <p:spPr>
              <a:xfrm>
                <a:off x="3959225" y="1863494"/>
                <a:ext cx="4883149"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𝑤𝑡</m:t>
                          </m:r>
                          <m:r>
                            <a:rPr lang="en-US" sz="2800" b="0" i="1" smtClean="0">
                              <a:latin typeface="Cambria Math" panose="02040503050406030204" pitchFamily="18" charset="0"/>
                            </a:rPr>
                            <m:t>)</m:t>
                          </m:r>
                        </m:e>
                      </m:nary>
                    </m:oMath>
                  </m:oMathPara>
                </a14:m>
                <a:endParaRPr lang="en-US" sz="2800" dirty="0"/>
              </a:p>
            </p:txBody>
          </p:sp>
        </mc:Choice>
        <mc:Fallback xmlns="">
          <p:sp>
            <p:nvSpPr>
              <p:cNvPr id="16" name="TextBox 15">
                <a:extLst>
                  <a:ext uri="{FF2B5EF4-FFF2-40B4-BE49-F238E27FC236}">
                    <a16:creationId xmlns:a16="http://schemas.microsoft.com/office/drawing/2014/main" id="{6E37D814-2EE6-A94B-B44B-E33EF3D85150}"/>
                  </a:ext>
                </a:extLst>
              </p:cNvPr>
              <p:cNvSpPr txBox="1">
                <a:spLocks noRot="1" noChangeAspect="1" noMove="1" noResize="1" noEditPoints="1" noAdjustHandles="1" noChangeArrowheads="1" noChangeShapeType="1" noTextEdit="1"/>
              </p:cNvSpPr>
              <p:nvPr/>
            </p:nvSpPr>
            <p:spPr>
              <a:xfrm>
                <a:off x="3959225" y="1863494"/>
                <a:ext cx="4883149" cy="1211550"/>
              </a:xfrm>
              <a:prstGeom prst="rect">
                <a:avLst/>
              </a:prstGeom>
              <a:blipFill>
                <a:blip r:embed="rId5"/>
                <a:stretch>
                  <a:fillRect t="-112500" b="-175000"/>
                </a:stretch>
              </a:blipFill>
            </p:spPr>
            <p:txBody>
              <a:bodyPr/>
              <a:lstStyle/>
              <a:p>
                <a:r>
                  <a:rPr lang="en-US">
                    <a:noFill/>
                  </a:rPr>
                  <a:t> </a:t>
                </a:r>
              </a:p>
            </p:txBody>
          </p:sp>
        </mc:Fallback>
      </mc:AlternateContent>
    </p:spTree>
    <p:extLst>
      <p:ext uri="{BB962C8B-B14F-4D97-AF65-F5344CB8AC3E}">
        <p14:creationId xmlns:p14="http://schemas.microsoft.com/office/powerpoint/2010/main" val="26470326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86</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7" name="Content Placeholder 2">
            <a:extLst>
              <a:ext uri="{FF2B5EF4-FFF2-40B4-BE49-F238E27FC236}">
                <a16:creationId xmlns:a16="http://schemas.microsoft.com/office/drawing/2014/main" id="{16D0260A-F471-3A46-AF55-B02F34D19DFB}"/>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 2:   </a:t>
            </a:r>
            <a:r>
              <a:rPr lang="en-US" sz="2400" b="1" dirty="0">
                <a:latin typeface="Avenir Light" panose="020B0402020203020204" pitchFamily="34" charset="77"/>
              </a:rPr>
              <a:t>Out-of-vocabulary words &lt;UNK&gt;</a:t>
            </a:r>
            <a:endParaRPr lang="en-US" sz="2400" dirty="0">
              <a:latin typeface="Avenir Light" panose="020B0402020203020204" pitchFamily="34" charset="77"/>
            </a:endParaRPr>
          </a:p>
        </p:txBody>
      </p:sp>
      <p:sp>
        <p:nvSpPr>
          <p:cNvPr id="6" name="Content Placeholder 2">
            <a:extLst>
              <a:ext uri="{FF2B5EF4-FFF2-40B4-BE49-F238E27FC236}">
                <a16:creationId xmlns:a16="http://schemas.microsoft.com/office/drawing/2014/main" id="{43EB9D44-1ADE-6048-A2E6-C97F46374FC2}"/>
              </a:ext>
            </a:extLst>
          </p:cNvPr>
          <p:cNvSpPr txBox="1">
            <a:spLocks/>
          </p:cNvSpPr>
          <p:nvPr/>
        </p:nvSpPr>
        <p:spPr>
          <a:xfrm>
            <a:off x="1101198" y="2616665"/>
            <a:ext cx="2210854"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solidFill>
                  <a:schemeClr val="accent1">
                    <a:lumMod val="75000"/>
                  </a:schemeClr>
                </a:solidFill>
                <a:latin typeface="Avenir Light" panose="020B0402020203020204" pitchFamily="34" charset="77"/>
              </a:rPr>
              <a:t>Solution:</a:t>
            </a:r>
          </a:p>
        </p:txBody>
      </p:sp>
      <p:sp>
        <p:nvSpPr>
          <p:cNvPr id="8" name="Content Placeholder 2">
            <a:extLst>
              <a:ext uri="{FF2B5EF4-FFF2-40B4-BE49-F238E27FC236}">
                <a16:creationId xmlns:a16="http://schemas.microsoft.com/office/drawing/2014/main" id="{28BF5263-2FDC-B641-B1AE-16B3D4E7E625}"/>
              </a:ext>
            </a:extLst>
          </p:cNvPr>
          <p:cNvSpPr txBox="1">
            <a:spLocks/>
          </p:cNvSpPr>
          <p:nvPr/>
        </p:nvSpPr>
        <p:spPr>
          <a:xfrm>
            <a:off x="2977728" y="2590913"/>
            <a:ext cx="6369469" cy="14844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highlight>
                  <a:srgbClr val="FFFF00"/>
                </a:highlight>
                <a:latin typeface="Avenir Light" panose="020B0402020203020204" pitchFamily="34" charset="77"/>
              </a:rPr>
              <a:t>Smoothing</a:t>
            </a:r>
          </a:p>
          <a:p>
            <a:pPr marL="0" indent="0" algn="ctr">
              <a:lnSpc>
                <a:spcPct val="120000"/>
              </a:lnSpc>
              <a:buNone/>
            </a:pPr>
            <a:r>
              <a:rPr lang="en-US" sz="2400" b="1" dirty="0">
                <a:latin typeface="Avenir Light" panose="020B0402020203020204" pitchFamily="34" charset="77"/>
              </a:rPr>
              <a:t>(give every word’s count some inflation)</a:t>
            </a:r>
            <a:endParaRPr lang="en-US" sz="2400"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6EBD95A-0A53-9541-97F0-97797FB591B8}"/>
                  </a:ext>
                </a:extLst>
              </p:cNvPr>
              <p:cNvSpPr txBox="1">
                <a:spLocks/>
              </p:cNvSpPr>
              <p:nvPr/>
            </p:nvSpPr>
            <p:spPr>
              <a:xfrm>
                <a:off x="-212725" y="3818057"/>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solidFill>
                          <a:srgbClr val="C00000"/>
                        </a:solidFill>
                        <a:latin typeface="Cambria Math" panose="02040503050406030204" pitchFamily="18" charset="0"/>
                      </a:rPr>
                      <m:t>w</m:t>
                    </m:r>
                    <m:r>
                      <a:rPr lang="en-US" b="0" i="0" dirty="0" smtClean="0">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rgbClr val="C00000"/>
                                </a:solidFill>
                                <a:latin typeface="Cambria Math" panose="02040503050406030204" pitchFamily="18" charset="0"/>
                              </a:rPr>
                              <m:t>𝑤</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m:t>
                                </m:r>
                              </m:sub>
                            </m:sSub>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86EBD95A-0A53-9541-97F0-97797FB591B8}"/>
                  </a:ext>
                </a:extLst>
              </p:cNvPr>
              <p:cNvSpPr txBox="1">
                <a:spLocks noRot="1" noChangeAspect="1" noMove="1" noResize="1" noEditPoints="1" noAdjustHandles="1" noChangeArrowheads="1" noChangeShapeType="1" noTextEdit="1"/>
              </p:cNvSpPr>
              <p:nvPr/>
            </p:nvSpPr>
            <p:spPr>
              <a:xfrm>
                <a:off x="-212725" y="3818057"/>
                <a:ext cx="5064125" cy="10017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AE1C6EA-226B-1642-979F-7747B467F0E6}"/>
                  </a:ext>
                </a:extLst>
              </p:cNvPr>
              <p:cNvSpPr txBox="1">
                <a:spLocks/>
              </p:cNvSpPr>
              <p:nvPr/>
            </p:nvSpPr>
            <p:spPr>
              <a:xfrm>
                <a:off x="6682209" y="3846487"/>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a:rPr lang="en-US" b="0" i="1" dirty="0" smtClean="0">
                        <a:latin typeface="Cambria Math" panose="02040503050406030204" pitchFamily="18" charset="0"/>
                      </a:rPr>
                      <m:t>“</m:t>
                    </m:r>
                    <m:r>
                      <m:rPr>
                        <m:sty m:val="p"/>
                      </m:rPr>
                      <a:rPr lang="en-US" b="0" i="0" dirty="0" smtClean="0">
                        <a:solidFill>
                          <a:schemeClr val="accent5">
                            <a:lumMod val="75000"/>
                          </a:schemeClr>
                        </a:solidFill>
                        <a:latin typeface="Cambria Math" panose="02040503050406030204" pitchFamily="18" charset="0"/>
                      </a:rPr>
                      <m:t>Anqi</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15+</m:t>
                        </m:r>
                        <m:r>
                          <a:rPr lang="en-US" b="0" i="1" smtClean="0">
                            <a:solidFill>
                              <a:schemeClr val="tx1"/>
                            </a:solidFill>
                            <a:latin typeface="Cambria Math" panose="02040503050406030204" pitchFamily="18" charset="0"/>
                          </a:rPr>
                          <m:t>𝛼</m:t>
                        </m:r>
                      </m:num>
                      <m:den>
                        <m:r>
                          <a:rPr lang="en-US" b="0" i="1" smtClean="0">
                            <a:solidFill>
                              <a:schemeClr val="tx1"/>
                            </a:solidFill>
                            <a:latin typeface="Cambria Math" panose="02040503050406030204" pitchFamily="18" charset="0"/>
                          </a:rPr>
                          <m:t>100,000 + </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xmlns="">
          <p:sp>
            <p:nvSpPr>
              <p:cNvPr id="12" name="Content Placeholder 2">
                <a:extLst>
                  <a:ext uri="{FF2B5EF4-FFF2-40B4-BE49-F238E27FC236}">
                    <a16:creationId xmlns:a16="http://schemas.microsoft.com/office/drawing/2014/main" id="{9AE1C6EA-226B-1642-979F-7747B467F0E6}"/>
                  </a:ext>
                </a:extLst>
              </p:cNvPr>
              <p:cNvSpPr txBox="1">
                <a:spLocks noRot="1" noChangeAspect="1" noMove="1" noResize="1" noEditPoints="1" noAdjustHandles="1" noChangeArrowheads="1" noChangeShapeType="1" noTextEdit="1"/>
              </p:cNvSpPr>
              <p:nvPr/>
            </p:nvSpPr>
            <p:spPr>
              <a:xfrm>
                <a:off x="6682209" y="3846487"/>
                <a:ext cx="5064125" cy="10017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102E8302-A8F0-5F45-820B-26527F98739A}"/>
                  </a:ext>
                </a:extLst>
              </p:cNvPr>
              <p:cNvSpPr txBox="1">
                <a:spLocks/>
              </p:cNvSpPr>
              <p:nvPr/>
            </p:nvSpPr>
            <p:spPr>
              <a:xfrm>
                <a:off x="6438576" y="5235172"/>
                <a:ext cx="5064125" cy="100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solidFill>
                          <a:schemeClr val="accent5">
                            <a:lumMod val="75000"/>
                          </a:schemeClr>
                        </a:solidFill>
                        <a:latin typeface="Cambria Math" panose="02040503050406030204" pitchFamily="18" charset="0"/>
                      </a:rPr>
                      <m:t>COVID</m:t>
                    </m:r>
                    <m:r>
                      <a:rPr lang="en-US" b="0" i="0" dirty="0" smtClean="0">
                        <a:solidFill>
                          <a:schemeClr val="accent5">
                            <a:lumMod val="75000"/>
                          </a:schemeClr>
                        </a:solidFill>
                        <a:latin typeface="Cambria Math" panose="02040503050406030204" pitchFamily="18" charset="0"/>
                      </a:rPr>
                      <m:t>19</m:t>
                    </m:r>
                    <m:r>
                      <a:rPr lang="en-US" b="0" i="1" dirty="0" smtClean="0">
                        <a:solidFill>
                          <a:schemeClr val="tx1"/>
                        </a:solidFill>
                        <a:latin typeface="Cambria Math" panose="02040503050406030204" pitchFamily="18" charset="0"/>
                      </a:rPr>
                      <m:t>”)</m:t>
                    </m:r>
                  </m:oMath>
                </a14:m>
                <a:r>
                  <a:rPr lang="en-US" dirty="0">
                    <a:latin typeface="Avenir Light" panose="020B0402020203020204" pitchFamily="34" charset="77"/>
                  </a:rPr>
                  <a:t> =</a:t>
                </a:r>
                <a:r>
                  <a:rPr lang="en-US" dirty="0">
                    <a:solidFill>
                      <a:schemeClr val="accent5">
                        <a:lumMod val="75000"/>
                      </a:schemeClr>
                    </a:solidFill>
                    <a:latin typeface="Avenir Light" panose="020B0402020203020204" pitchFamily="34" charset="77"/>
                  </a:rPr>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𝛼</m:t>
                        </m:r>
                      </m:num>
                      <m:den>
                        <m:r>
                          <a:rPr lang="en-US" b="0" i="1" smtClean="0">
                            <a:solidFill>
                              <a:schemeClr val="tx1"/>
                            </a:solidFill>
                            <a:latin typeface="Cambria Math" panose="02040503050406030204" pitchFamily="18" charset="0"/>
                          </a:rPr>
                          <m:t>100,000 + </m:t>
                        </m:r>
                        <m:r>
                          <a:rPr lang="en-US" b="0" i="1" smtClean="0">
                            <a:solidFill>
                              <a:schemeClr val="tx1"/>
                            </a:solidFill>
                            <a:latin typeface="Cambria Math" panose="02040503050406030204" pitchFamily="18" charset="0"/>
                          </a:rPr>
                          <m:t>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den>
                    </m:f>
                  </m:oMath>
                </a14:m>
                <a:endParaRPr lang="en-US" dirty="0">
                  <a:solidFill>
                    <a:schemeClr val="accent5">
                      <a:lumMod val="75000"/>
                    </a:schemeClr>
                  </a:solidFill>
                  <a:latin typeface="Avenir Light" panose="020B0402020203020204" pitchFamily="34" charset="77"/>
                </a:endParaRPr>
              </a:p>
            </p:txBody>
          </p:sp>
        </mc:Choice>
        <mc:Fallback xmlns="">
          <p:sp>
            <p:nvSpPr>
              <p:cNvPr id="14" name="Content Placeholder 2">
                <a:extLst>
                  <a:ext uri="{FF2B5EF4-FFF2-40B4-BE49-F238E27FC236}">
                    <a16:creationId xmlns:a16="http://schemas.microsoft.com/office/drawing/2014/main" id="{102E8302-A8F0-5F45-820B-26527F98739A}"/>
                  </a:ext>
                </a:extLst>
              </p:cNvPr>
              <p:cNvSpPr txBox="1">
                <a:spLocks noRot="1" noChangeAspect="1" noMove="1" noResize="1" noEditPoints="1" noAdjustHandles="1" noChangeArrowheads="1" noChangeShapeType="1" noTextEdit="1"/>
              </p:cNvSpPr>
              <p:nvPr/>
            </p:nvSpPr>
            <p:spPr>
              <a:xfrm>
                <a:off x="6438576" y="5235172"/>
                <a:ext cx="5064125" cy="10017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CC3E91C-ACC3-124D-AD68-90E72B05EF1C}"/>
                  </a:ext>
                </a:extLst>
              </p:cNvPr>
              <p:cNvSpPr/>
              <p:nvPr/>
            </p:nvSpPr>
            <p:spPr>
              <a:xfrm>
                <a:off x="361950" y="5373755"/>
                <a:ext cx="6138475" cy="830997"/>
              </a:xfrm>
              <a:prstGeom prst="rect">
                <a:avLst/>
              </a:prstGeom>
            </p:spPr>
            <p:txBody>
              <a:bodyPr wrap="none">
                <a:spAutoFit/>
              </a:bodyPr>
              <a:lstStyle/>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𝑉</m:t>
                    </m:r>
                  </m:oMath>
                </a14:m>
                <a:r>
                  <a:rPr lang="en-US" sz="2400" dirty="0"/>
                  <a:t>| = the # of unique words types in vocabulary</a:t>
                </a:r>
                <a:br>
                  <a:rPr lang="en-US" sz="2400" dirty="0"/>
                </a:br>
                <a:r>
                  <a:rPr lang="en-US" sz="2400" dirty="0"/>
                  <a:t>(including an extra 1 for </a:t>
                </a:r>
                <a:r>
                  <a:rPr lang="en-US" sz="2400" dirty="0">
                    <a:solidFill>
                      <a:srgbClr val="C00000"/>
                    </a:solidFill>
                  </a:rPr>
                  <a:t>&lt;UNK&gt;</a:t>
                </a:r>
                <a:r>
                  <a:rPr lang="en-US" sz="2400" dirty="0"/>
                  <a:t>)</a:t>
                </a:r>
              </a:p>
            </p:txBody>
          </p:sp>
        </mc:Choice>
        <mc:Fallback xmlns="">
          <p:sp>
            <p:nvSpPr>
              <p:cNvPr id="2" name="Rectangle 1">
                <a:extLst>
                  <a:ext uri="{FF2B5EF4-FFF2-40B4-BE49-F238E27FC236}">
                    <a16:creationId xmlns:a16="http://schemas.microsoft.com/office/drawing/2014/main" id="{5CC3E91C-ACC3-124D-AD68-90E72B05EF1C}"/>
                  </a:ext>
                </a:extLst>
              </p:cNvPr>
              <p:cNvSpPr>
                <a:spLocks noRot="1" noChangeAspect="1" noMove="1" noResize="1" noEditPoints="1" noAdjustHandles="1" noChangeArrowheads="1" noChangeShapeType="1" noTextEdit="1"/>
              </p:cNvSpPr>
              <p:nvPr/>
            </p:nvSpPr>
            <p:spPr>
              <a:xfrm>
                <a:off x="361950" y="5373755"/>
                <a:ext cx="6138475" cy="830997"/>
              </a:xfrm>
              <a:prstGeom prst="rect">
                <a:avLst/>
              </a:prstGeom>
              <a:blipFill>
                <a:blip r:embed="rId5"/>
                <a:stretch>
                  <a:fillRect l="-1446" t="-4545" r="-620"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8D0B581-EF0A-6545-8059-8ED3B2E0B695}"/>
                  </a:ext>
                </a:extLst>
              </p:cNvPr>
              <p:cNvSpPr txBox="1"/>
              <p:nvPr/>
            </p:nvSpPr>
            <p:spPr>
              <a:xfrm>
                <a:off x="3784389" y="1818030"/>
                <a:ext cx="488314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𝑝</m:t>
                      </m:r>
                      <m:r>
                        <a:rPr lang="en-US" sz="2800" i="1" smtClean="0">
                          <a:latin typeface="Cambria Math" panose="02040503050406030204" pitchFamily="18" charset="0"/>
                        </a:rPr>
                        <m:t>(“</m:t>
                      </m:r>
                      <m:r>
                        <a:rPr lang="en-US" sz="2800" b="0" i="1" smtClean="0">
                          <a:solidFill>
                            <a:schemeClr val="accent5">
                              <a:lumMod val="75000"/>
                            </a:schemeClr>
                          </a:solidFill>
                          <a:latin typeface="Cambria Math" panose="02040503050406030204" pitchFamily="18" charset="0"/>
                        </a:rPr>
                        <m:t>𝐶𝑂𝑉𝐼𝐷</m:t>
                      </m:r>
                      <m:r>
                        <a:rPr lang="en-US" sz="2800" b="0" i="1" smtClean="0">
                          <a:solidFill>
                            <a:schemeClr val="accent5">
                              <a:lumMod val="75000"/>
                            </a:schemeClr>
                          </a:solidFill>
                          <a:latin typeface="Cambria Math" panose="02040503050406030204" pitchFamily="18" charset="0"/>
                        </a:rPr>
                        <m:t>19”) =0</m:t>
                      </m:r>
                    </m:oMath>
                  </m:oMathPara>
                </a14:m>
                <a:endParaRPr lang="en-US" sz="2800" dirty="0"/>
              </a:p>
            </p:txBody>
          </p:sp>
        </mc:Choice>
        <mc:Fallback xmlns="">
          <p:sp>
            <p:nvSpPr>
              <p:cNvPr id="13" name="TextBox 12">
                <a:extLst>
                  <a:ext uri="{FF2B5EF4-FFF2-40B4-BE49-F238E27FC236}">
                    <a16:creationId xmlns:a16="http://schemas.microsoft.com/office/drawing/2014/main" id="{C8D0B581-EF0A-6545-8059-8ED3B2E0B695}"/>
                  </a:ext>
                </a:extLst>
              </p:cNvPr>
              <p:cNvSpPr txBox="1">
                <a:spLocks noRot="1" noChangeAspect="1" noMove="1" noResize="1" noEditPoints="1" noAdjustHandles="1" noChangeArrowheads="1" noChangeShapeType="1" noTextEdit="1"/>
              </p:cNvSpPr>
              <p:nvPr/>
            </p:nvSpPr>
            <p:spPr>
              <a:xfrm>
                <a:off x="3784389" y="1818030"/>
                <a:ext cx="4883149" cy="430887"/>
              </a:xfrm>
              <a:prstGeom prst="rect">
                <a:avLst/>
              </a:prstGeom>
              <a:blipFill>
                <a:blip r:embed="rId6"/>
                <a:stretch>
                  <a:fillRect t="-8571" b="-34286"/>
                </a:stretch>
              </a:blipFill>
            </p:spPr>
            <p:txBody>
              <a:bodyPr/>
              <a:lstStyle/>
              <a:p>
                <a:r>
                  <a:rPr lang="en-US">
                    <a:noFill/>
                  </a:rPr>
                  <a:t> </a:t>
                </a:r>
              </a:p>
            </p:txBody>
          </p:sp>
        </mc:Fallback>
      </mc:AlternateContent>
    </p:spTree>
    <p:extLst>
      <p:ext uri="{BB962C8B-B14F-4D97-AF65-F5344CB8AC3E}">
        <p14:creationId xmlns:p14="http://schemas.microsoft.com/office/powerpoint/2010/main" val="24109978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87</a:t>
            </a:fld>
            <a:endParaRPr lang="en-US"/>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7" name="Content Placeholder 2">
            <a:extLst>
              <a:ext uri="{FF2B5EF4-FFF2-40B4-BE49-F238E27FC236}">
                <a16:creationId xmlns:a16="http://schemas.microsoft.com/office/drawing/2014/main" id="{16D0260A-F471-3A46-AF55-B02F34D19DFB}"/>
              </a:ext>
            </a:extLst>
          </p:cNvPr>
          <p:cNvSpPr txBox="1">
            <a:spLocks/>
          </p:cNvSpPr>
          <p:nvPr/>
        </p:nvSpPr>
        <p:spPr>
          <a:xfrm>
            <a:off x="1076115" y="1121970"/>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Problems 3 and 4:   </a:t>
            </a:r>
            <a:r>
              <a:rPr lang="en-US" sz="2400" b="1" dirty="0">
                <a:latin typeface="Avenir Light" panose="020B0402020203020204" pitchFamily="34" charset="77"/>
              </a:rPr>
              <a:t>Context doesn’t play a role at all</a:t>
            </a:r>
            <a:endParaRPr lang="en-US" sz="2400"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C51CF887-40A8-2E40-878F-80B88A37C310}"/>
                  </a:ext>
                </a:extLst>
              </p:cNvPr>
              <p:cNvSpPr txBox="1">
                <a:spLocks/>
              </p:cNvSpPr>
              <p:nvPr/>
            </p:nvSpPr>
            <p:spPr>
              <a:xfrm>
                <a:off x="2206625" y="2155641"/>
                <a:ext cx="809155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 </a:t>
                </a:r>
                <a14:m>
                  <m:oMath xmlns:m="http://schemas.openxmlformats.org/officeDocument/2006/math">
                    <m:r>
                      <a:rPr lang="en-US" sz="2400" b="0" i="0" dirty="0" smtClean="0">
                        <a:latin typeface="Cambria Math" panose="02040503050406030204" pitchFamily="18" charset="0"/>
                      </a:rPr>
                      <m:t>=</m:t>
                    </m:r>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“class for was late Anqi”</a:t>
                </a:r>
                <a:r>
                  <a:rPr lang="en-US" sz="2400" dirty="0">
                    <a:latin typeface="Avenir Light" panose="020B0402020203020204" pitchFamily="34" charset="77"/>
                  </a:rPr>
                  <a:t>)</a:t>
                </a:r>
              </a:p>
            </p:txBody>
          </p:sp>
        </mc:Choice>
        <mc:Fallback xmlns="">
          <p:sp>
            <p:nvSpPr>
              <p:cNvPr id="15" name="Content Placeholder 2">
                <a:extLst>
                  <a:ext uri="{FF2B5EF4-FFF2-40B4-BE49-F238E27FC236}">
                    <a16:creationId xmlns:a16="http://schemas.microsoft.com/office/drawing/2014/main" id="{C51CF887-40A8-2E40-878F-80B88A37C310}"/>
                  </a:ext>
                </a:extLst>
              </p:cNvPr>
              <p:cNvSpPr txBox="1">
                <a:spLocks noRot="1" noChangeAspect="1" noMove="1" noResize="1" noEditPoints="1" noAdjustHandles="1" noChangeArrowheads="1" noChangeShapeType="1" noTextEdit="1"/>
              </p:cNvSpPr>
              <p:nvPr/>
            </p:nvSpPr>
            <p:spPr>
              <a:xfrm>
                <a:off x="2206625" y="2155641"/>
                <a:ext cx="8091555" cy="734091"/>
              </a:xfrm>
              <a:prstGeom prst="rect">
                <a:avLst/>
              </a:prstGeom>
              <a:blipFill>
                <a:blip r:embed="rId2"/>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B273ED2B-954D-8B4B-903B-A620B7A145AC}"/>
              </a:ext>
            </a:extLst>
          </p:cNvPr>
          <p:cNvSpPr txBox="1">
            <a:spLocks/>
          </p:cNvSpPr>
          <p:nvPr/>
        </p:nvSpPr>
        <p:spPr>
          <a:xfrm>
            <a:off x="2511215" y="3688847"/>
            <a:ext cx="736143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solidFill>
                  <a:schemeClr val="accent1">
                    <a:lumMod val="75000"/>
                  </a:schemeClr>
                </a:solidFill>
                <a:latin typeface="Avenir Black" panose="02000503020000020003" pitchFamily="2" charset="0"/>
              </a:rPr>
              <a:t>Question: </a:t>
            </a:r>
            <a:r>
              <a:rPr lang="en-US" b="1" dirty="0">
                <a:latin typeface="Avenir Black" panose="02000503020000020003" pitchFamily="2" charset="0"/>
              </a:rPr>
              <a:t>How can we factor in context?</a:t>
            </a:r>
          </a:p>
        </p:txBody>
      </p:sp>
    </p:spTree>
    <p:extLst>
      <p:ext uri="{BB962C8B-B14F-4D97-AF65-F5344CB8AC3E}">
        <p14:creationId xmlns:p14="http://schemas.microsoft.com/office/powerpoint/2010/main" val="19616394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9A3CB55-6A06-2044-A9EC-FABE7C7B6F30}"/>
              </a:ext>
            </a:extLst>
          </p:cNvPr>
          <p:cNvSpPr/>
          <p:nvPr/>
        </p:nvSpPr>
        <p:spPr>
          <a:xfrm>
            <a:off x="6733103" y="4016794"/>
            <a:ext cx="1174749" cy="769033"/>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88</a:t>
            </a:fld>
            <a:endParaRPr lang="en-US"/>
          </a:p>
        </p:txBody>
      </p:sp>
      <p:sp>
        <p:nvSpPr>
          <p:cNvPr id="18" name="Title 1">
            <a:extLst>
              <a:ext uri="{FF2B5EF4-FFF2-40B4-BE49-F238E27FC236}">
                <a16:creationId xmlns:a16="http://schemas.microsoft.com/office/drawing/2014/main" id="{434C98B0-97A7-8A4D-9C2A-28C1F966719E}"/>
              </a:ext>
            </a:extLst>
          </p:cNvPr>
          <p:cNvSpPr>
            <a:spLocks noGrp="1"/>
          </p:cNvSpPr>
          <p:nvPr>
            <p:ph type="title"/>
          </p:nvPr>
        </p:nvSpPr>
        <p:spPr/>
        <p:txBody>
          <a:bodyPr/>
          <a:lstStyle/>
          <a:p>
            <a:r>
              <a:rPr lang="en-US" dirty="0"/>
              <a:t>Bigram LM</a:t>
            </a:r>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4CFB370F-D702-874E-ACA3-E398265CBA08}"/>
              </a:ext>
            </a:extLst>
          </p:cNvPr>
          <p:cNvSpPr txBox="1">
            <a:spLocks/>
          </p:cNvSpPr>
          <p:nvPr/>
        </p:nvSpPr>
        <p:spPr>
          <a:xfrm>
            <a:off x="6735209" y="4031567"/>
            <a:ext cx="1172643" cy="37626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2BAB8A65-5E08-5944-A8E7-D22B79F6E191}"/>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class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dirty="0">
                    <a:latin typeface="Avenir Light" panose="020B0402020203020204" pitchFamily="34" charset="77"/>
                  </a:rPr>
                  <a:t>)</a:t>
                </a:r>
              </a:p>
            </p:txBody>
          </p:sp>
        </mc:Choice>
        <mc:Fallback xmlns="">
          <p:sp>
            <p:nvSpPr>
              <p:cNvPr id="25" name="Content Placeholder 2">
                <a:extLst>
                  <a:ext uri="{FF2B5EF4-FFF2-40B4-BE49-F238E27FC236}">
                    <a16:creationId xmlns:a16="http://schemas.microsoft.com/office/drawing/2014/main" id="{2BAB8A65-5E08-5944-A8E7-D22B79F6E191}"/>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7E62E49F-1783-DE4A-84F1-41C2D54DA8A5}"/>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p:sp>
        <p:nvSpPr>
          <p:cNvPr id="19" name="Rectangle 18">
            <a:extLst>
              <a:ext uri="{FF2B5EF4-FFF2-40B4-BE49-F238E27FC236}">
                <a16:creationId xmlns:a16="http://schemas.microsoft.com/office/drawing/2014/main" id="{CB9E5AD6-D049-674E-8B2B-68EAEE3B8581}"/>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141818BD-6BDC-9A49-8912-8E6501C9E568}"/>
                  </a:ext>
                </a:extLst>
              </p:cNvPr>
              <p:cNvSpPr txBox="1">
                <a:spLocks/>
              </p:cNvSpPr>
              <p:nvPr/>
            </p:nvSpPr>
            <p:spPr>
              <a:xfrm>
                <a:off x="4917001" y="46595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20" name="Content Placeholder 2">
                <a:extLst>
                  <a:ext uri="{FF2B5EF4-FFF2-40B4-BE49-F238E27FC236}">
                    <a16:creationId xmlns:a16="http://schemas.microsoft.com/office/drawing/2014/main" id="{141818BD-6BDC-9A49-8912-8E6501C9E568}"/>
                  </a:ext>
                </a:extLst>
              </p:cNvPr>
              <p:cNvSpPr txBox="1">
                <a:spLocks noRot="1" noChangeAspect="1" noMove="1" noResize="1" noEditPoints="1" noAdjustHandles="1" noChangeArrowheads="1" noChangeShapeType="1" noTextEdit="1"/>
              </p:cNvSpPr>
              <p:nvPr/>
            </p:nvSpPr>
            <p:spPr>
              <a:xfrm>
                <a:off x="4917001" y="4659558"/>
                <a:ext cx="609602" cy="469672"/>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73DBC7C7-2560-604E-B24B-A2127E5D0876}"/>
                  </a:ext>
                </a:extLst>
              </p:cNvPr>
              <p:cNvSpPr txBox="1">
                <a:spLocks/>
              </p:cNvSpPr>
              <p:nvPr/>
            </p:nvSpPr>
            <p:spPr>
              <a:xfrm>
                <a:off x="5513903" y="4644025"/>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21" name="Content Placeholder 2">
                <a:extLst>
                  <a:ext uri="{FF2B5EF4-FFF2-40B4-BE49-F238E27FC236}">
                    <a16:creationId xmlns:a16="http://schemas.microsoft.com/office/drawing/2014/main" id="{73DBC7C7-2560-604E-B24B-A2127E5D0876}"/>
                  </a:ext>
                </a:extLst>
              </p:cNvPr>
              <p:cNvSpPr txBox="1">
                <a:spLocks noRot="1" noChangeAspect="1" noMove="1" noResize="1" noEditPoints="1" noAdjustHandles="1" noChangeArrowheads="1" noChangeShapeType="1" noTextEdit="1"/>
              </p:cNvSpPr>
              <p:nvPr/>
            </p:nvSpPr>
            <p:spPr>
              <a:xfrm>
                <a:off x="5513903" y="4644025"/>
                <a:ext cx="609602" cy="469672"/>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D05F60CC-6AA6-1442-BD90-3F64E71BC8BA}"/>
                  </a:ext>
                </a:extLst>
              </p:cNvPr>
              <p:cNvSpPr txBox="1">
                <a:spLocks/>
              </p:cNvSpPr>
              <p:nvPr/>
            </p:nvSpPr>
            <p:spPr>
              <a:xfrm>
                <a:off x="6110804" y="46468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22" name="Content Placeholder 2">
                <a:extLst>
                  <a:ext uri="{FF2B5EF4-FFF2-40B4-BE49-F238E27FC236}">
                    <a16:creationId xmlns:a16="http://schemas.microsoft.com/office/drawing/2014/main" id="{D05F60CC-6AA6-1442-BD90-3F64E71BC8BA}"/>
                  </a:ext>
                </a:extLst>
              </p:cNvPr>
              <p:cNvSpPr txBox="1">
                <a:spLocks noRot="1" noChangeAspect="1" noMove="1" noResize="1" noEditPoints="1" noAdjustHandles="1" noChangeArrowheads="1" noChangeShapeType="1" noTextEdit="1"/>
              </p:cNvSpPr>
              <p:nvPr/>
            </p:nvSpPr>
            <p:spPr>
              <a:xfrm>
                <a:off x="6110804" y="4646858"/>
                <a:ext cx="609602" cy="469672"/>
              </a:xfrm>
              <a:prstGeom prst="rect">
                <a:avLst/>
              </a:prstGeom>
              <a:blipFill>
                <a:blip r:embed="rId11"/>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FF85A82F-DE8B-4E4D-A7B0-5D5D19EF5A50}"/>
                  </a:ext>
                </a:extLst>
              </p:cNvPr>
              <p:cNvSpPr txBox="1">
                <a:spLocks/>
              </p:cNvSpPr>
              <p:nvPr/>
            </p:nvSpPr>
            <p:spPr>
              <a:xfrm>
                <a:off x="6688652" y="464583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32" name="Content Placeholder 2">
                <a:extLst>
                  <a:ext uri="{FF2B5EF4-FFF2-40B4-BE49-F238E27FC236}">
                    <a16:creationId xmlns:a16="http://schemas.microsoft.com/office/drawing/2014/main" id="{FF85A82F-DE8B-4E4D-A7B0-5D5D19EF5A50}"/>
                  </a:ext>
                </a:extLst>
              </p:cNvPr>
              <p:cNvSpPr txBox="1">
                <a:spLocks noRot="1" noChangeAspect="1" noMove="1" noResize="1" noEditPoints="1" noAdjustHandles="1" noChangeArrowheads="1" noChangeShapeType="1" noTextEdit="1"/>
              </p:cNvSpPr>
              <p:nvPr/>
            </p:nvSpPr>
            <p:spPr>
              <a:xfrm>
                <a:off x="6688652" y="4645831"/>
                <a:ext cx="609602" cy="469672"/>
              </a:xfrm>
              <a:prstGeom prst="rect">
                <a:avLst/>
              </a:prstGeom>
              <a:blipFill>
                <a:blip r:embed="rId12"/>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452F179A-FA19-134F-902C-1195B9241038}"/>
                  </a:ext>
                </a:extLst>
              </p:cNvPr>
              <p:cNvSpPr txBox="1">
                <a:spLocks/>
              </p:cNvSpPr>
              <p:nvPr/>
            </p:nvSpPr>
            <p:spPr>
              <a:xfrm>
                <a:off x="7310954" y="465434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33" name="Content Placeholder 2">
                <a:extLst>
                  <a:ext uri="{FF2B5EF4-FFF2-40B4-BE49-F238E27FC236}">
                    <a16:creationId xmlns:a16="http://schemas.microsoft.com/office/drawing/2014/main" id="{452F179A-FA19-134F-902C-1195B9241038}"/>
                  </a:ext>
                </a:extLst>
              </p:cNvPr>
              <p:cNvSpPr txBox="1">
                <a:spLocks noRot="1" noChangeAspect="1" noMove="1" noResize="1" noEditPoints="1" noAdjustHandles="1" noChangeArrowheads="1" noChangeShapeType="1" noTextEdit="1"/>
              </p:cNvSpPr>
              <p:nvPr/>
            </p:nvSpPr>
            <p:spPr>
              <a:xfrm>
                <a:off x="7310954" y="4654348"/>
                <a:ext cx="609602" cy="469672"/>
              </a:xfrm>
              <a:prstGeom prst="rect">
                <a:avLst/>
              </a:prstGeom>
              <a:blipFill>
                <a:blip r:embed="rId13"/>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27125953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89</a:t>
            </a:fld>
            <a:endParaRPr lang="en-US" dirty="0"/>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Bigram Model</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ACE80E80-655F-3946-B6E0-BD6BDBB919CE}"/>
                  </a:ext>
                </a:extLst>
              </p:cNvPr>
              <p:cNvSpPr txBox="1">
                <a:spLocks/>
              </p:cNvSpPr>
              <p:nvPr/>
            </p:nvSpPr>
            <p:spPr>
              <a:xfrm>
                <a:off x="269875" y="1164919"/>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15" name="Content Placeholder 2">
                <a:extLst>
                  <a:ext uri="{FF2B5EF4-FFF2-40B4-BE49-F238E27FC236}">
                    <a16:creationId xmlns:a16="http://schemas.microsoft.com/office/drawing/2014/main" id="{ACE80E80-655F-3946-B6E0-BD6BDBB919CE}"/>
                  </a:ext>
                </a:extLst>
              </p:cNvPr>
              <p:cNvSpPr txBox="1">
                <a:spLocks noRot="1" noChangeAspect="1" noMove="1" noResize="1" noEditPoints="1" noAdjustHandles="1" noChangeArrowheads="1" noChangeShapeType="1" noTextEdit="1"/>
              </p:cNvSpPr>
              <p:nvPr/>
            </p:nvSpPr>
            <p:spPr>
              <a:xfrm>
                <a:off x="269875" y="1164919"/>
                <a:ext cx="4889499"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82F3030A-C86B-E747-A3BC-0558C571EBB5}"/>
                  </a:ext>
                </a:extLst>
              </p:cNvPr>
              <p:cNvSpPr txBox="1">
                <a:spLocks/>
              </p:cNvSpPr>
              <p:nvPr/>
            </p:nvSpPr>
            <p:spPr>
              <a:xfrm>
                <a:off x="1749420" y="14887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xmlns="">
          <p:sp>
            <p:nvSpPr>
              <p:cNvPr id="16" name="Content Placeholder 2">
                <a:extLst>
                  <a:ext uri="{FF2B5EF4-FFF2-40B4-BE49-F238E27FC236}">
                    <a16:creationId xmlns:a16="http://schemas.microsoft.com/office/drawing/2014/main" id="{82F3030A-C86B-E747-A3BC-0558C571EBB5}"/>
                  </a:ext>
                </a:extLst>
              </p:cNvPr>
              <p:cNvSpPr txBox="1">
                <a:spLocks noRot="1" noChangeAspect="1" noMove="1" noResize="1" noEditPoints="1" noAdjustHandles="1" noChangeArrowheads="1" noChangeShapeType="1" noTextEdit="1"/>
              </p:cNvSpPr>
              <p:nvPr/>
            </p:nvSpPr>
            <p:spPr>
              <a:xfrm>
                <a:off x="1749420" y="1488726"/>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659CA8D5-4602-554E-B8B0-17153353F0A3}"/>
                  </a:ext>
                </a:extLst>
              </p:cNvPr>
              <p:cNvSpPr txBox="1">
                <a:spLocks/>
              </p:cNvSpPr>
              <p:nvPr/>
            </p:nvSpPr>
            <p:spPr>
              <a:xfrm>
                <a:off x="2346322" y="1473193"/>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xmlns="">
          <p:sp>
            <p:nvSpPr>
              <p:cNvPr id="19" name="Content Placeholder 2">
                <a:extLst>
                  <a:ext uri="{FF2B5EF4-FFF2-40B4-BE49-F238E27FC236}">
                    <a16:creationId xmlns:a16="http://schemas.microsoft.com/office/drawing/2014/main" id="{659CA8D5-4602-554E-B8B0-17153353F0A3}"/>
                  </a:ext>
                </a:extLst>
              </p:cNvPr>
              <p:cNvSpPr txBox="1">
                <a:spLocks noRot="1" noChangeAspect="1" noMove="1" noResize="1" noEditPoints="1" noAdjustHandles="1" noChangeArrowheads="1" noChangeShapeType="1" noTextEdit="1"/>
              </p:cNvSpPr>
              <p:nvPr/>
            </p:nvSpPr>
            <p:spPr>
              <a:xfrm>
                <a:off x="2346322" y="1473193"/>
                <a:ext cx="609602" cy="469672"/>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179FA53B-BA0D-E749-8D18-07D3A3AD32A1}"/>
                  </a:ext>
                </a:extLst>
              </p:cNvPr>
              <p:cNvSpPr txBox="1">
                <a:spLocks/>
              </p:cNvSpPr>
              <p:nvPr/>
            </p:nvSpPr>
            <p:spPr>
              <a:xfrm>
                <a:off x="2943223" y="147602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xmlns="">
          <p:sp>
            <p:nvSpPr>
              <p:cNvPr id="20" name="Content Placeholder 2">
                <a:extLst>
                  <a:ext uri="{FF2B5EF4-FFF2-40B4-BE49-F238E27FC236}">
                    <a16:creationId xmlns:a16="http://schemas.microsoft.com/office/drawing/2014/main" id="{179FA53B-BA0D-E749-8D18-07D3A3AD32A1}"/>
                  </a:ext>
                </a:extLst>
              </p:cNvPr>
              <p:cNvSpPr txBox="1">
                <a:spLocks noRot="1" noChangeAspect="1" noMove="1" noResize="1" noEditPoints="1" noAdjustHandles="1" noChangeArrowheads="1" noChangeShapeType="1" noTextEdit="1"/>
              </p:cNvSpPr>
              <p:nvPr/>
            </p:nvSpPr>
            <p:spPr>
              <a:xfrm>
                <a:off x="2943223" y="1476026"/>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F8C4F43A-25AD-E446-9CCF-4EA08E296C0C}"/>
                  </a:ext>
                </a:extLst>
              </p:cNvPr>
              <p:cNvSpPr txBox="1">
                <a:spLocks/>
              </p:cNvSpPr>
              <p:nvPr/>
            </p:nvSpPr>
            <p:spPr>
              <a:xfrm>
                <a:off x="3521071" y="14749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xmlns="">
          <p:sp>
            <p:nvSpPr>
              <p:cNvPr id="21" name="Content Placeholder 2">
                <a:extLst>
                  <a:ext uri="{FF2B5EF4-FFF2-40B4-BE49-F238E27FC236}">
                    <a16:creationId xmlns:a16="http://schemas.microsoft.com/office/drawing/2014/main" id="{F8C4F43A-25AD-E446-9CCF-4EA08E296C0C}"/>
                  </a:ext>
                </a:extLst>
              </p:cNvPr>
              <p:cNvSpPr txBox="1">
                <a:spLocks noRot="1" noChangeAspect="1" noMove="1" noResize="1" noEditPoints="1" noAdjustHandles="1" noChangeArrowheads="1" noChangeShapeType="1" noTextEdit="1"/>
              </p:cNvSpPr>
              <p:nvPr/>
            </p:nvSpPr>
            <p:spPr>
              <a:xfrm>
                <a:off x="3521071" y="147499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D0024482-5DDA-E740-B1FB-2E9BB0162A91}"/>
                  </a:ext>
                </a:extLst>
              </p:cNvPr>
              <p:cNvSpPr txBox="1">
                <a:spLocks/>
              </p:cNvSpPr>
              <p:nvPr/>
            </p:nvSpPr>
            <p:spPr>
              <a:xfrm>
                <a:off x="4143373" y="148351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xmlns="">
          <p:sp>
            <p:nvSpPr>
              <p:cNvPr id="22" name="Content Placeholder 2">
                <a:extLst>
                  <a:ext uri="{FF2B5EF4-FFF2-40B4-BE49-F238E27FC236}">
                    <a16:creationId xmlns:a16="http://schemas.microsoft.com/office/drawing/2014/main" id="{D0024482-5DDA-E740-B1FB-2E9BB0162A91}"/>
                  </a:ext>
                </a:extLst>
              </p:cNvPr>
              <p:cNvSpPr txBox="1">
                <a:spLocks noRot="1" noChangeAspect="1" noMove="1" noResize="1" noEditPoints="1" noAdjustHandles="1" noChangeArrowheads="1" noChangeShapeType="1" noTextEdit="1"/>
              </p:cNvSpPr>
              <p:nvPr/>
            </p:nvSpPr>
            <p:spPr>
              <a:xfrm>
                <a:off x="4143373" y="1483516"/>
                <a:ext cx="609602" cy="469672"/>
              </a:xfrm>
              <a:prstGeom prst="rect">
                <a:avLst/>
              </a:prstGeom>
              <a:blipFill>
                <a:blip r:embed="rId8"/>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C583A8C-3304-0446-8CF6-4E32D54B3B6C}"/>
                  </a:ext>
                </a:extLst>
              </p:cNvPr>
              <p:cNvSpPr/>
              <p:nvPr/>
            </p:nvSpPr>
            <p:spPr>
              <a:xfrm>
                <a:off x="2177185" y="5235545"/>
                <a:ext cx="9176615" cy="4934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 </m:t>
                            </m:r>
                          </m:sub>
                        </m:sSub>
                      </m:sub>
                    </m:sSub>
                    <m:r>
                      <a:rPr lang="en-US" sz="2400" i="1">
                        <a:latin typeface="Cambria Math" panose="02040503050406030204" pitchFamily="18" charset="0"/>
                      </a:rPr>
                      <m:t>(</m:t>
                    </m:r>
                    <m:r>
                      <a:rPr lang="en-US" sz="2400" b="1" i="1">
                        <a:latin typeface="Cambria Math" panose="02040503050406030204" pitchFamily="18" charset="0"/>
                      </a:rPr>
                      <m:t>𝒅</m:t>
                    </m:r>
                  </m:oMath>
                </a14:m>
                <a:r>
                  <a:rPr lang="en-US" sz="2400" dirty="0"/>
                  <a:t>) = # of times words </a:t>
                </a:r>
                <a14:m>
                  <m:oMath xmlns:m="http://schemas.openxmlformats.org/officeDocument/2006/math">
                    <m:r>
                      <a:rPr lang="en-US" sz="2400" b="1" i="1" dirty="0" smtClean="0">
                        <a:solidFill>
                          <a:srgbClr val="C00000"/>
                        </a:solidFill>
                        <a:latin typeface="Cambria Math" panose="02040503050406030204" pitchFamily="18" charset="0"/>
                      </a:rPr>
                      <m:t>𝒘</m:t>
                    </m:r>
                    <m:r>
                      <a:rPr lang="en-US" sz="2400" b="1" i="1" dirty="0">
                        <a:solidFill>
                          <a:srgbClr val="C00000"/>
                        </a:solidFill>
                        <a:latin typeface="Cambria Math" panose="02040503050406030204" pitchFamily="18" charset="0"/>
                      </a:rPr>
                      <m:t> </m:t>
                    </m:r>
                  </m:oMath>
                </a14:m>
                <a:r>
                  <a:rPr lang="en-US" sz="2400" dirty="0"/>
                  <a:t>and </a:t>
                </a:r>
                <a14:m>
                  <m:oMath xmlns:m="http://schemas.openxmlformats.org/officeDocument/2006/math">
                    <m:r>
                      <a:rPr lang="en-US" sz="2400" b="1" i="1" dirty="0">
                        <a:solidFill>
                          <a:srgbClr val="C00000"/>
                        </a:solidFill>
                        <a:latin typeface="Cambria Math" panose="02040503050406030204" pitchFamily="18" charset="0"/>
                      </a:rPr>
                      <m:t>𝒘</m:t>
                    </m:r>
                    <m:r>
                      <a:rPr lang="en-US" sz="2400" b="1" i="1" dirty="0" smtClean="0">
                        <a:solidFill>
                          <a:srgbClr val="C00000"/>
                        </a:solidFill>
                        <a:latin typeface="Cambria Math" panose="02040503050406030204" pitchFamily="18" charset="0"/>
                      </a:rPr>
                      <m:t>′</m:t>
                    </m:r>
                    <m:r>
                      <a:rPr lang="en-US" sz="2400" b="1" i="1" dirty="0">
                        <a:solidFill>
                          <a:srgbClr val="C00000"/>
                        </a:solidFill>
                        <a:latin typeface="Cambria Math" panose="02040503050406030204" pitchFamily="18" charset="0"/>
                      </a:rPr>
                      <m:t> </m:t>
                    </m:r>
                  </m:oMath>
                </a14:m>
                <a:r>
                  <a:rPr lang="en-US" sz="2400" dirty="0"/>
                  <a:t>appear together as a bigram in </a:t>
                </a:r>
                <a14:m>
                  <m:oMath xmlns:m="http://schemas.openxmlformats.org/officeDocument/2006/math">
                    <m:r>
                      <a:rPr lang="en-US" sz="2400" b="1" i="1" dirty="0">
                        <a:latin typeface="Cambria Math" panose="02040503050406030204" pitchFamily="18" charset="0"/>
                      </a:rPr>
                      <m:t>𝒅</m:t>
                    </m:r>
                    <m:r>
                      <a:rPr lang="en-US" sz="2400" b="1" i="1" dirty="0">
                        <a:latin typeface="Cambria Math" panose="02040503050406030204" pitchFamily="18" charset="0"/>
                      </a:rPr>
                      <m:t> </m:t>
                    </m:r>
                  </m:oMath>
                </a14:m>
                <a:endParaRPr lang="en-US" sz="2400" dirty="0"/>
              </a:p>
            </p:txBody>
          </p:sp>
        </mc:Choice>
        <mc:Fallback xmlns="">
          <p:sp>
            <p:nvSpPr>
              <p:cNvPr id="5" name="Rectangle 4">
                <a:extLst>
                  <a:ext uri="{FF2B5EF4-FFF2-40B4-BE49-F238E27FC236}">
                    <a16:creationId xmlns:a16="http://schemas.microsoft.com/office/drawing/2014/main" id="{CC583A8C-3304-0446-8CF6-4E32D54B3B6C}"/>
                  </a:ext>
                </a:extLst>
              </p:cNvPr>
              <p:cNvSpPr>
                <a:spLocks noRot="1" noChangeAspect="1" noMove="1" noResize="1" noEditPoints="1" noAdjustHandles="1" noChangeArrowheads="1" noChangeShapeType="1" noTextEdit="1"/>
              </p:cNvSpPr>
              <p:nvPr/>
            </p:nvSpPr>
            <p:spPr>
              <a:xfrm>
                <a:off x="2177185" y="5235545"/>
                <a:ext cx="9176615" cy="493405"/>
              </a:xfrm>
              <a:prstGeom prst="rect">
                <a:avLst/>
              </a:prstGeom>
              <a:blipFill>
                <a:blip r:embed="rId9"/>
                <a:stretch>
                  <a:fillRect t="-7500" b="-20000"/>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0A899B3-3F36-FF4C-8E4B-1C4052475CF6}"/>
              </a:ext>
            </a:extLst>
          </p:cNvPr>
          <p:cNvCxnSpPr>
            <a:cxnSpLocks/>
          </p:cNvCxnSpPr>
          <p:nvPr/>
        </p:nvCxnSpPr>
        <p:spPr>
          <a:xfrm>
            <a:off x="5464174" y="889000"/>
            <a:ext cx="0" cy="3571195"/>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8908143B-F564-CD41-A505-F4AF6623CE90}"/>
                  </a:ext>
                </a:extLst>
              </p:cNvPr>
              <p:cNvSpPr txBox="1">
                <a:spLocks/>
              </p:cNvSpPr>
              <p:nvPr/>
            </p:nvSpPr>
            <p:spPr>
              <a:xfrm>
                <a:off x="5778498" y="771482"/>
                <a:ext cx="594042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Let’s say our corpus </a:t>
                </a:r>
                <a14:m>
                  <m:oMath xmlns:m="http://schemas.openxmlformats.org/officeDocument/2006/math">
                    <m:r>
                      <a:rPr lang="en-US" sz="2400" b="1" i="1" dirty="0" smtClean="0">
                        <a:latin typeface="Cambria Math" panose="02040503050406030204" pitchFamily="18" charset="0"/>
                      </a:rPr>
                      <m:t>𝒅</m:t>
                    </m:r>
                  </m:oMath>
                </a14:m>
                <a:r>
                  <a:rPr lang="en-US" sz="2400" dirty="0">
                    <a:latin typeface="Avenir Light" panose="020B0402020203020204" pitchFamily="34" charset="77"/>
                  </a:rPr>
                  <a:t> has 100,000 words</a:t>
                </a:r>
                <a:endParaRPr lang="en-US" sz="2400" dirty="0">
                  <a:solidFill>
                    <a:schemeClr val="accent5">
                      <a:lumMod val="75000"/>
                    </a:schemeClr>
                  </a:solidFill>
                  <a:latin typeface="Avenir Light" panose="020B0402020203020204" pitchFamily="34" charset="77"/>
                </a:endParaRPr>
              </a:p>
            </p:txBody>
          </p:sp>
        </mc:Choice>
        <mc:Fallback xmlns="">
          <p:sp>
            <p:nvSpPr>
              <p:cNvPr id="18" name="Content Placeholder 2">
                <a:extLst>
                  <a:ext uri="{FF2B5EF4-FFF2-40B4-BE49-F238E27FC236}">
                    <a16:creationId xmlns:a16="http://schemas.microsoft.com/office/drawing/2014/main" id="{8908143B-F564-CD41-A505-F4AF6623CE90}"/>
                  </a:ext>
                </a:extLst>
              </p:cNvPr>
              <p:cNvSpPr txBox="1">
                <a:spLocks noRot="1" noChangeAspect="1" noMove="1" noResize="1" noEditPoints="1" noAdjustHandles="1" noChangeArrowheads="1" noChangeShapeType="1" noTextEdit="1"/>
              </p:cNvSpPr>
              <p:nvPr/>
            </p:nvSpPr>
            <p:spPr>
              <a:xfrm>
                <a:off x="5778498" y="771482"/>
                <a:ext cx="5940425" cy="734091"/>
              </a:xfrm>
              <a:prstGeom prst="rect">
                <a:avLst/>
              </a:prstGeom>
              <a:blipFill>
                <a:blip r:embed="rId10"/>
                <a:stretch>
                  <a:fillRect/>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57FDB60-0E08-3C45-9AD4-1549A7DBC458}"/>
              </a:ext>
            </a:extLst>
          </p:cNvPr>
          <p:cNvGraphicFramePr>
            <a:graphicFrameLocks noGrp="1"/>
          </p:cNvGraphicFramePr>
          <p:nvPr/>
        </p:nvGraphicFramePr>
        <p:xfrm>
          <a:off x="6854823" y="1531964"/>
          <a:ext cx="3743325" cy="2350770"/>
        </p:xfrm>
        <a:graphic>
          <a:graphicData uri="http://schemas.openxmlformats.org/drawingml/2006/table">
            <a:tbl>
              <a:tblPr/>
              <a:tblGrid>
                <a:gridCol w="1619250">
                  <a:extLst>
                    <a:ext uri="{9D8B030D-6E8A-4147-A177-3AD203B41FA5}">
                      <a16:colId xmlns:a16="http://schemas.microsoft.com/office/drawing/2014/main" val="1285587778"/>
                    </a:ext>
                  </a:extLst>
                </a:gridCol>
                <a:gridCol w="2124075">
                  <a:extLst>
                    <a:ext uri="{9D8B030D-6E8A-4147-A177-3AD203B41FA5}">
                      <a16:colId xmlns:a16="http://schemas.microsoft.com/office/drawing/2014/main" val="3836941891"/>
                    </a:ext>
                  </a:extLst>
                </a:gridCol>
              </a:tblGrid>
              <a:tr h="333375">
                <a:tc>
                  <a:txBody>
                    <a:bodyPr/>
                    <a:lstStyle/>
                    <a:p>
                      <a:pPr algn="ctr"/>
                      <a:r>
                        <a:rPr lang="en-US" b="1">
                          <a:solidFill>
                            <a:srgbClr val="FFFFFF"/>
                          </a:solidFill>
                          <a:effectLst/>
                          <a:latin typeface="Avenir" panose="02000503020000020003" pitchFamily="2" charset="0"/>
                        </a:rPr>
                        <a:t>word</a:t>
                      </a:r>
                      <a:endParaRPr lang="en-US">
                        <a:effectLst/>
                      </a:endParaRPr>
                    </a:p>
                  </a:txBody>
                  <a:tcPr marL="38100" marR="38100" marT="38100" marB="38100" anchor="ctr">
                    <a:lnL>
                      <a:noFill/>
                    </a:lnL>
                    <a:lnR>
                      <a:noFill/>
                    </a:lnR>
                    <a:lnT>
                      <a:noFill/>
                    </a:lnT>
                    <a:lnB>
                      <a:noFill/>
                    </a:lnB>
                    <a:solidFill>
                      <a:srgbClr val="073A6C"/>
                    </a:solidFill>
                  </a:tcPr>
                </a:tc>
                <a:tc>
                  <a:txBody>
                    <a:bodyPr/>
                    <a:lstStyle/>
                    <a:p>
                      <a:pPr algn="ctr"/>
                      <a:r>
                        <a:rPr lang="en-US" b="1">
                          <a:solidFill>
                            <a:srgbClr val="FFFFFF"/>
                          </a:solidFill>
                          <a:effectLst/>
                          <a:latin typeface="Avenir" panose="02000503020000020003" pitchFamily="2" charset="0"/>
                        </a:rPr>
                        <a:t># occurrences</a:t>
                      </a:r>
                      <a:endParaRPr lang="en-US">
                        <a:effectLst/>
                      </a:endParaRPr>
                    </a:p>
                  </a:txBody>
                  <a:tcPr marL="38100" marR="38100" marT="38100" marB="38100" anchor="ctr">
                    <a:lnL>
                      <a:noFill/>
                    </a:lnL>
                    <a:lnR>
                      <a:noFill/>
                    </a:lnR>
                    <a:lnT>
                      <a:noFill/>
                    </a:lnT>
                    <a:lnB>
                      <a:noFill/>
                    </a:lnB>
                    <a:solidFill>
                      <a:srgbClr val="073A6C"/>
                    </a:solidFill>
                  </a:tcPr>
                </a:tc>
                <a:extLst>
                  <a:ext uri="{0D108BD9-81ED-4DB2-BD59-A6C34878D82A}">
                    <a16:rowId xmlns:a16="http://schemas.microsoft.com/office/drawing/2014/main" val="577504555"/>
                  </a:ext>
                </a:extLst>
              </a:tr>
              <a:tr h="400050">
                <a:tc>
                  <a:txBody>
                    <a:bodyPr/>
                    <a:lstStyle/>
                    <a:p>
                      <a:pPr algn="ctr"/>
                      <a:r>
                        <a:rPr lang="en-US" b="1">
                          <a:solidFill>
                            <a:srgbClr val="073A6C"/>
                          </a:solidFill>
                          <a:effectLst/>
                          <a:latin typeface="Avenir" panose="02000503020000020003" pitchFamily="2" charset="0"/>
                        </a:rPr>
                        <a:t>Anqi</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15</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664111085"/>
                  </a:ext>
                </a:extLst>
              </a:tr>
              <a:tr h="400050">
                <a:tc>
                  <a:txBody>
                    <a:bodyPr/>
                    <a:lstStyle/>
                    <a:p>
                      <a:pPr algn="ctr"/>
                      <a:r>
                        <a:rPr lang="en-US" b="1">
                          <a:solidFill>
                            <a:srgbClr val="073A6C"/>
                          </a:solidFill>
                          <a:effectLst/>
                          <a:latin typeface="Avenir" panose="02000503020000020003" pitchFamily="2" charset="0"/>
                        </a:rPr>
                        <a:t>was</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1,000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337490900"/>
                  </a:ext>
                </a:extLst>
              </a:tr>
              <a:tr h="400050">
                <a:tc>
                  <a:txBody>
                    <a:bodyPr/>
                    <a:lstStyle/>
                    <a:p>
                      <a:pPr algn="ctr"/>
                      <a:r>
                        <a:rPr lang="en-US" b="1">
                          <a:solidFill>
                            <a:srgbClr val="073A6C"/>
                          </a:solidFill>
                          <a:effectLst/>
                          <a:latin typeface="Avenir" panose="02000503020000020003" pitchFamily="2" charset="0"/>
                        </a:rPr>
                        <a:t>late</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400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165236682"/>
                  </a:ext>
                </a:extLst>
              </a:tr>
              <a:tr h="400050">
                <a:tc>
                  <a:txBody>
                    <a:bodyPr/>
                    <a:lstStyle/>
                    <a:p>
                      <a:pPr algn="ctr"/>
                      <a:r>
                        <a:rPr lang="en-US" b="1">
                          <a:solidFill>
                            <a:srgbClr val="073A6C"/>
                          </a:solidFill>
                          <a:effectLst/>
                          <a:latin typeface="Avenir" panose="02000503020000020003" pitchFamily="2" charset="0"/>
                        </a:rPr>
                        <a:t>for</a:t>
                      </a:r>
                      <a:endParaRPr lang="en-US">
                        <a:effectLst/>
                      </a:endParaRPr>
                    </a:p>
                  </a:txBody>
                  <a:tcPr marL="38100" marR="38100" marT="38100" marB="38100" anchor="ctr">
                    <a:lnL>
                      <a:noFill/>
                    </a:lnL>
                    <a:lnR>
                      <a:noFill/>
                    </a:lnR>
                    <a:lnT>
                      <a:noFill/>
                    </a:lnT>
                    <a:lnB>
                      <a:noFill/>
                    </a:lnB>
                    <a:solidFill>
                      <a:srgbClr val="FFFFFF"/>
                    </a:solidFill>
                  </a:tcPr>
                </a:tc>
                <a:tc>
                  <a:txBody>
                    <a:bodyPr/>
                    <a:lstStyle/>
                    <a:p>
                      <a:pPr algn="ctr"/>
                      <a:r>
                        <a:rPr lang="en-US" dirty="0">
                          <a:solidFill>
                            <a:srgbClr val="000000"/>
                          </a:solidFill>
                          <a:effectLst/>
                          <a:latin typeface="Avenir" panose="02000503020000020003" pitchFamily="2" charset="0"/>
                        </a:rPr>
                        <a:t>3,000</a:t>
                      </a:r>
                      <a:endParaRPr lang="en-US" dirty="0">
                        <a:effectLs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2076682866"/>
                  </a:ext>
                </a:extLst>
              </a:tr>
              <a:tr h="400050">
                <a:tc>
                  <a:txBody>
                    <a:bodyPr/>
                    <a:lstStyle/>
                    <a:p>
                      <a:pPr algn="ctr"/>
                      <a:r>
                        <a:rPr lang="en-US" b="1">
                          <a:solidFill>
                            <a:srgbClr val="073A6C"/>
                          </a:solidFill>
                          <a:effectLst/>
                          <a:latin typeface="Avenir" panose="02000503020000020003" pitchFamily="2" charset="0"/>
                        </a:rPr>
                        <a:t>class</a:t>
                      </a:r>
                      <a:endParaRPr lang="en-US">
                        <a:effectLst/>
                      </a:endParaRPr>
                    </a:p>
                  </a:txBody>
                  <a:tcPr marL="38100" marR="38100" marT="38100" marB="38100" anchor="ctr">
                    <a:lnL>
                      <a:noFill/>
                    </a:lnL>
                    <a:lnR>
                      <a:noFill/>
                    </a:lnR>
                    <a:lnT>
                      <a:noFill/>
                    </a:lnT>
                    <a:lnB>
                      <a:noFill/>
                    </a:lnB>
                    <a:solidFill>
                      <a:srgbClr val="E2EEFF"/>
                    </a:solidFill>
                  </a:tcPr>
                </a:tc>
                <a:tc>
                  <a:txBody>
                    <a:bodyPr/>
                    <a:lstStyle/>
                    <a:p>
                      <a:pPr algn="ctr"/>
                      <a:r>
                        <a:rPr lang="en-US" dirty="0">
                          <a:solidFill>
                            <a:srgbClr val="000000"/>
                          </a:solidFill>
                          <a:effectLst/>
                          <a:latin typeface="Avenir" panose="02000503020000020003" pitchFamily="2" charset="0"/>
                        </a:rPr>
                        <a:t>350</a:t>
                      </a:r>
                      <a:endParaRPr lang="en-US" dirty="0">
                        <a:effectLst/>
                      </a:endParaRPr>
                    </a:p>
                  </a:txBody>
                  <a:tcPr marL="38100" marR="38100" marT="38100" marB="38100" anchor="ctr">
                    <a:lnL>
                      <a:noFill/>
                    </a:lnL>
                    <a:lnR>
                      <a:noFill/>
                    </a:lnR>
                    <a:lnT>
                      <a:noFill/>
                    </a:lnT>
                    <a:lnB>
                      <a:noFill/>
                    </a:lnB>
                    <a:solidFill>
                      <a:srgbClr val="E2EEFF"/>
                    </a:solidFill>
                  </a:tcPr>
                </a:tc>
                <a:extLst>
                  <a:ext uri="{0D108BD9-81ED-4DB2-BD59-A6C34878D82A}">
                    <a16:rowId xmlns:a16="http://schemas.microsoft.com/office/drawing/2014/main" val="1636823802"/>
                  </a:ext>
                </a:extLst>
              </a:tr>
            </a:tbl>
          </a:graphicData>
        </a:graphic>
      </p:graphicFrame>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15400E4F-9082-7A47-B368-4C83EADC8FC0}"/>
                  </a:ext>
                </a:extLst>
              </p:cNvPr>
              <p:cNvSpPr txBox="1">
                <a:spLocks/>
              </p:cNvSpPr>
              <p:nvPr/>
            </p:nvSpPr>
            <p:spPr>
              <a:xfrm>
                <a:off x="0" y="3536503"/>
                <a:ext cx="537675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class</m:t>
                    </m:r>
                    <m:r>
                      <a:rPr lang="en-US" sz="2400" b="0" i="0" dirty="0" smtClean="0">
                        <a:latin typeface="Cambria Math" panose="02040503050406030204" pitchFamily="18" charset="0"/>
                      </a:rPr>
                      <m:t>|</m:t>
                    </m:r>
                    <m:r>
                      <m:rPr>
                        <m:sty m:val="p"/>
                      </m:rPr>
                      <a:rPr lang="en-US" sz="2400" b="0" i="0" dirty="0" smtClean="0">
                        <a:solidFill>
                          <a:schemeClr val="accent5">
                            <a:lumMod val="75000"/>
                          </a:schemeClr>
                        </a:solidFill>
                        <a:latin typeface="Cambria Math" panose="02040503050406030204" pitchFamily="18" charset="0"/>
                      </a:rPr>
                      <m:t>for</m:t>
                    </m:r>
                    <m:r>
                      <a:rPr lang="en-US" sz="2400" b="0" i="0" dirty="0" smtClean="0">
                        <a:latin typeface="Cambria Math" panose="02040503050406030204" pitchFamily="18" charset="0"/>
                      </a:rPr>
                      <m:t>)</m:t>
                    </m:r>
                  </m:oMath>
                </a14:m>
                <a:r>
                  <a:rPr lang="en-US" sz="2400" dirty="0">
                    <a:latin typeface="Avenir Light" panose="020B0402020203020204" pitchFamily="34" charset="77"/>
                  </a:rPr>
                  <a:t> =</a:t>
                </a:r>
                <a:r>
                  <a:rPr lang="en-US" sz="2400" dirty="0"/>
                  <a:t> </a:t>
                </a:r>
                <a14:m>
                  <m:oMath xmlns:m="http://schemas.openxmlformats.org/officeDocument/2006/math">
                    <m:r>
                      <m:rPr>
                        <m:sty m:val="p"/>
                      </m:rPr>
                      <a:rPr lang="en-US" sz="2400" dirty="0">
                        <a:latin typeface="Cambria Math" panose="02040503050406030204" pitchFamily="18" charset="0"/>
                      </a:rPr>
                      <m:t>P</m:t>
                    </m:r>
                    <m:r>
                      <a:rPr lang="en-US" sz="2400" dirty="0">
                        <a:latin typeface="Cambria Math" panose="02040503050406030204" pitchFamily="18" charset="0"/>
                      </a:rPr>
                      <m:t>(</m:t>
                    </m:r>
                    <m:r>
                      <m:rPr>
                        <m:sty m:val="p"/>
                      </m:rPr>
                      <a:rPr lang="en-US" sz="2400" dirty="0" smtClean="0">
                        <a:solidFill>
                          <a:schemeClr val="accent5">
                            <a:lumMod val="75000"/>
                          </a:schemeClr>
                        </a:solidFill>
                        <a:latin typeface="Cambria Math" panose="02040503050406030204" pitchFamily="18" charset="0"/>
                      </a:rPr>
                      <m:t>for</m:t>
                    </m:r>
                    <m:r>
                      <a:rPr lang="en-US" sz="2400" b="0" i="0" dirty="0" smtClean="0">
                        <a:latin typeface="Cambria Math" panose="02040503050406030204" pitchFamily="18" charset="0"/>
                      </a:rPr>
                      <m:t>, </m:t>
                    </m:r>
                    <m:r>
                      <m:rPr>
                        <m:sty m:val="p"/>
                      </m:rPr>
                      <a:rPr lang="en-US" sz="2400" b="0" i="0" dirty="0" smtClean="0">
                        <a:solidFill>
                          <a:schemeClr val="accent5">
                            <a:lumMod val="75000"/>
                          </a:schemeClr>
                        </a:solidFill>
                        <a:latin typeface="Cambria Math" panose="02040503050406030204" pitchFamily="18" charset="0"/>
                      </a:rPr>
                      <m:t>class</m:t>
                    </m:r>
                    <m:r>
                      <a:rPr lang="en-US" sz="2400" dirty="0">
                        <a:latin typeface="Cambria Math" panose="02040503050406030204" pitchFamily="18" charset="0"/>
                      </a:rPr>
                      <m:t>)</m:t>
                    </m:r>
                  </m:oMath>
                </a14:m>
                <a:r>
                  <a:rPr lang="en-US" sz="2400" dirty="0">
                    <a:latin typeface="Avenir Light" panose="020B0402020203020204" pitchFamily="34" charset="77"/>
                  </a:rPr>
                  <a:t> =</a:t>
                </a:r>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12</m:t>
                        </m:r>
                      </m:num>
                      <m:den>
                        <m:r>
                          <a:rPr lang="en-US" sz="2400" b="0" i="1" smtClean="0">
                            <a:solidFill>
                              <a:schemeClr val="tx1"/>
                            </a:solidFill>
                            <a:latin typeface="Cambria Math" panose="02040503050406030204" pitchFamily="18" charset="0"/>
                          </a:rPr>
                          <m:t>3,000</m:t>
                        </m:r>
                      </m:den>
                    </m:f>
                  </m:oMath>
                </a14:m>
                <a:endParaRPr lang="en-US" sz="2400" dirty="0">
                  <a:solidFill>
                    <a:schemeClr val="accent5">
                      <a:lumMod val="75000"/>
                    </a:schemeClr>
                  </a:solidFill>
                  <a:latin typeface="Avenir Light" panose="020B0402020203020204" pitchFamily="34" charset="77"/>
                </a:endParaRPr>
              </a:p>
            </p:txBody>
          </p:sp>
        </mc:Choice>
        <mc:Fallback xmlns="">
          <p:sp>
            <p:nvSpPr>
              <p:cNvPr id="25" name="Content Placeholder 2">
                <a:extLst>
                  <a:ext uri="{FF2B5EF4-FFF2-40B4-BE49-F238E27FC236}">
                    <a16:creationId xmlns:a16="http://schemas.microsoft.com/office/drawing/2014/main" id="{15400E4F-9082-7A47-B368-4C83EADC8FC0}"/>
                  </a:ext>
                </a:extLst>
              </p:cNvPr>
              <p:cNvSpPr txBox="1">
                <a:spLocks noRot="1" noChangeAspect="1" noMove="1" noResize="1" noEditPoints="1" noAdjustHandles="1" noChangeArrowheads="1" noChangeShapeType="1" noTextEdit="1"/>
              </p:cNvSpPr>
              <p:nvPr/>
            </p:nvSpPr>
            <p:spPr>
              <a:xfrm>
                <a:off x="0" y="3536503"/>
                <a:ext cx="5376751" cy="734091"/>
              </a:xfrm>
              <a:prstGeom prst="rect">
                <a:avLst/>
              </a:prstGeom>
              <a:blipFill>
                <a:blip r:embed="rId11"/>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B2B3D52-D42B-DF44-8C7A-3385CBD12780}"/>
                  </a:ext>
                </a:extLst>
              </p:cNvPr>
              <p:cNvSpPr/>
              <p:nvPr/>
            </p:nvSpPr>
            <p:spPr>
              <a:xfrm>
                <a:off x="2177185" y="5861657"/>
                <a:ext cx="8049319" cy="477888"/>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oMath>
                </a14:m>
                <a:r>
                  <a:rPr lang="en-US" sz="2400" dirty="0"/>
                  <a:t> = # of times word </a:t>
                </a:r>
                <a14:m>
                  <m:oMath xmlns:m="http://schemas.openxmlformats.org/officeDocument/2006/math">
                    <m:r>
                      <a:rPr lang="en-US" sz="2400" b="1" i="1" dirty="0">
                        <a:solidFill>
                          <a:srgbClr val="C00000"/>
                        </a:solidFill>
                        <a:latin typeface="Cambria Math" panose="02040503050406030204" pitchFamily="18" charset="0"/>
                      </a:rPr>
                      <m:t>𝒘</m:t>
                    </m:r>
                  </m:oMath>
                </a14:m>
                <a:r>
                  <a:rPr lang="en-US" sz="2400" dirty="0"/>
                  <a:t> is the first token of a bigram in </a:t>
                </a:r>
                <a14:m>
                  <m:oMath xmlns:m="http://schemas.openxmlformats.org/officeDocument/2006/math">
                    <m:r>
                      <a:rPr lang="en-US" sz="2400" b="1" i="1" dirty="0">
                        <a:latin typeface="Cambria Math" panose="02040503050406030204" pitchFamily="18" charset="0"/>
                      </a:rPr>
                      <m:t>𝒅</m:t>
                    </m:r>
                  </m:oMath>
                </a14:m>
                <a:endParaRPr lang="en-US" sz="2400" dirty="0"/>
              </a:p>
            </p:txBody>
          </p:sp>
        </mc:Choice>
        <mc:Fallback xmlns="">
          <p:sp>
            <p:nvSpPr>
              <p:cNvPr id="26" name="Rectangle 25">
                <a:extLst>
                  <a:ext uri="{FF2B5EF4-FFF2-40B4-BE49-F238E27FC236}">
                    <a16:creationId xmlns:a16="http://schemas.microsoft.com/office/drawing/2014/main" id="{3B2B3D52-D42B-DF44-8C7A-3385CBD12780}"/>
                  </a:ext>
                </a:extLst>
              </p:cNvPr>
              <p:cNvSpPr>
                <a:spLocks noRot="1" noChangeAspect="1" noMove="1" noResize="1" noEditPoints="1" noAdjustHandles="1" noChangeArrowheads="1" noChangeShapeType="1" noTextEdit="1"/>
              </p:cNvSpPr>
              <p:nvPr/>
            </p:nvSpPr>
            <p:spPr>
              <a:xfrm>
                <a:off x="2177185" y="5861657"/>
                <a:ext cx="8049319" cy="477888"/>
              </a:xfrm>
              <a:prstGeom prst="rect">
                <a:avLst/>
              </a:prstGeom>
              <a:blipFill>
                <a:blip r:embed="rId12"/>
                <a:stretch>
                  <a:fillRect t="-7692" b="-23077"/>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EDE75339-39BD-1C4B-8F92-81A50C2B9655}"/>
              </a:ext>
            </a:extLst>
          </p:cNvPr>
          <p:cNvCxnSpPr>
            <a:cxnSpLocks/>
          </p:cNvCxnSpPr>
          <p:nvPr/>
        </p:nvCxnSpPr>
        <p:spPr>
          <a:xfrm flipV="1">
            <a:off x="348264" y="4496339"/>
            <a:ext cx="5069761" cy="1"/>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CBCB7C0-D0EF-644D-A21F-32046E6C6E20}"/>
                  </a:ext>
                </a:extLst>
              </p:cNvPr>
              <p:cNvSpPr/>
              <p:nvPr/>
            </p:nvSpPr>
            <p:spPr>
              <a:xfrm>
                <a:off x="7431536" y="4015441"/>
                <a:ext cx="2658613"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r>
                        <a:rPr lang="en-US" sz="2400" b="0" i="1" smtClean="0">
                          <a:latin typeface="Cambria Math" panose="02040503050406030204" pitchFamily="18" charset="0"/>
                        </a:rPr>
                        <m:t>=100,000</m:t>
                      </m:r>
                    </m:oMath>
                  </m:oMathPara>
                </a14:m>
                <a:endParaRPr lang="en-US" sz="2400" dirty="0"/>
              </a:p>
            </p:txBody>
          </p:sp>
        </mc:Choice>
        <mc:Fallback xmlns="">
          <p:sp>
            <p:nvSpPr>
              <p:cNvPr id="28" name="Rectangle 27">
                <a:extLst>
                  <a:ext uri="{FF2B5EF4-FFF2-40B4-BE49-F238E27FC236}">
                    <a16:creationId xmlns:a16="http://schemas.microsoft.com/office/drawing/2014/main" id="{ECBCB7C0-D0EF-644D-A21F-32046E6C6E20}"/>
                  </a:ext>
                </a:extLst>
              </p:cNvPr>
              <p:cNvSpPr>
                <a:spLocks noRot="1" noChangeAspect="1" noMove="1" noResize="1" noEditPoints="1" noAdjustHandles="1" noChangeArrowheads="1" noChangeShapeType="1" noTextEdit="1"/>
              </p:cNvSpPr>
              <p:nvPr/>
            </p:nvSpPr>
            <p:spPr>
              <a:xfrm>
                <a:off x="7431536" y="4015441"/>
                <a:ext cx="2658613" cy="493405"/>
              </a:xfrm>
              <a:prstGeom prst="rect">
                <a:avLst/>
              </a:prstGeom>
              <a:blipFill>
                <a:blip r:embed="rId1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D17E804C-F6C0-F845-9AE3-7D2DBB14531A}"/>
                  </a:ext>
                </a:extLst>
              </p:cNvPr>
              <p:cNvSpPr txBox="1">
                <a:spLocks/>
              </p:cNvSpPr>
              <p:nvPr/>
            </p:nvSpPr>
            <p:spPr>
              <a:xfrm>
                <a:off x="206373" y="225472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dirty="0" smtClean="0">
                        <a:latin typeface="Cambria Math" panose="02040503050406030204" pitchFamily="18" charset="0"/>
                      </a:rPr>
                      <m:t>P</m:t>
                    </m:r>
                    <m:d>
                      <m:dPr>
                        <m:ctrlPr>
                          <a:rPr lang="en-US" sz="2400" i="1" dirty="0">
                            <a:latin typeface="Cambria Math" panose="02040503050406030204" pitchFamily="18" charset="0"/>
                          </a:rPr>
                        </m:ctrlPr>
                      </m:dPr>
                      <m:e>
                        <m:sSup>
                          <m:sSupPr>
                            <m:ctrlPr>
                              <a:rPr lang="en-US" sz="2400" i="1" dirty="0">
                                <a:solidFill>
                                  <a:srgbClr val="C00000"/>
                                </a:solidFill>
                                <a:latin typeface="Cambria Math" panose="02040503050406030204" pitchFamily="18" charset="0"/>
                              </a:rPr>
                            </m:ctrlPr>
                          </m:sSupPr>
                          <m:e>
                            <m:r>
                              <m:rPr>
                                <m:sty m:val="p"/>
                              </m:rPr>
                              <a:rPr lang="en-US" sz="2400" dirty="0">
                                <a:solidFill>
                                  <a:srgbClr val="C00000"/>
                                </a:solidFill>
                                <a:latin typeface="Cambria Math" panose="02040503050406030204" pitchFamily="18" charset="0"/>
                              </a:rPr>
                              <m:t>w</m:t>
                            </m:r>
                          </m:e>
                          <m:sup>
                            <m:r>
                              <a:rPr lang="en-US" sz="2400" i="1" dirty="0">
                                <a:solidFill>
                                  <a:srgbClr val="C00000"/>
                                </a:solidFill>
                                <a:latin typeface="Cambria Math" panose="02040503050406030204" pitchFamily="18" charset="0"/>
                              </a:rPr>
                              <m:t>′</m:t>
                            </m:r>
                          </m:sup>
                        </m:sSup>
                        <m:r>
                          <a:rPr lang="en-US" sz="2400" i="1" dirty="0" smtClean="0">
                            <a:solidFill>
                              <a:schemeClr val="tx1"/>
                            </a:solidFill>
                            <a:latin typeface="Cambria Math" panose="02040503050406030204" pitchFamily="18" charset="0"/>
                          </a:rPr>
                          <m:t>|</m:t>
                        </m:r>
                        <m:r>
                          <a:rPr lang="en-US" sz="2400" i="1" dirty="0">
                            <a:solidFill>
                              <a:srgbClr val="C00000"/>
                            </a:solidFill>
                            <a:latin typeface="Cambria Math" panose="02040503050406030204" pitchFamily="18" charset="0"/>
                          </a:rPr>
                          <m:t>𝑤</m:t>
                        </m:r>
                      </m:e>
                    </m:d>
                    <m:r>
                      <a:rPr lang="en-US" sz="2400" b="0" i="0" dirty="0" smtClean="0">
                        <a:solidFill>
                          <a:schemeClr val="tx1"/>
                        </a:solidFill>
                        <a:latin typeface="Cambria Math" panose="02040503050406030204" pitchFamily="18" charset="0"/>
                      </a:rPr>
                      <m:t>=</m:t>
                    </m:r>
                    <m:r>
                      <m:rPr>
                        <m:sty m:val="p"/>
                      </m:rPr>
                      <a:rPr lang="en-US" sz="2400" b="0" i="0" dirty="0" smtClean="0">
                        <a:latin typeface="Cambria Math" panose="02040503050406030204" pitchFamily="18" charset="0"/>
                      </a:rPr>
                      <m:t>P</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m:t>
                        </m:r>
                        <m:sSub>
                          <m:sSubPr>
                            <m:ctrlPr>
                              <a:rPr lang="en-US" sz="2400" b="0" i="1" dirty="0" smtClean="0">
                                <a:solidFill>
                                  <a:srgbClr val="C00000"/>
                                </a:solidFill>
                                <a:latin typeface="Cambria Math" panose="02040503050406030204" pitchFamily="18" charset="0"/>
                              </a:rPr>
                            </m:ctrlPr>
                          </m:sSubPr>
                          <m:e>
                            <m:r>
                              <m:rPr>
                                <m:sty m:val="p"/>
                              </m:rPr>
                              <a:rPr lang="en-US" sz="2400" b="0" i="0" dirty="0" smtClean="0">
                                <a:solidFill>
                                  <a:srgbClr val="C00000"/>
                                </a:solidFill>
                                <a:latin typeface="Cambria Math" panose="02040503050406030204" pitchFamily="18" charset="0"/>
                              </a:rPr>
                              <m:t>w</m:t>
                            </m:r>
                          </m:e>
                          <m:sub>
                            <m:r>
                              <a:rPr lang="en-US" sz="2400" b="0" i="0" dirty="0" smtClean="0">
                                <a:solidFill>
                                  <a:srgbClr val="C00000"/>
                                </a:solidFill>
                                <a:latin typeface="Cambria Math" panose="02040503050406030204" pitchFamily="18" charset="0"/>
                              </a:rPr>
                              <m:t>,</m:t>
                            </m:r>
                          </m:sub>
                        </m:sSub>
                        <m:sSup>
                          <m:sSupPr>
                            <m:ctrlPr>
                              <a:rPr lang="en-US" sz="2400" b="0" i="1" dirty="0" smtClean="0">
                                <a:solidFill>
                                  <a:srgbClr val="C00000"/>
                                </a:solidFill>
                                <a:latin typeface="Cambria Math" panose="02040503050406030204" pitchFamily="18" charset="0"/>
                              </a:rPr>
                            </m:ctrlPr>
                          </m:sSupPr>
                          <m:e>
                            <m:r>
                              <m:rPr>
                                <m:sty m:val="p"/>
                              </m:rPr>
                              <a:rPr lang="en-US" sz="2400" b="0" i="0" dirty="0" smtClean="0">
                                <a:solidFill>
                                  <a:srgbClr val="C00000"/>
                                </a:solidFill>
                                <a:latin typeface="Cambria Math" panose="02040503050406030204" pitchFamily="18" charset="0"/>
                              </a:rPr>
                              <m:t>w</m:t>
                            </m:r>
                          </m:e>
                          <m:sup>
                            <m:r>
                              <a:rPr lang="en-US" sz="2400" b="0" i="0" dirty="0" smtClean="0">
                                <a:solidFill>
                                  <a:srgbClr val="C00000"/>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e>
                    </m:d>
                    <m:r>
                      <a:rPr lang="en-US" sz="2400" b="0" i="0" dirty="0" smtClean="0">
                        <a:solidFill>
                          <a:schemeClr val="tx1"/>
                        </a:solidFill>
                        <a:latin typeface="Cambria Math" panose="02040503050406030204" pitchFamily="18" charset="0"/>
                      </a:rPr>
                      <m:t>=</m:t>
                    </m:r>
                  </m:oMath>
                </a14:m>
                <a:r>
                  <a:rPr lang="en-US" sz="2400" dirty="0">
                    <a:solidFill>
                      <a:schemeClr val="accent5">
                        <a:lumMod val="75000"/>
                      </a:schemeClr>
                    </a:solidFill>
                    <a:latin typeface="Avenir Light" panose="020B0402020203020204" pitchFamily="34" charset="77"/>
                  </a:rPr>
                  <a:t>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 </m:t>
                                </m:r>
                              </m:sub>
                            </m:sSub>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𝒅</m:t>
                        </m:r>
                        <m:r>
                          <a:rPr lang="en-US" sz="2400" b="0" i="1" smtClean="0">
                            <a:solidFill>
                              <a:schemeClr val="tx1"/>
                            </a:solidFill>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 </m:t>
                                </m:r>
                              </m:sub>
                            </m:sSub>
                          </m:sub>
                        </m:sSub>
                        <m:r>
                          <a:rPr lang="en-US" sz="2400" i="1">
                            <a:latin typeface="Cambria Math" panose="02040503050406030204" pitchFamily="18" charset="0"/>
                          </a:rPr>
                          <m:t>(</m:t>
                        </m:r>
                        <m:r>
                          <a:rPr lang="en-US" sz="2400" b="1" i="1">
                            <a:latin typeface="Cambria Math" panose="02040503050406030204" pitchFamily="18" charset="0"/>
                          </a:rPr>
                          <m:t>𝒅</m:t>
                        </m:r>
                        <m:r>
                          <a:rPr lang="en-US" sz="2400" i="1">
                            <a:latin typeface="Cambria Math" panose="02040503050406030204" pitchFamily="18" charset="0"/>
                          </a:rPr>
                          <m:t>)</m:t>
                        </m:r>
                      </m:den>
                    </m:f>
                  </m:oMath>
                </a14:m>
                <a:endParaRPr lang="en-US" sz="2400" dirty="0">
                  <a:solidFill>
                    <a:schemeClr val="accent5">
                      <a:lumMod val="75000"/>
                    </a:schemeClr>
                  </a:solidFill>
                  <a:latin typeface="Avenir Light" panose="020B0402020203020204" pitchFamily="34" charset="77"/>
                </a:endParaRPr>
              </a:p>
            </p:txBody>
          </p:sp>
        </mc:Choice>
        <mc:Fallback xmlns="">
          <p:sp>
            <p:nvSpPr>
              <p:cNvPr id="24" name="Content Placeholder 2">
                <a:extLst>
                  <a:ext uri="{FF2B5EF4-FFF2-40B4-BE49-F238E27FC236}">
                    <a16:creationId xmlns:a16="http://schemas.microsoft.com/office/drawing/2014/main" id="{D17E804C-F6C0-F845-9AE3-7D2DBB14531A}"/>
                  </a:ext>
                </a:extLst>
              </p:cNvPr>
              <p:cNvSpPr txBox="1">
                <a:spLocks noRot="1" noChangeAspect="1" noMove="1" noResize="1" noEditPoints="1" noAdjustHandles="1" noChangeArrowheads="1" noChangeShapeType="1" noTextEdit="1"/>
              </p:cNvSpPr>
              <p:nvPr/>
            </p:nvSpPr>
            <p:spPr>
              <a:xfrm>
                <a:off x="206373" y="2254722"/>
                <a:ext cx="4889499" cy="734091"/>
              </a:xfrm>
              <a:prstGeom prst="rect">
                <a:avLst/>
              </a:prstGeom>
              <a:blipFill>
                <a:blip r:embed="rId14"/>
                <a:stretch>
                  <a:fillRect b="-28814"/>
                </a:stretch>
              </a:blipFill>
            </p:spPr>
            <p:txBody>
              <a:bodyPr/>
              <a:lstStyle/>
              <a:p>
                <a:r>
                  <a:rPr lang="en-US">
                    <a:noFill/>
                  </a:rPr>
                  <a:t> </a:t>
                </a:r>
              </a:p>
            </p:txBody>
          </p:sp>
        </mc:Fallback>
      </mc:AlternateContent>
    </p:spTree>
    <p:extLst>
      <p:ext uri="{BB962C8B-B14F-4D97-AF65-F5344CB8AC3E}">
        <p14:creationId xmlns:p14="http://schemas.microsoft.com/office/powerpoint/2010/main" val="3121229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1" y="276262"/>
            <a:ext cx="4623816" cy="612738"/>
          </a:xfrm>
        </p:spPr>
        <p:txBody>
          <a:bodyPr/>
          <a:lstStyle/>
          <a:p>
            <a:r>
              <a:rPr lang="en-US" dirty="0"/>
              <a:t>What is this course?</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dirty="0">
              <a:latin typeface="Avenir Light" panose="020B0402020203020204" pitchFamily="34" charset="77"/>
            </a:endParaRP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44DE1E3-3F33-B84A-9C0D-15AC9A26A9C7}"/>
              </a:ext>
            </a:extLst>
          </p:cNvPr>
          <p:cNvSpPr>
            <a:spLocks noGrp="1"/>
          </p:cNvSpPr>
          <p:nvPr>
            <p:ph idx="1"/>
          </p:nvPr>
        </p:nvSpPr>
        <p:spPr>
          <a:xfrm>
            <a:off x="1389903" y="1560050"/>
            <a:ext cx="9829801" cy="795813"/>
          </a:xfrm>
        </p:spPr>
        <p:txBody>
          <a:bodyPr>
            <a:noAutofit/>
          </a:bodyPr>
          <a:lstStyle/>
          <a:p>
            <a:pPr marL="0" indent="0">
              <a:lnSpc>
                <a:spcPct val="150000"/>
              </a:lnSpc>
              <a:buNone/>
            </a:pPr>
            <a:r>
              <a:rPr lang="en-US" dirty="0">
                <a:latin typeface="Avenir Light" panose="020B0402020203020204" pitchFamily="34" charset="77"/>
              </a:rPr>
              <a:t>Our digital world is inundated with data, most textual data</a:t>
            </a:r>
          </a:p>
        </p:txBody>
      </p:sp>
      <p:sp>
        <p:nvSpPr>
          <p:cNvPr id="8" name="Content Placeholder 2">
            <a:extLst>
              <a:ext uri="{FF2B5EF4-FFF2-40B4-BE49-F238E27FC236}">
                <a16:creationId xmlns:a16="http://schemas.microsoft.com/office/drawing/2014/main" id="{113F1876-567E-A14D-B2CB-7C26F9EDD684}"/>
              </a:ext>
            </a:extLst>
          </p:cNvPr>
          <p:cNvSpPr txBox="1">
            <a:spLocks/>
          </p:cNvSpPr>
          <p:nvPr/>
        </p:nvSpPr>
        <p:spPr>
          <a:xfrm>
            <a:off x="850394" y="5204243"/>
            <a:ext cx="2170339" cy="51332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62B pages</a:t>
            </a:r>
          </a:p>
        </p:txBody>
      </p:sp>
      <p:sp>
        <p:nvSpPr>
          <p:cNvPr id="9" name="Content Placeholder 2">
            <a:extLst>
              <a:ext uri="{FF2B5EF4-FFF2-40B4-BE49-F238E27FC236}">
                <a16:creationId xmlns:a16="http://schemas.microsoft.com/office/drawing/2014/main" id="{C6C34E81-BD64-A344-878C-8FE39E1A78B1}"/>
              </a:ext>
            </a:extLst>
          </p:cNvPr>
          <p:cNvSpPr txBox="1">
            <a:spLocks/>
          </p:cNvSpPr>
          <p:nvPr/>
        </p:nvSpPr>
        <p:spPr>
          <a:xfrm>
            <a:off x="3452254" y="5081155"/>
            <a:ext cx="2425613" cy="61823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500M tweets/day</a:t>
            </a:r>
          </a:p>
        </p:txBody>
      </p:sp>
      <p:sp>
        <p:nvSpPr>
          <p:cNvPr id="11" name="Content Placeholder 2">
            <a:extLst>
              <a:ext uri="{FF2B5EF4-FFF2-40B4-BE49-F238E27FC236}">
                <a16:creationId xmlns:a16="http://schemas.microsoft.com/office/drawing/2014/main" id="{E2FAEE2B-410F-FB40-8B6D-B7C25814B3C1}"/>
              </a:ext>
            </a:extLst>
          </p:cNvPr>
          <p:cNvSpPr txBox="1">
            <a:spLocks/>
          </p:cNvSpPr>
          <p:nvPr/>
        </p:nvSpPr>
        <p:spPr>
          <a:xfrm>
            <a:off x="5877867" y="5175701"/>
            <a:ext cx="2576996" cy="541866"/>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360M user pages</a:t>
            </a:r>
          </a:p>
        </p:txBody>
      </p:sp>
      <p:pic>
        <p:nvPicPr>
          <p:cNvPr id="12" name="Picture 11">
            <a:extLst>
              <a:ext uri="{FF2B5EF4-FFF2-40B4-BE49-F238E27FC236}">
                <a16:creationId xmlns:a16="http://schemas.microsoft.com/office/drawing/2014/main" id="{A2C6C222-2F84-E64A-BE6C-EF6D6408816E}"/>
              </a:ext>
            </a:extLst>
          </p:cNvPr>
          <p:cNvPicPr>
            <a:picLocks noChangeAspect="1"/>
          </p:cNvPicPr>
          <p:nvPr/>
        </p:nvPicPr>
        <p:blipFill>
          <a:blip r:embed="rId2"/>
          <a:stretch>
            <a:fillRect/>
          </a:stretch>
        </p:blipFill>
        <p:spPr>
          <a:xfrm>
            <a:off x="4192276" y="3822727"/>
            <a:ext cx="1279583" cy="1041400"/>
          </a:xfrm>
          <a:prstGeom prst="rect">
            <a:avLst/>
          </a:prstGeom>
        </p:spPr>
      </p:pic>
      <p:pic>
        <p:nvPicPr>
          <p:cNvPr id="14" name="Picture 13">
            <a:extLst>
              <a:ext uri="{FF2B5EF4-FFF2-40B4-BE49-F238E27FC236}">
                <a16:creationId xmlns:a16="http://schemas.microsoft.com/office/drawing/2014/main" id="{16905FEB-FB11-9B49-B30A-2DE74E968C96}"/>
              </a:ext>
            </a:extLst>
          </p:cNvPr>
          <p:cNvPicPr>
            <a:picLocks noChangeAspect="1"/>
          </p:cNvPicPr>
          <p:nvPr/>
        </p:nvPicPr>
        <p:blipFill>
          <a:blip r:embed="rId3"/>
          <a:stretch>
            <a:fillRect/>
          </a:stretch>
        </p:blipFill>
        <p:spPr>
          <a:xfrm>
            <a:off x="972295" y="3822727"/>
            <a:ext cx="2315366" cy="1258428"/>
          </a:xfrm>
          <a:prstGeom prst="rect">
            <a:avLst/>
          </a:prstGeom>
        </p:spPr>
      </p:pic>
      <p:pic>
        <p:nvPicPr>
          <p:cNvPr id="15" name="Picture 14">
            <a:extLst>
              <a:ext uri="{FF2B5EF4-FFF2-40B4-BE49-F238E27FC236}">
                <a16:creationId xmlns:a16="http://schemas.microsoft.com/office/drawing/2014/main" id="{C0931E47-4A01-5E4F-9F29-2CC85AEA3EB4}"/>
              </a:ext>
            </a:extLst>
          </p:cNvPr>
          <p:cNvPicPr>
            <a:picLocks noChangeAspect="1"/>
          </p:cNvPicPr>
          <p:nvPr/>
        </p:nvPicPr>
        <p:blipFill>
          <a:blip r:embed="rId4"/>
          <a:stretch>
            <a:fillRect/>
          </a:stretch>
        </p:blipFill>
        <p:spPr>
          <a:xfrm>
            <a:off x="8216459" y="4180170"/>
            <a:ext cx="3680600" cy="541866"/>
          </a:xfrm>
          <a:prstGeom prst="rect">
            <a:avLst/>
          </a:prstGeom>
        </p:spPr>
      </p:pic>
      <p:pic>
        <p:nvPicPr>
          <p:cNvPr id="16" name="Picture 15">
            <a:extLst>
              <a:ext uri="{FF2B5EF4-FFF2-40B4-BE49-F238E27FC236}">
                <a16:creationId xmlns:a16="http://schemas.microsoft.com/office/drawing/2014/main" id="{EBDFF64D-075A-8342-BC71-F68CD27AB7B9}"/>
              </a:ext>
            </a:extLst>
          </p:cNvPr>
          <p:cNvPicPr>
            <a:picLocks noChangeAspect="1"/>
          </p:cNvPicPr>
          <p:nvPr/>
        </p:nvPicPr>
        <p:blipFill>
          <a:blip r:embed="rId5"/>
          <a:stretch>
            <a:fillRect/>
          </a:stretch>
        </p:blipFill>
        <p:spPr>
          <a:xfrm>
            <a:off x="6376475" y="3822727"/>
            <a:ext cx="1193214" cy="1128522"/>
          </a:xfrm>
          <a:prstGeom prst="rect">
            <a:avLst/>
          </a:prstGeom>
        </p:spPr>
      </p:pic>
      <p:sp>
        <p:nvSpPr>
          <p:cNvPr id="17" name="Content Placeholder 2">
            <a:extLst>
              <a:ext uri="{FF2B5EF4-FFF2-40B4-BE49-F238E27FC236}">
                <a16:creationId xmlns:a16="http://schemas.microsoft.com/office/drawing/2014/main" id="{7DA49B9B-BB1D-4642-905B-A95759D0F978}"/>
              </a:ext>
            </a:extLst>
          </p:cNvPr>
          <p:cNvSpPr txBox="1">
            <a:spLocks/>
          </p:cNvSpPr>
          <p:nvPr/>
        </p:nvSpPr>
        <p:spPr>
          <a:xfrm>
            <a:off x="8615309" y="5141449"/>
            <a:ext cx="2882900" cy="57250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13M articles</a:t>
            </a:r>
          </a:p>
        </p:txBody>
      </p:sp>
      <p:sp>
        <p:nvSpPr>
          <p:cNvPr id="18" name="Slide Number Placeholder 9">
            <a:extLst>
              <a:ext uri="{FF2B5EF4-FFF2-40B4-BE49-F238E27FC236}">
                <a16:creationId xmlns:a16="http://schemas.microsoft.com/office/drawing/2014/main" id="{EE21D802-98ED-284E-8ECC-D47A6325A238}"/>
              </a:ext>
            </a:extLst>
          </p:cNvPr>
          <p:cNvSpPr>
            <a:spLocks noGrp="1"/>
          </p:cNvSpPr>
          <p:nvPr>
            <p:ph type="sldNum" sz="quarter" idx="12"/>
          </p:nvPr>
        </p:nvSpPr>
        <p:spPr>
          <a:xfrm>
            <a:off x="9232392" y="63319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a:t>
            </a:fld>
            <a:endParaRPr lang="en-US"/>
          </a:p>
        </p:txBody>
      </p:sp>
    </p:spTree>
    <p:extLst>
      <p:ext uri="{BB962C8B-B14F-4D97-AF65-F5344CB8AC3E}">
        <p14:creationId xmlns:p14="http://schemas.microsoft.com/office/powerpoint/2010/main" val="849770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90</a:t>
            </a:fld>
            <a:endParaRPr lang="en-US"/>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651397" y="1252557"/>
            <a:ext cx="9559403"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1. Out-of-vocabulary bigrams </a:t>
            </a:r>
            <a:r>
              <a:rPr lang="en-US" sz="2400" b="1" dirty="0">
                <a:latin typeface="Avenir Light" panose="020B0402020203020204" pitchFamily="34" charset="77"/>
              </a:rPr>
              <a:t>are 0 </a:t>
            </a:r>
            <a:r>
              <a:rPr lang="en-US" sz="2400" dirty="0">
                <a:latin typeface="Avenir Light" panose="020B0402020203020204" pitchFamily="34" charset="77"/>
                <a:sym typeface="Wingdings" pitchFamily="2" charset="2"/>
              </a:rPr>
              <a:t></a:t>
            </a:r>
            <a:r>
              <a:rPr lang="en-US" sz="2400" b="1" dirty="0">
                <a:latin typeface="Avenir Light" panose="020B0402020203020204" pitchFamily="34" charset="77"/>
              </a:rPr>
              <a:t> kills the overall probability</a:t>
            </a:r>
            <a:endParaRPr lang="en-US" sz="2400" dirty="0">
              <a:latin typeface="Avenir Light" panose="020B0402020203020204" pitchFamily="34" charset="77"/>
            </a:endParaRPr>
          </a:p>
        </p:txBody>
      </p:sp>
      <p:sp>
        <p:nvSpPr>
          <p:cNvPr id="12" name="Content Placeholder 2">
            <a:extLst>
              <a:ext uri="{FF2B5EF4-FFF2-40B4-BE49-F238E27FC236}">
                <a16:creationId xmlns:a16="http://schemas.microsoft.com/office/drawing/2014/main" id="{410CC5F7-4013-6B4D-AF4F-EA28539A0B6B}"/>
              </a:ext>
            </a:extLst>
          </p:cNvPr>
          <p:cNvSpPr txBox="1">
            <a:spLocks/>
          </p:cNvSpPr>
          <p:nvPr/>
        </p:nvSpPr>
        <p:spPr>
          <a:xfrm>
            <a:off x="651396" y="2006489"/>
            <a:ext cx="9305401"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2. </a:t>
            </a:r>
            <a:r>
              <a:rPr lang="en-US" sz="2400" b="1" dirty="0">
                <a:latin typeface="Avenir Light" panose="020B0402020203020204" pitchFamily="34" charset="77"/>
              </a:rPr>
              <a:t>Could always benefit from </a:t>
            </a:r>
            <a:r>
              <a:rPr lang="en-US" sz="2400" b="1" dirty="0">
                <a:solidFill>
                  <a:srgbClr val="C00000"/>
                </a:solidFill>
                <a:latin typeface="Avenir Light" panose="020B0402020203020204" pitchFamily="34" charset="77"/>
              </a:rPr>
              <a:t>more context </a:t>
            </a:r>
            <a:r>
              <a:rPr lang="en-US" sz="2400" b="1" dirty="0">
                <a:latin typeface="Avenir Light" panose="020B0402020203020204" pitchFamily="34" charset="77"/>
              </a:rPr>
              <a:t>but sparsity is an issue (e.g., rarely seen 5-grams) </a:t>
            </a:r>
            <a:endParaRPr lang="en-US" sz="2400" dirty="0">
              <a:latin typeface="Avenir Light" panose="020B0402020203020204" pitchFamily="34" charset="77"/>
            </a:endParaRPr>
          </a:p>
        </p:txBody>
      </p:sp>
      <p:sp>
        <p:nvSpPr>
          <p:cNvPr id="18" name="Content Placeholder 2">
            <a:extLst>
              <a:ext uri="{FF2B5EF4-FFF2-40B4-BE49-F238E27FC236}">
                <a16:creationId xmlns:a16="http://schemas.microsoft.com/office/drawing/2014/main" id="{04F88AF2-07E6-8940-BCA9-D4110653E1C7}"/>
              </a:ext>
            </a:extLst>
          </p:cNvPr>
          <p:cNvSpPr txBox="1">
            <a:spLocks/>
          </p:cNvSpPr>
          <p:nvPr/>
        </p:nvSpPr>
        <p:spPr>
          <a:xfrm>
            <a:off x="361950" y="3668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BIGRAM ISSUES?</a:t>
            </a:r>
          </a:p>
        </p:txBody>
      </p:sp>
      <p:sp>
        <p:nvSpPr>
          <p:cNvPr id="19" name="Content Placeholder 2">
            <a:extLst>
              <a:ext uri="{FF2B5EF4-FFF2-40B4-BE49-F238E27FC236}">
                <a16:creationId xmlns:a16="http://schemas.microsoft.com/office/drawing/2014/main" id="{0FAD8CE9-ED1E-FD48-9B6C-E5E8AC3D5135}"/>
              </a:ext>
            </a:extLst>
          </p:cNvPr>
          <p:cNvSpPr txBox="1">
            <a:spLocks/>
          </p:cNvSpPr>
          <p:nvPr/>
        </p:nvSpPr>
        <p:spPr>
          <a:xfrm>
            <a:off x="651390" y="3395789"/>
            <a:ext cx="9305402"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3. Storage </a:t>
            </a:r>
            <a:r>
              <a:rPr lang="en-US" sz="2400" b="1" dirty="0">
                <a:latin typeface="Avenir Light" panose="020B0402020203020204" pitchFamily="34" charset="77"/>
              </a:rPr>
              <a:t>becomes a problem as we increase the window size</a:t>
            </a:r>
            <a:endParaRPr lang="en-US" sz="2400" dirty="0">
              <a:latin typeface="Avenir Light" panose="020B0402020203020204" pitchFamily="34" charset="77"/>
            </a:endParaRPr>
          </a:p>
        </p:txBody>
      </p:sp>
      <p:sp>
        <p:nvSpPr>
          <p:cNvPr id="24" name="Content Placeholder 2">
            <a:extLst>
              <a:ext uri="{FF2B5EF4-FFF2-40B4-BE49-F238E27FC236}">
                <a16:creationId xmlns:a16="http://schemas.microsoft.com/office/drawing/2014/main" id="{AA53E878-A910-7F4F-80B6-A54E4887A09E}"/>
              </a:ext>
            </a:extLst>
          </p:cNvPr>
          <p:cNvSpPr txBox="1">
            <a:spLocks/>
          </p:cNvSpPr>
          <p:nvPr/>
        </p:nvSpPr>
        <p:spPr>
          <a:xfrm>
            <a:off x="663300" y="4426117"/>
            <a:ext cx="10042800"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4. </a:t>
            </a:r>
            <a:r>
              <a:rPr lang="en-US" sz="2400" b="1" dirty="0">
                <a:latin typeface="Avenir Light" panose="020B0402020203020204" pitchFamily="34" charset="77"/>
              </a:rPr>
              <a:t>No</a:t>
            </a:r>
            <a:r>
              <a:rPr lang="en-US" sz="2400" b="1" dirty="0">
                <a:solidFill>
                  <a:srgbClr val="C00000"/>
                </a:solidFill>
                <a:latin typeface="Avenir Light" panose="020B0402020203020204" pitchFamily="34" charset="77"/>
              </a:rPr>
              <a:t> semantic information </a:t>
            </a:r>
            <a:r>
              <a:rPr lang="en-US" sz="2400" b="1" dirty="0">
                <a:latin typeface="Avenir Light" panose="020B0402020203020204" pitchFamily="34" charset="77"/>
              </a:rPr>
              <a:t>conveyed by counts (e.g., vehicle vs car)</a:t>
            </a:r>
            <a:endParaRPr lang="en-US" sz="2400" dirty="0">
              <a:latin typeface="Avenir Light" panose="020B0402020203020204" pitchFamily="34" charset="77"/>
            </a:endParaRPr>
          </a:p>
        </p:txBody>
      </p:sp>
    </p:spTree>
    <p:extLst>
      <p:ext uri="{BB962C8B-B14F-4D97-AF65-F5344CB8AC3E}">
        <p14:creationId xmlns:p14="http://schemas.microsoft.com/office/powerpoint/2010/main" val="8989795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Why do we commonly pad sentences with </a:t>
            </a:r>
            <a:r>
              <a:rPr lang="en-US" b="1" dirty="0">
                <a:solidFill>
                  <a:srgbClr val="C00000"/>
                </a:solidFill>
                <a:latin typeface="Courier New" panose="02070309020205020404" pitchFamily="49" charset="0"/>
                <a:cs typeface="Courier New" panose="02070309020205020404" pitchFamily="49" charset="0"/>
              </a:rPr>
              <a:t>&lt;s&gt;</a:t>
            </a:r>
            <a:r>
              <a:rPr lang="en-US" b="1" dirty="0"/>
              <a:t>?</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91</a:t>
            </a:fld>
            <a:endParaRPr lang="en-US"/>
          </a:p>
        </p:txBody>
      </p:sp>
    </p:spTree>
    <p:extLst>
      <p:ext uri="{BB962C8B-B14F-4D97-AF65-F5344CB8AC3E}">
        <p14:creationId xmlns:p14="http://schemas.microsoft.com/office/powerpoint/2010/main" val="19404553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92</a:t>
            </a:fld>
            <a:endParaRPr lang="en-US"/>
          </a:p>
        </p:txBody>
      </p:sp>
      <p:sp>
        <p:nvSpPr>
          <p:cNvPr id="11" name="Content Placeholder 2">
            <a:extLst>
              <a:ext uri="{FF2B5EF4-FFF2-40B4-BE49-F238E27FC236}">
                <a16:creationId xmlns:a16="http://schemas.microsoft.com/office/drawing/2014/main" id="{7E209105-B426-A04F-8D24-A3F8F31BB6AB}"/>
              </a:ext>
            </a:extLst>
          </p:cNvPr>
          <p:cNvSpPr txBox="1">
            <a:spLocks/>
          </p:cNvSpPr>
          <p:nvPr/>
        </p:nvSpPr>
        <p:spPr>
          <a:xfrm>
            <a:off x="1268307" y="1620040"/>
            <a:ext cx="9655385" cy="36179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highlight>
                  <a:srgbClr val="FFFF00"/>
                </a:highlight>
                <a:latin typeface="Avenir Light" panose="020B0402020203020204" pitchFamily="34" charset="77"/>
              </a:rPr>
              <a:t>IMPORTANT:</a:t>
            </a:r>
          </a:p>
          <a:p>
            <a:pPr marL="0" indent="0">
              <a:lnSpc>
                <a:spcPct val="120000"/>
              </a:lnSpc>
              <a:buNone/>
            </a:pPr>
            <a:r>
              <a:rPr lang="en-US" sz="2400" dirty="0">
                <a:latin typeface="Avenir Light" panose="020B0402020203020204" pitchFamily="34" charset="77"/>
              </a:rPr>
              <a:t>It is common to pad sentences with </a:t>
            </a:r>
            <a:r>
              <a:rPr lang="en-US" sz="2400" b="1" dirty="0">
                <a:solidFill>
                  <a:srgbClr val="C00000"/>
                </a:solidFill>
                <a:latin typeface="Avenir Light" panose="020B0402020203020204" pitchFamily="34" charset="77"/>
              </a:rPr>
              <a:t>&lt;S&gt;</a:t>
            </a:r>
            <a:r>
              <a:rPr lang="en-US" sz="2400" dirty="0">
                <a:solidFill>
                  <a:srgbClr val="C00000"/>
                </a:solidFill>
                <a:latin typeface="Avenir Light" panose="020B0402020203020204" pitchFamily="34" charset="77"/>
              </a:rPr>
              <a:t> </a:t>
            </a:r>
            <a:r>
              <a:rPr lang="en-US" sz="2400" dirty="0">
                <a:latin typeface="Avenir Light" panose="020B0402020203020204" pitchFamily="34" charset="77"/>
              </a:rPr>
              <a:t>tokens on each side, which serve as boundary markers. This helps LMs learn the transitions between sentences. </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01DEEA9-B6A9-5D4F-BA49-435F4B54FA1D}"/>
                  </a:ext>
                </a:extLst>
              </p:cNvPr>
              <p:cNvSpPr txBox="1">
                <a:spLocks/>
              </p:cNvSpPr>
              <p:nvPr/>
            </p:nvSpPr>
            <p:spPr>
              <a:xfrm>
                <a:off x="1268307" y="4175835"/>
                <a:ext cx="3613025" cy="469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“I ate. Did you?”</a:t>
                </a:r>
              </a:p>
            </p:txBody>
          </p:sp>
        </mc:Choice>
        <mc:Fallback xmlns="">
          <p:sp>
            <p:nvSpPr>
              <p:cNvPr id="8" name="Content Placeholder 2">
                <a:extLst>
                  <a:ext uri="{FF2B5EF4-FFF2-40B4-BE49-F238E27FC236}">
                    <a16:creationId xmlns:a16="http://schemas.microsoft.com/office/drawing/2014/main" id="{501DEEA9-B6A9-5D4F-BA49-435F4B54FA1D}"/>
                  </a:ext>
                </a:extLst>
              </p:cNvPr>
              <p:cNvSpPr txBox="1">
                <a:spLocks noRot="1" noChangeAspect="1" noMove="1" noResize="1" noEditPoints="1" noAdjustHandles="1" noChangeArrowheads="1" noChangeShapeType="1" noTextEdit="1"/>
              </p:cNvSpPr>
              <p:nvPr/>
            </p:nvSpPr>
            <p:spPr>
              <a:xfrm>
                <a:off x="1268307" y="4175835"/>
                <a:ext cx="3613025" cy="469673"/>
              </a:xfrm>
              <a:prstGeom prst="rect">
                <a:avLst/>
              </a:prstGeom>
              <a:blipFill>
                <a:blip r:embed="rId2"/>
                <a:stretch>
                  <a:fillRect l="-1049" r="-1399"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A37851A-0A24-F94F-A9EF-45F335E03E0B}"/>
                  </a:ext>
                </a:extLst>
              </p:cNvPr>
              <p:cNvSpPr txBox="1">
                <a:spLocks/>
              </p:cNvSpPr>
              <p:nvPr/>
            </p:nvSpPr>
            <p:spPr>
              <a:xfrm>
                <a:off x="2366577" y="4508467"/>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xmlns="">
          <p:sp>
            <p:nvSpPr>
              <p:cNvPr id="9" name="Content Placeholder 2">
                <a:extLst>
                  <a:ext uri="{FF2B5EF4-FFF2-40B4-BE49-F238E27FC236}">
                    <a16:creationId xmlns:a16="http://schemas.microsoft.com/office/drawing/2014/main" id="{6A37851A-0A24-F94F-A9EF-45F335E03E0B}"/>
                  </a:ext>
                </a:extLst>
              </p:cNvPr>
              <p:cNvSpPr txBox="1">
                <a:spLocks noRot="1" noChangeAspect="1" noMove="1" noResize="1" noEditPoints="1" noAdjustHandles="1" noChangeArrowheads="1" noChangeShapeType="1" noTextEdit="1"/>
              </p:cNvSpPr>
              <p:nvPr/>
            </p:nvSpPr>
            <p:spPr>
              <a:xfrm>
                <a:off x="2366577" y="4508467"/>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3275B4F-D0F3-C34D-B5A7-7A50F5C8FED7}"/>
                  </a:ext>
                </a:extLst>
              </p:cNvPr>
              <p:cNvSpPr txBox="1">
                <a:spLocks/>
              </p:cNvSpPr>
              <p:nvPr/>
            </p:nvSpPr>
            <p:spPr>
              <a:xfrm>
                <a:off x="2795126" y="4542880"/>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xmlns="">
          <p:sp>
            <p:nvSpPr>
              <p:cNvPr id="13" name="Content Placeholder 2">
                <a:extLst>
                  <a:ext uri="{FF2B5EF4-FFF2-40B4-BE49-F238E27FC236}">
                    <a16:creationId xmlns:a16="http://schemas.microsoft.com/office/drawing/2014/main" id="{33275B4F-D0F3-C34D-B5A7-7A50F5C8FED7}"/>
                  </a:ext>
                </a:extLst>
              </p:cNvPr>
              <p:cNvSpPr txBox="1">
                <a:spLocks noRot="1" noChangeAspect="1" noMove="1" noResize="1" noEditPoints="1" noAdjustHandles="1" noChangeArrowheads="1" noChangeShapeType="1" noTextEdit="1"/>
              </p:cNvSpPr>
              <p:nvPr/>
            </p:nvSpPr>
            <p:spPr>
              <a:xfrm>
                <a:off x="2795126" y="4542880"/>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836584B-81BE-BD48-9EF5-22C7AFFD93E8}"/>
                  </a:ext>
                </a:extLst>
              </p:cNvPr>
              <p:cNvSpPr txBox="1">
                <a:spLocks/>
              </p:cNvSpPr>
              <p:nvPr/>
            </p:nvSpPr>
            <p:spPr>
              <a:xfrm>
                <a:off x="3361505" y="453621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xmlns="">
          <p:sp>
            <p:nvSpPr>
              <p:cNvPr id="14" name="Content Placeholder 2">
                <a:extLst>
                  <a:ext uri="{FF2B5EF4-FFF2-40B4-BE49-F238E27FC236}">
                    <a16:creationId xmlns:a16="http://schemas.microsoft.com/office/drawing/2014/main" id="{0836584B-81BE-BD48-9EF5-22C7AFFD93E8}"/>
                  </a:ext>
                </a:extLst>
              </p:cNvPr>
              <p:cNvSpPr txBox="1">
                <a:spLocks noRot="1" noChangeAspect="1" noMove="1" noResize="1" noEditPoints="1" noAdjustHandles="1" noChangeArrowheads="1" noChangeShapeType="1" noTextEdit="1"/>
              </p:cNvSpPr>
              <p:nvPr/>
            </p:nvSpPr>
            <p:spPr>
              <a:xfrm>
                <a:off x="3361505" y="4536211"/>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0AFFF98C-0A0C-9047-9906-CB1AB5D346F7}"/>
                  </a:ext>
                </a:extLst>
              </p:cNvPr>
              <p:cNvSpPr txBox="1">
                <a:spLocks/>
              </p:cNvSpPr>
              <p:nvPr/>
            </p:nvSpPr>
            <p:spPr>
              <a:xfrm>
                <a:off x="3950034" y="452357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xmlns="">
          <p:sp>
            <p:nvSpPr>
              <p:cNvPr id="15" name="Content Placeholder 2">
                <a:extLst>
                  <a:ext uri="{FF2B5EF4-FFF2-40B4-BE49-F238E27FC236}">
                    <a16:creationId xmlns:a16="http://schemas.microsoft.com/office/drawing/2014/main" id="{0AFFF98C-0A0C-9047-9906-CB1AB5D346F7}"/>
                  </a:ext>
                </a:extLst>
              </p:cNvPr>
              <p:cNvSpPr txBox="1">
                <a:spLocks noRot="1" noChangeAspect="1" noMove="1" noResize="1" noEditPoints="1" noAdjustHandles="1" noChangeArrowheads="1" noChangeShapeType="1" noTextEdit="1"/>
              </p:cNvSpPr>
              <p:nvPr/>
            </p:nvSpPr>
            <p:spPr>
              <a:xfrm>
                <a:off x="3950034" y="452357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F988728-CE1F-9D4D-8E77-9E54D28F5E7B}"/>
                  </a:ext>
                </a:extLst>
              </p:cNvPr>
              <p:cNvSpPr txBox="1">
                <a:spLocks/>
              </p:cNvSpPr>
              <p:nvPr/>
            </p:nvSpPr>
            <p:spPr>
              <a:xfrm>
                <a:off x="6377244" y="4176120"/>
                <a:ext cx="504634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“&lt;S&gt; I ate &lt;S&gt; Did you? &lt;S&gt;”</a:t>
                </a:r>
              </a:p>
            </p:txBody>
          </p:sp>
        </mc:Choice>
        <mc:Fallback xmlns="">
          <p:sp>
            <p:nvSpPr>
              <p:cNvPr id="17" name="Content Placeholder 2">
                <a:extLst>
                  <a:ext uri="{FF2B5EF4-FFF2-40B4-BE49-F238E27FC236}">
                    <a16:creationId xmlns:a16="http://schemas.microsoft.com/office/drawing/2014/main" id="{6F988728-CE1F-9D4D-8E77-9E54D28F5E7B}"/>
                  </a:ext>
                </a:extLst>
              </p:cNvPr>
              <p:cNvSpPr txBox="1">
                <a:spLocks noRot="1" noChangeAspect="1" noMove="1" noResize="1" noEditPoints="1" noAdjustHandles="1" noChangeArrowheads="1" noChangeShapeType="1" noTextEdit="1"/>
              </p:cNvSpPr>
              <p:nvPr/>
            </p:nvSpPr>
            <p:spPr>
              <a:xfrm>
                <a:off x="6377244" y="4176120"/>
                <a:ext cx="5046341" cy="734091"/>
              </a:xfrm>
              <a:prstGeom prst="rect">
                <a:avLst/>
              </a:prstGeom>
              <a:blipFill>
                <a:blip r:embed="rId7"/>
                <a:stretch>
                  <a:fillRect r="-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1309AD3D-1D7C-1B4A-AF4C-D5208F693CBF}"/>
                  </a:ext>
                </a:extLst>
              </p:cNvPr>
              <p:cNvSpPr txBox="1">
                <a:spLocks/>
              </p:cNvSpPr>
              <p:nvPr/>
            </p:nvSpPr>
            <p:spPr>
              <a:xfrm>
                <a:off x="7214340" y="452357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p:txBody>
          </p:sp>
        </mc:Choice>
        <mc:Fallback xmlns="">
          <p:sp>
            <p:nvSpPr>
              <p:cNvPr id="21" name="Content Placeholder 2">
                <a:extLst>
                  <a:ext uri="{FF2B5EF4-FFF2-40B4-BE49-F238E27FC236}">
                    <a16:creationId xmlns:a16="http://schemas.microsoft.com/office/drawing/2014/main" id="{1309AD3D-1D7C-1B4A-AF4C-D5208F693CBF}"/>
                  </a:ext>
                </a:extLst>
              </p:cNvPr>
              <p:cNvSpPr txBox="1">
                <a:spLocks noRot="1" noChangeAspect="1" noMove="1" noResize="1" noEditPoints="1" noAdjustHandles="1" noChangeArrowheads="1" noChangeShapeType="1" noTextEdit="1"/>
              </p:cNvSpPr>
              <p:nvPr/>
            </p:nvSpPr>
            <p:spPr>
              <a:xfrm>
                <a:off x="7214340" y="4523579"/>
                <a:ext cx="609602" cy="469672"/>
              </a:xfrm>
              <a:prstGeom prst="rect">
                <a:avLst/>
              </a:prstGeom>
              <a:blipFill>
                <a:blip r:embed="rId8"/>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D002B311-1A9C-1A44-86A4-8F6FFA0828D8}"/>
                  </a:ext>
                </a:extLst>
              </p:cNvPr>
              <p:cNvSpPr txBox="1">
                <a:spLocks/>
              </p:cNvSpPr>
              <p:nvPr/>
            </p:nvSpPr>
            <p:spPr>
              <a:xfrm>
                <a:off x="7652591" y="4508467"/>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p:txBody>
          </p:sp>
        </mc:Choice>
        <mc:Fallback xmlns="">
          <p:sp>
            <p:nvSpPr>
              <p:cNvPr id="22" name="Content Placeholder 2">
                <a:extLst>
                  <a:ext uri="{FF2B5EF4-FFF2-40B4-BE49-F238E27FC236}">
                    <a16:creationId xmlns:a16="http://schemas.microsoft.com/office/drawing/2014/main" id="{D002B311-1A9C-1A44-86A4-8F6FFA0828D8}"/>
                  </a:ext>
                </a:extLst>
              </p:cNvPr>
              <p:cNvSpPr txBox="1">
                <a:spLocks noRot="1" noChangeAspect="1" noMove="1" noResize="1" noEditPoints="1" noAdjustHandles="1" noChangeArrowheads="1" noChangeShapeType="1" noTextEdit="1"/>
              </p:cNvSpPr>
              <p:nvPr/>
            </p:nvSpPr>
            <p:spPr>
              <a:xfrm>
                <a:off x="7652591" y="4508467"/>
                <a:ext cx="609602" cy="469672"/>
              </a:xfrm>
              <a:prstGeom prst="rect">
                <a:avLst/>
              </a:prstGeom>
              <a:blipFill>
                <a:blip r:embed="rId9"/>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4C052B5-618B-9A45-AD93-38AFE5A28A82}"/>
                  </a:ext>
                </a:extLst>
              </p:cNvPr>
              <p:cNvSpPr txBox="1">
                <a:spLocks/>
              </p:cNvSpPr>
              <p:nvPr/>
            </p:nvSpPr>
            <p:spPr>
              <a:xfrm>
                <a:off x="8063071" y="452357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p:txBody>
          </p:sp>
        </mc:Choice>
        <mc:Fallback xmlns="">
          <p:sp>
            <p:nvSpPr>
              <p:cNvPr id="23" name="Content Placeholder 2">
                <a:extLst>
                  <a:ext uri="{FF2B5EF4-FFF2-40B4-BE49-F238E27FC236}">
                    <a16:creationId xmlns:a16="http://schemas.microsoft.com/office/drawing/2014/main" id="{64C052B5-618B-9A45-AD93-38AFE5A28A82}"/>
                  </a:ext>
                </a:extLst>
              </p:cNvPr>
              <p:cNvSpPr txBox="1">
                <a:spLocks noRot="1" noChangeAspect="1" noMove="1" noResize="1" noEditPoints="1" noAdjustHandles="1" noChangeArrowheads="1" noChangeShapeType="1" noTextEdit="1"/>
              </p:cNvSpPr>
              <p:nvPr/>
            </p:nvSpPr>
            <p:spPr>
              <a:xfrm>
                <a:off x="8063071" y="4523579"/>
                <a:ext cx="609602" cy="469672"/>
              </a:xfrm>
              <a:prstGeom prst="rect">
                <a:avLst/>
              </a:prstGeom>
              <a:blipFill>
                <a:blip r:embed="rId10"/>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39ED9E98-F192-6D4C-8BDA-7112162AF911}"/>
                  </a:ext>
                </a:extLst>
              </p:cNvPr>
              <p:cNvSpPr txBox="1">
                <a:spLocks/>
              </p:cNvSpPr>
              <p:nvPr/>
            </p:nvSpPr>
            <p:spPr>
              <a:xfrm>
                <a:off x="8608708" y="452354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p:txBody>
          </p:sp>
        </mc:Choice>
        <mc:Fallback xmlns="">
          <p:sp>
            <p:nvSpPr>
              <p:cNvPr id="24" name="Content Placeholder 2">
                <a:extLst>
                  <a:ext uri="{FF2B5EF4-FFF2-40B4-BE49-F238E27FC236}">
                    <a16:creationId xmlns:a16="http://schemas.microsoft.com/office/drawing/2014/main" id="{39ED9E98-F192-6D4C-8BDA-7112162AF911}"/>
                  </a:ext>
                </a:extLst>
              </p:cNvPr>
              <p:cNvSpPr txBox="1">
                <a:spLocks noRot="1" noChangeAspect="1" noMove="1" noResize="1" noEditPoints="1" noAdjustHandles="1" noChangeArrowheads="1" noChangeShapeType="1" noTextEdit="1"/>
              </p:cNvSpPr>
              <p:nvPr/>
            </p:nvSpPr>
            <p:spPr>
              <a:xfrm>
                <a:off x="8608708" y="4523546"/>
                <a:ext cx="609602" cy="469672"/>
              </a:xfrm>
              <a:prstGeom prst="rect">
                <a:avLst/>
              </a:prstGeom>
              <a:blipFill>
                <a:blip r:embed="rId11"/>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026D73D2-8DDC-6E4A-8A73-A328DE744AF4}"/>
                  </a:ext>
                </a:extLst>
              </p:cNvPr>
              <p:cNvSpPr txBox="1">
                <a:spLocks/>
              </p:cNvSpPr>
              <p:nvPr/>
            </p:nvSpPr>
            <p:spPr>
              <a:xfrm>
                <a:off x="9234973" y="452354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p:txBody>
          </p:sp>
        </mc:Choice>
        <mc:Fallback xmlns="">
          <p:sp>
            <p:nvSpPr>
              <p:cNvPr id="25" name="Content Placeholder 2">
                <a:extLst>
                  <a:ext uri="{FF2B5EF4-FFF2-40B4-BE49-F238E27FC236}">
                    <a16:creationId xmlns:a16="http://schemas.microsoft.com/office/drawing/2014/main" id="{026D73D2-8DDC-6E4A-8A73-A328DE744AF4}"/>
                  </a:ext>
                </a:extLst>
              </p:cNvPr>
              <p:cNvSpPr txBox="1">
                <a:spLocks noRot="1" noChangeAspect="1" noMove="1" noResize="1" noEditPoints="1" noAdjustHandles="1" noChangeArrowheads="1" noChangeShapeType="1" noTextEdit="1"/>
              </p:cNvSpPr>
              <p:nvPr/>
            </p:nvSpPr>
            <p:spPr>
              <a:xfrm>
                <a:off x="9234973" y="4523546"/>
                <a:ext cx="609602" cy="469672"/>
              </a:xfrm>
              <a:prstGeom prst="rect">
                <a:avLst/>
              </a:prstGeom>
              <a:blipFill>
                <a:blip r:embed="rId12"/>
                <a:stretch>
                  <a:fillRect b="-789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6D9FEBF0-429C-6642-B1DD-9E822CB03626}"/>
              </a:ext>
            </a:extLst>
          </p:cNvPr>
          <p:cNvSpPr/>
          <p:nvPr/>
        </p:nvSpPr>
        <p:spPr>
          <a:xfrm>
            <a:off x="5254910" y="4113492"/>
            <a:ext cx="713343" cy="769441"/>
          </a:xfrm>
          <a:prstGeom prst="rect">
            <a:avLst/>
          </a:prstGeom>
        </p:spPr>
        <p:txBody>
          <a:bodyPr wrap="square">
            <a:spAutoFit/>
          </a:bodyPr>
          <a:lstStyle/>
          <a:p>
            <a:r>
              <a:rPr lang="en-US" sz="4400" dirty="0">
                <a:latin typeface="Avenir Light" panose="020B0402020203020204" pitchFamily="34" charset="77"/>
                <a:sym typeface="Wingdings" pitchFamily="2" charset="2"/>
              </a:rPr>
              <a:t></a:t>
            </a:r>
            <a:endParaRPr lang="en-US" sz="4400" dirty="0"/>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7093B7A6-600C-5E4D-9F01-FF8C6435C799}"/>
                  </a:ext>
                </a:extLst>
              </p:cNvPr>
              <p:cNvSpPr txBox="1">
                <a:spLocks/>
              </p:cNvSpPr>
              <p:nvPr/>
            </p:nvSpPr>
            <p:spPr>
              <a:xfrm>
                <a:off x="9802590" y="453621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6</m:t>
                          </m:r>
                        </m:sub>
                      </m:sSub>
                    </m:oMath>
                  </m:oMathPara>
                </a14:m>
                <a:endParaRPr lang="en-US" sz="2400" b="0" dirty="0">
                  <a:solidFill>
                    <a:srgbClr val="C00000"/>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7093B7A6-600C-5E4D-9F01-FF8C6435C799}"/>
                  </a:ext>
                </a:extLst>
              </p:cNvPr>
              <p:cNvSpPr txBox="1">
                <a:spLocks noRot="1" noChangeAspect="1" noMove="1" noResize="1" noEditPoints="1" noAdjustHandles="1" noChangeArrowheads="1" noChangeShapeType="1" noTextEdit="1"/>
              </p:cNvSpPr>
              <p:nvPr/>
            </p:nvSpPr>
            <p:spPr>
              <a:xfrm>
                <a:off x="9802590" y="4536211"/>
                <a:ext cx="609602" cy="469672"/>
              </a:xfrm>
              <a:prstGeom prst="rect">
                <a:avLst/>
              </a:prstGeom>
              <a:blipFill>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22AC299-0E5F-A645-BAD6-EC598812D099}"/>
                  </a:ext>
                </a:extLst>
              </p:cNvPr>
              <p:cNvSpPr txBox="1">
                <a:spLocks/>
              </p:cNvSpPr>
              <p:nvPr/>
            </p:nvSpPr>
            <p:spPr>
              <a:xfrm>
                <a:off x="10548847" y="453621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7</m:t>
                          </m:r>
                        </m:sub>
                      </m:sSub>
                    </m:oMath>
                  </m:oMathPara>
                </a14:m>
                <a:endParaRPr lang="en-US" sz="2400" b="0" dirty="0">
                  <a:solidFill>
                    <a:srgbClr val="C00000"/>
                  </a:solidFill>
                  <a:latin typeface="Avenir Light" panose="020B0402020203020204" pitchFamily="34" charset="77"/>
                </a:endParaRPr>
              </a:p>
            </p:txBody>
          </p:sp>
        </mc:Choice>
        <mc:Fallback xmlns="">
          <p:sp>
            <p:nvSpPr>
              <p:cNvPr id="27" name="Content Placeholder 2">
                <a:extLst>
                  <a:ext uri="{FF2B5EF4-FFF2-40B4-BE49-F238E27FC236}">
                    <a16:creationId xmlns:a16="http://schemas.microsoft.com/office/drawing/2014/main" id="{022AC299-0E5F-A645-BAD6-EC598812D099}"/>
                  </a:ext>
                </a:extLst>
              </p:cNvPr>
              <p:cNvSpPr txBox="1">
                <a:spLocks noRot="1" noChangeAspect="1" noMove="1" noResize="1" noEditPoints="1" noAdjustHandles="1" noChangeArrowheads="1" noChangeShapeType="1" noTextEdit="1"/>
              </p:cNvSpPr>
              <p:nvPr/>
            </p:nvSpPr>
            <p:spPr>
              <a:xfrm>
                <a:off x="10548847" y="4536211"/>
                <a:ext cx="609602" cy="469672"/>
              </a:xfrm>
              <a:prstGeom prst="rect">
                <a:avLst/>
              </a:prstGeom>
              <a:blipFill>
                <a:blip r:embed="rId14"/>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11283566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93</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Generation</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1"/>
            <a:ext cx="1825541" cy="1567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1708150" y="1527058"/>
            <a:ext cx="9188450" cy="4000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venir Light" panose="020B0402020203020204" pitchFamily="34" charset="77"/>
              </a:rPr>
              <a:t>We can also use these LMs to </a:t>
            </a:r>
            <a:r>
              <a:rPr lang="en-US" sz="2400" b="1" dirty="0">
                <a:latin typeface="Avenir Light" panose="020B0402020203020204" pitchFamily="34" charset="77"/>
              </a:rPr>
              <a:t>generate</a:t>
            </a:r>
            <a:r>
              <a:rPr lang="en-US" sz="2400" dirty="0">
                <a:latin typeface="Avenir Light" panose="020B0402020203020204" pitchFamily="34" charset="77"/>
              </a:rPr>
              <a:t> text</a:t>
            </a:r>
          </a:p>
          <a:p>
            <a:pPr>
              <a:lnSpc>
                <a:spcPct val="150000"/>
              </a:lnSpc>
            </a:pPr>
            <a:r>
              <a:rPr lang="en-US" sz="2400" dirty="0">
                <a:latin typeface="Avenir Light" panose="020B0402020203020204" pitchFamily="34" charset="77"/>
              </a:rPr>
              <a:t>Generate the very first token manually by making it be </a:t>
            </a:r>
            <a:r>
              <a:rPr lang="en-US" sz="2400" b="1" dirty="0">
                <a:solidFill>
                  <a:srgbClr val="C00000"/>
                </a:solidFill>
                <a:latin typeface="Avenir Light" panose="020B0402020203020204" pitchFamily="34" charset="77"/>
              </a:rPr>
              <a:t>&lt;S&gt;</a:t>
            </a:r>
          </a:p>
          <a:p>
            <a:pPr>
              <a:lnSpc>
                <a:spcPct val="150000"/>
              </a:lnSpc>
            </a:pPr>
            <a:r>
              <a:rPr lang="en-US" sz="2400" dirty="0">
                <a:latin typeface="Avenir Light" panose="020B0402020203020204" pitchFamily="34" charset="77"/>
              </a:rPr>
              <a:t>Then, generate the next token by sampling from the probability distribution of possible next tokens (</a:t>
            </a:r>
            <a:r>
              <a:rPr lang="en-US" sz="2400" dirty="0">
                <a:solidFill>
                  <a:srgbClr val="C00000"/>
                </a:solidFill>
                <a:latin typeface="Avenir Light" panose="020B0402020203020204" pitchFamily="34" charset="77"/>
              </a:rPr>
              <a:t>the set of possible </a:t>
            </a:r>
            <a:r>
              <a:rPr lang="en-US" sz="2400" i="1" dirty="0">
                <a:solidFill>
                  <a:srgbClr val="C00000"/>
                </a:solidFill>
                <a:latin typeface="Avenir Light" panose="020B0402020203020204" pitchFamily="34" charset="77"/>
              </a:rPr>
              <a:t>next</a:t>
            </a:r>
            <a:r>
              <a:rPr lang="en-US" sz="2400" dirty="0">
                <a:solidFill>
                  <a:srgbClr val="C00000"/>
                </a:solidFill>
                <a:latin typeface="Avenir Light" panose="020B0402020203020204" pitchFamily="34" charset="77"/>
              </a:rPr>
              <a:t> tokens sums to 1</a:t>
            </a:r>
            <a:r>
              <a:rPr lang="en-US" sz="2400" dirty="0">
                <a:latin typeface="Avenir Light" panose="020B0402020203020204" pitchFamily="34" charset="77"/>
              </a:rPr>
              <a:t>)</a:t>
            </a:r>
          </a:p>
          <a:p>
            <a:pPr>
              <a:lnSpc>
                <a:spcPct val="150000"/>
              </a:lnSpc>
            </a:pPr>
            <a:r>
              <a:rPr lang="en-US" sz="2400" dirty="0">
                <a:latin typeface="Avenir Light" panose="020B0402020203020204" pitchFamily="34" charset="77"/>
              </a:rPr>
              <a:t>When you generate be </a:t>
            </a:r>
            <a:r>
              <a:rPr lang="en-US" sz="2400" dirty="0">
                <a:solidFill>
                  <a:srgbClr val="C00000"/>
                </a:solidFill>
                <a:latin typeface="Avenir Light" panose="020B0402020203020204" pitchFamily="34" charset="77"/>
              </a:rPr>
              <a:t>&lt;S&gt;</a:t>
            </a:r>
            <a:r>
              <a:rPr lang="en-US" sz="2400" dirty="0">
                <a:latin typeface="Avenir Light" panose="020B0402020203020204" pitchFamily="34" charset="77"/>
              </a:rPr>
              <a:t> again, that represents the end of the current sentence</a:t>
            </a:r>
          </a:p>
        </p:txBody>
      </p:sp>
    </p:spTree>
    <p:extLst>
      <p:ext uri="{BB962C8B-B14F-4D97-AF65-F5344CB8AC3E}">
        <p14:creationId xmlns:p14="http://schemas.microsoft.com/office/powerpoint/2010/main" val="2354681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94</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normAutofit/>
          </a:bodyPr>
          <a:lstStyle/>
          <a:p>
            <a:r>
              <a:rPr lang="en-US" dirty="0"/>
              <a:t>Example of Bigram generation</a:t>
            </a:r>
          </a:p>
        </p:txBody>
      </p:sp>
      <p:sp>
        <p:nvSpPr>
          <p:cNvPr id="13" name="Rectangle 12">
            <a:extLst>
              <a:ext uri="{FF2B5EF4-FFF2-40B4-BE49-F238E27FC236}">
                <a16:creationId xmlns:a16="http://schemas.microsoft.com/office/drawing/2014/main" id="{2D26D248-0AC7-5A40-B0F8-88F4BE4B76D7}"/>
              </a:ext>
            </a:extLst>
          </p:cNvPr>
          <p:cNvSpPr/>
          <p:nvPr/>
        </p:nvSpPr>
        <p:spPr>
          <a:xfrm>
            <a:off x="903803" y="771481"/>
            <a:ext cx="4901251" cy="1706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1501775" y="1184158"/>
            <a:ext cx="9188450" cy="42895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venir Light" panose="020B0402020203020204" pitchFamily="34" charset="77"/>
              </a:rPr>
              <a:t>Force a </a:t>
            </a:r>
            <a:r>
              <a:rPr lang="en-US" sz="2400" dirty="0">
                <a:solidFill>
                  <a:srgbClr val="C00000"/>
                </a:solidFill>
                <a:latin typeface="Avenir Light" panose="020B0402020203020204" pitchFamily="34" charset="77"/>
              </a:rPr>
              <a:t>&lt;S&gt;</a:t>
            </a:r>
            <a:r>
              <a:rPr lang="en-US" sz="2400" dirty="0">
                <a:latin typeface="Avenir Light" panose="020B0402020203020204" pitchFamily="34" charset="77"/>
              </a:rPr>
              <a:t> as the first token</a:t>
            </a:r>
          </a:p>
          <a:p>
            <a:pPr>
              <a:lnSpc>
                <a:spcPct val="150000"/>
              </a:lnSpc>
            </a:pPr>
            <a:r>
              <a:rPr lang="en-US" sz="2400" dirty="0">
                <a:latin typeface="Avenir Light" panose="020B0402020203020204" pitchFamily="34" charset="77"/>
              </a:rPr>
              <a:t>Of the bigrams that start with </a:t>
            </a:r>
            <a:r>
              <a:rPr lang="en-US" sz="2400" dirty="0">
                <a:solidFill>
                  <a:srgbClr val="C00000"/>
                </a:solidFill>
                <a:latin typeface="Avenir Light" panose="020B0402020203020204" pitchFamily="34" charset="77"/>
              </a:rPr>
              <a:t>&lt;S&gt;</a:t>
            </a:r>
            <a:r>
              <a:rPr lang="en-US" sz="2400" dirty="0">
                <a:latin typeface="Avenir Light" panose="020B0402020203020204" pitchFamily="34" charset="77"/>
              </a:rPr>
              <a:t>, probabilistically pick one based on their likelihoods</a:t>
            </a:r>
          </a:p>
          <a:p>
            <a:pPr>
              <a:lnSpc>
                <a:spcPct val="150000"/>
              </a:lnSpc>
            </a:pPr>
            <a:r>
              <a:rPr lang="en-US" sz="2400" dirty="0">
                <a:latin typeface="Avenir Light" panose="020B0402020203020204" pitchFamily="34" charset="77"/>
              </a:rPr>
              <a:t>Let’s say the chosen bigram was </a:t>
            </a:r>
            <a:r>
              <a:rPr lang="en-US" sz="2400" dirty="0">
                <a:solidFill>
                  <a:srgbClr val="C00000"/>
                </a:solidFill>
                <a:latin typeface="Avenir Light" panose="020B0402020203020204" pitchFamily="34" charset="77"/>
              </a:rPr>
              <a:t>&lt;S&gt;_The</a:t>
            </a:r>
          </a:p>
          <a:p>
            <a:pPr>
              <a:lnSpc>
                <a:spcPct val="150000"/>
              </a:lnSpc>
            </a:pPr>
            <a:r>
              <a:rPr lang="en-US" sz="2400" dirty="0">
                <a:latin typeface="Avenir Light" panose="020B0402020203020204" pitchFamily="34" charset="77"/>
              </a:rPr>
              <a:t>Repeat the process, but now condition on “</a:t>
            </a:r>
            <a:r>
              <a:rPr lang="en-US" sz="2400" dirty="0">
                <a:solidFill>
                  <a:srgbClr val="C00000"/>
                </a:solidFill>
                <a:latin typeface="Avenir Light" panose="020B0402020203020204" pitchFamily="34" charset="77"/>
              </a:rPr>
              <a:t>The</a:t>
            </a:r>
            <a:r>
              <a:rPr lang="en-US" sz="2400" dirty="0">
                <a:latin typeface="Avenir Light" panose="020B0402020203020204" pitchFamily="34" charset="77"/>
              </a:rPr>
              <a:t>”. So, perhaps the next select Bigram is “</a:t>
            </a:r>
            <a:r>
              <a:rPr lang="en-US" sz="2400" dirty="0" err="1">
                <a:solidFill>
                  <a:srgbClr val="C00000"/>
                </a:solidFill>
                <a:latin typeface="Avenir Light" panose="020B0402020203020204" pitchFamily="34" charset="77"/>
              </a:rPr>
              <a:t>The_dog</a:t>
            </a:r>
            <a:r>
              <a:rPr lang="en-US" sz="2400" dirty="0">
                <a:latin typeface="Avenir Light" panose="020B0402020203020204" pitchFamily="34" charset="77"/>
              </a:rPr>
              <a:t>”</a:t>
            </a:r>
          </a:p>
          <a:p>
            <a:pPr>
              <a:lnSpc>
                <a:spcPct val="150000"/>
              </a:lnSpc>
            </a:pPr>
            <a:r>
              <a:rPr lang="en-US" sz="2400" dirty="0">
                <a:latin typeface="Avenir Light" panose="020B0402020203020204" pitchFamily="34" charset="77"/>
              </a:rPr>
              <a:t>The sentence is complete when you generate a bigram whose second half is </a:t>
            </a:r>
            <a:r>
              <a:rPr lang="en-US" sz="2400" dirty="0">
                <a:solidFill>
                  <a:srgbClr val="C00000"/>
                </a:solidFill>
                <a:latin typeface="Avenir Light" panose="020B0402020203020204" pitchFamily="34" charset="77"/>
              </a:rPr>
              <a:t>&lt;S&gt; </a:t>
            </a:r>
          </a:p>
          <a:p>
            <a:pPr>
              <a:lnSpc>
                <a:spcPct val="150000"/>
              </a:lnSpc>
            </a:pPr>
            <a:endParaRPr lang="en-US" sz="2400" dirty="0">
              <a:latin typeface="Avenir Light" panose="020B0402020203020204" pitchFamily="34" charset="77"/>
            </a:endParaRPr>
          </a:p>
        </p:txBody>
      </p:sp>
    </p:spTree>
    <p:extLst>
      <p:ext uri="{BB962C8B-B14F-4D97-AF65-F5344CB8AC3E}">
        <p14:creationId xmlns:p14="http://schemas.microsoft.com/office/powerpoint/2010/main" val="7941220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95</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Better Approach: </a:t>
            </a:r>
            <a:r>
              <a:rPr lang="en-US" sz="2400" dirty="0">
                <a:solidFill>
                  <a:srgbClr val="C00000"/>
                </a:solidFill>
                <a:latin typeface="Avenir Light" panose="020B0402020203020204" pitchFamily="34" charset="77"/>
              </a:rPr>
              <a:t>n-gram model</a:t>
            </a:r>
          </a:p>
        </p:txBody>
      </p:sp>
      <p:sp>
        <p:nvSpPr>
          <p:cNvPr id="27" name="Left Brace 26">
            <a:extLst>
              <a:ext uri="{FF2B5EF4-FFF2-40B4-BE49-F238E27FC236}">
                <a16:creationId xmlns:a16="http://schemas.microsoft.com/office/drawing/2014/main" id="{A9A7D967-9652-344D-94BF-AE1B55355073}"/>
              </a:ext>
            </a:extLst>
          </p:cNvPr>
          <p:cNvSpPr/>
          <p:nvPr/>
        </p:nvSpPr>
        <p:spPr>
          <a:xfrm rot="16200000">
            <a:off x="7599590" y="2902886"/>
            <a:ext cx="507826" cy="2451102"/>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5B6A43A3-DA67-AE44-8B7F-AA00ACFC6BC3}"/>
              </a:ext>
            </a:extLst>
          </p:cNvPr>
          <p:cNvSpPr txBox="1">
            <a:spLocks/>
          </p:cNvSpPr>
          <p:nvPr/>
        </p:nvSpPr>
        <p:spPr>
          <a:xfrm>
            <a:off x="6627952" y="4505140"/>
            <a:ext cx="3480419" cy="1667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The likelihood of any event occurring hinges upon all prior events occurring</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8080BD3-0641-4940-AF90-DB3665E037BB}"/>
                  </a:ext>
                </a:extLst>
              </p:cNvPr>
              <p:cNvSpPr txBox="1"/>
              <p:nvPr/>
            </p:nvSpPr>
            <p:spPr>
              <a:xfrm>
                <a:off x="2855290" y="2918015"/>
                <a:ext cx="6997700"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e>
                      </m:nary>
                    </m:oMath>
                  </m:oMathPara>
                </a14:m>
                <a:endParaRPr lang="en-US" sz="2800" dirty="0"/>
              </a:p>
            </p:txBody>
          </p:sp>
        </mc:Choice>
        <mc:Fallback xmlns="">
          <p:sp>
            <p:nvSpPr>
              <p:cNvPr id="18" name="TextBox 17">
                <a:extLst>
                  <a:ext uri="{FF2B5EF4-FFF2-40B4-BE49-F238E27FC236}">
                    <a16:creationId xmlns:a16="http://schemas.microsoft.com/office/drawing/2014/main" id="{98080BD3-0641-4940-AF90-DB3665E037BB}"/>
                  </a:ext>
                </a:extLst>
              </p:cNvPr>
              <p:cNvSpPr txBox="1">
                <a:spLocks noRot="1" noChangeAspect="1" noMove="1" noResize="1" noEditPoints="1" noAdjustHandles="1" noChangeArrowheads="1" noChangeShapeType="1" noTextEdit="1"/>
              </p:cNvSpPr>
              <p:nvPr/>
            </p:nvSpPr>
            <p:spPr>
              <a:xfrm>
                <a:off x="2855290" y="2918015"/>
                <a:ext cx="6997700" cy="1211550"/>
              </a:xfrm>
              <a:prstGeom prst="rect">
                <a:avLst/>
              </a:prstGeom>
              <a:blipFill>
                <a:blip r:embed="rId2"/>
                <a:stretch>
                  <a:fillRect t="-112500" b="-173958"/>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A24EFA30-1B2C-E643-9498-DE37027588A6}"/>
              </a:ext>
            </a:extLst>
          </p:cNvPr>
          <p:cNvSpPr/>
          <p:nvPr/>
        </p:nvSpPr>
        <p:spPr>
          <a:xfrm rot="16200000" flipH="1">
            <a:off x="7154258" y="1114546"/>
            <a:ext cx="580300" cy="3263902"/>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83542EB4-23B4-A042-BF20-BDAB9B13E778}"/>
              </a:ext>
            </a:extLst>
          </p:cNvPr>
          <p:cNvSpPr txBox="1">
            <a:spLocks/>
          </p:cNvSpPr>
          <p:nvPr/>
        </p:nvSpPr>
        <p:spPr>
          <a:xfrm>
            <a:off x="5856910" y="1622628"/>
            <a:ext cx="3784600" cy="1667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This compounds for all subsequent events, too</a:t>
            </a:r>
          </a:p>
        </p:txBody>
      </p:sp>
    </p:spTree>
    <p:extLst>
      <p:ext uri="{BB962C8B-B14F-4D97-AF65-F5344CB8AC3E}">
        <p14:creationId xmlns:p14="http://schemas.microsoft.com/office/powerpoint/2010/main" val="1169711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8026-2CA2-C24D-ADA2-C5EFE8349E06}"/>
              </a:ext>
            </a:extLst>
          </p:cNvPr>
          <p:cNvSpPr>
            <a:spLocks noGrp="1"/>
          </p:cNvSpPr>
          <p:nvPr>
            <p:ph type="ctrTitle"/>
          </p:nvPr>
        </p:nvSpPr>
        <p:spPr>
          <a:xfrm>
            <a:off x="1550043" y="1435260"/>
            <a:ext cx="9091914" cy="2488557"/>
          </a:xfrm>
        </p:spPr>
        <p:txBody>
          <a:bodyPr anchor="ctr">
            <a:normAutofit/>
          </a:bodyPr>
          <a:lstStyle/>
          <a:p>
            <a:r>
              <a:rPr lang="en-US" b="1" dirty="0"/>
              <a:t>How do we measure the performance of LMs?</a:t>
            </a:r>
          </a:p>
        </p:txBody>
      </p:sp>
      <p:sp>
        <p:nvSpPr>
          <p:cNvPr id="4" name="Slide Number Placeholder 3">
            <a:extLst>
              <a:ext uri="{FF2B5EF4-FFF2-40B4-BE49-F238E27FC236}">
                <a16:creationId xmlns:a16="http://schemas.microsoft.com/office/drawing/2014/main" id="{04AD4F02-BAB5-BB42-8B5F-F41F3A387A96}"/>
              </a:ext>
            </a:extLst>
          </p:cNvPr>
          <p:cNvSpPr>
            <a:spLocks noGrp="1"/>
          </p:cNvSpPr>
          <p:nvPr>
            <p:ph type="sldNum" sz="quarter" idx="12"/>
          </p:nvPr>
        </p:nvSpPr>
        <p:spPr/>
        <p:txBody>
          <a:bodyPr/>
          <a:lstStyle/>
          <a:p>
            <a:fld id="{6BCA73C5-4051-2D45-AC51-FD5A1C1C157A}" type="slidenum">
              <a:rPr lang="en-US" smtClean="0"/>
              <a:t>96</a:t>
            </a:fld>
            <a:endParaRPr lang="en-US"/>
          </a:p>
        </p:txBody>
      </p:sp>
    </p:spTree>
    <p:extLst>
      <p:ext uri="{BB962C8B-B14F-4D97-AF65-F5344CB8AC3E}">
        <p14:creationId xmlns:p14="http://schemas.microsoft.com/office/powerpoint/2010/main" val="1970489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97</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06212" y="305173"/>
            <a:ext cx="2061680" cy="546254"/>
          </a:xfrm>
        </p:spPr>
        <p:txBody>
          <a:bodyPr/>
          <a:lstStyle/>
          <a:p>
            <a:r>
              <a:rPr lang="en-US" dirty="0"/>
              <a:t>Evaluation</a:t>
            </a:r>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2254250" y="1641684"/>
            <a:ext cx="7683499"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N-gram models seem useful, but how can we measure how good they are?</a:t>
            </a:r>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2133601" y="3567663"/>
            <a:ext cx="7683499"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Can we just use the likelihood values?</a:t>
            </a:r>
          </a:p>
        </p:txBody>
      </p:sp>
      <p:sp>
        <p:nvSpPr>
          <p:cNvPr id="8" name="Rectangle 7">
            <a:extLst>
              <a:ext uri="{FF2B5EF4-FFF2-40B4-BE49-F238E27FC236}">
                <a16:creationId xmlns:a16="http://schemas.microsoft.com/office/drawing/2014/main" id="{C5F1CDC8-DBA9-FD46-A578-94076997D5B6}"/>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669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98</a:t>
            </a:fld>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2298701" y="1234673"/>
            <a:ext cx="7683499" cy="7846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3200" b="1" dirty="0">
                <a:latin typeface="Avenir Light" panose="020B0402020203020204" pitchFamily="34" charset="77"/>
              </a:rPr>
              <a:t>Almost!</a:t>
            </a:r>
          </a:p>
        </p:txBody>
      </p:sp>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828801" y="2563142"/>
            <a:ext cx="9131299" cy="14629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The likelihood values aren’t adjusted for the length of sequences, so we would need to normalize by the sequence lengths.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BD90FF1-505F-BC49-8334-20B13378FA75}"/>
                  </a:ext>
                </a:extLst>
              </p:cNvPr>
              <p:cNvSpPr/>
              <p:nvPr/>
            </p:nvSpPr>
            <p:spPr>
              <a:xfrm>
                <a:off x="3183525" y="4279030"/>
                <a:ext cx="5824949" cy="1100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𝑡𝑒𝑠𝑡</m:t>
                              </m:r>
                            </m:sub>
                          </m:sSub>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r>
                            <m:rPr>
                              <m:sty m:val="p"/>
                            </m:rPr>
                            <a:rPr lang="en-US" sz="2400">
                              <a:latin typeface="Cambria Math" panose="02040503050406030204" pitchFamily="18" charset="0"/>
                            </a:rPr>
                            <m:t>log</m:t>
                          </m:r>
                          <m:r>
                            <a:rPr lang="en-US" sz="2400" baseline="-2500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solidFill>
                                        <a:schemeClr val="accent5">
                                          <a:lumMod val="75000"/>
                                        </a:schemeClr>
                                      </a:solidFill>
                                      <a:latin typeface="Cambria Math" panose="02040503050406030204" pitchFamily="18" charset="0"/>
                                    </a:rPr>
                                  </m:ctrlPr>
                                </m:sSubPr>
                                <m:e>
                                  <m:r>
                                    <a:rPr lang="en-US" sz="2400" i="1">
                                      <a:solidFill>
                                        <a:schemeClr val="accent5">
                                          <a:lumMod val="75000"/>
                                        </a:schemeClr>
                                      </a:solidFill>
                                      <a:latin typeface="Cambria Math" panose="02040503050406030204" pitchFamily="18" charset="0"/>
                                    </a:rPr>
                                    <m:t>𝑤</m:t>
                                  </m:r>
                                </m:e>
                                <m:sub>
                                  <m:r>
                                    <a:rPr lang="en-US" sz="2400" i="1">
                                      <a:solidFill>
                                        <a:schemeClr val="accent5">
                                          <a:lumMod val="75000"/>
                                        </a:schemeClr>
                                      </a:solidFill>
                                      <a:latin typeface="Cambria Math" panose="02040503050406030204" pitchFamily="18" charset="0"/>
                                    </a:rPr>
                                    <m:t>𝑖</m:t>
                                  </m:r>
                                </m:sub>
                              </m:sSub>
                            </m:e>
                          </m:d>
                          <m:r>
                            <a:rPr lang="en-US" sz="2400" i="1">
                              <a:latin typeface="Cambria Math" panose="02040503050406030204" pitchFamily="18" charset="0"/>
                            </a:rPr>
                            <m:t>)</m:t>
                          </m:r>
                        </m:e>
                      </m:nary>
                    </m:oMath>
                  </m:oMathPara>
                </a14:m>
                <a:endParaRPr lang="en-US" sz="2400" dirty="0"/>
              </a:p>
            </p:txBody>
          </p:sp>
        </mc:Choice>
        <mc:Fallback xmlns="">
          <p:sp>
            <p:nvSpPr>
              <p:cNvPr id="3" name="Rectangle 2">
                <a:extLst>
                  <a:ext uri="{FF2B5EF4-FFF2-40B4-BE49-F238E27FC236}">
                    <a16:creationId xmlns:a16="http://schemas.microsoft.com/office/drawing/2014/main" id="{FBD90FF1-505F-BC49-8334-20B13378FA75}"/>
                  </a:ext>
                </a:extLst>
              </p:cNvPr>
              <p:cNvSpPr>
                <a:spLocks noRot="1" noChangeAspect="1" noMove="1" noResize="1" noEditPoints="1" noAdjustHandles="1" noChangeArrowheads="1" noChangeShapeType="1" noTextEdit="1"/>
              </p:cNvSpPr>
              <p:nvPr/>
            </p:nvSpPr>
            <p:spPr>
              <a:xfrm>
                <a:off x="3183525" y="4279030"/>
                <a:ext cx="5824949" cy="1100558"/>
              </a:xfrm>
              <a:prstGeom prst="rect">
                <a:avLst/>
              </a:prstGeom>
              <a:blipFill>
                <a:blip r:embed="rId3"/>
                <a:stretch>
                  <a:fillRect t="-105682" b="-16136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42BDFC2-0668-A148-A995-841E3CCD4286}"/>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74EA08F-2747-864F-9AED-17136C59409B}"/>
              </a:ext>
            </a:extLst>
          </p:cNvPr>
          <p:cNvSpPr txBox="1">
            <a:spLocks/>
          </p:cNvSpPr>
          <p:nvPr/>
        </p:nvSpPr>
        <p:spPr>
          <a:xfrm>
            <a:off x="806212" y="305173"/>
            <a:ext cx="2061680" cy="5462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a:lstStyle>
          <a:p>
            <a:r>
              <a:rPr lang="en-US"/>
              <a:t>Evaluation</a:t>
            </a:r>
            <a:endParaRPr lang="en-US" dirty="0"/>
          </a:p>
        </p:txBody>
      </p:sp>
    </p:spTree>
    <p:extLst>
      <p:ext uri="{BB962C8B-B14F-4D97-AF65-F5344CB8AC3E}">
        <p14:creationId xmlns:p14="http://schemas.microsoft.com/office/powerpoint/2010/main" val="34916152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99</a:t>
            </a:fld>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p:txBody>
          <a:bodyPr/>
          <a:lstStyle/>
          <a:p>
            <a:r>
              <a:rPr lang="en-US" dirty="0"/>
              <a:t>Perplexity</a:t>
            </a:r>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2298701" y="1193560"/>
            <a:ext cx="7683499" cy="7846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3200" b="1" dirty="0">
                <a:latin typeface="Avenir Light" panose="020B0402020203020204" pitchFamily="34" charset="77"/>
              </a:rPr>
              <a:t>The best language model is one that best predicts an unseen test set</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2BB34652-5E54-844F-BD7C-D858C76DB7C9}"/>
                  </a:ext>
                </a:extLst>
              </p:cNvPr>
              <p:cNvSpPr txBox="1">
                <a:spLocks/>
              </p:cNvSpPr>
              <p:nvPr/>
            </p:nvSpPr>
            <p:spPr>
              <a:xfrm>
                <a:off x="1816101" y="2753642"/>
                <a:ext cx="9131299" cy="34503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Perplexity, denoted as </a:t>
                </a:r>
                <a14:m>
                  <m:oMath xmlns:m="http://schemas.openxmlformats.org/officeDocument/2006/math">
                    <m:r>
                      <a:rPr lang="en-US" sz="2400" b="0" i="1" smtClean="0">
                        <a:solidFill>
                          <a:srgbClr val="C00000"/>
                        </a:solidFill>
                        <a:latin typeface="Cambria Math" panose="02040503050406030204" pitchFamily="18" charset="0"/>
                      </a:rPr>
                      <m:t>𝑃</m:t>
                    </m:r>
                    <m:r>
                      <a:rPr lang="en-US" sz="2400" i="1">
                        <a:solidFill>
                          <a:srgbClr val="C00000"/>
                        </a:solidFill>
                        <a:latin typeface="Cambria Math" panose="02040503050406030204" pitchFamily="18" charset="0"/>
                      </a:rPr>
                      <m:t>𝑃</m:t>
                    </m:r>
                  </m:oMath>
                </a14:m>
                <a:r>
                  <a:rPr lang="en-US" sz="2400" dirty="0">
                    <a:latin typeface="Avenir Light" panose="020B0402020203020204" pitchFamily="34" charset="77"/>
                  </a:rPr>
                  <a:t>, is the inverse probability of the test set, normalized by the number of words.</a:t>
                </a:r>
              </a:p>
              <a:p>
                <a:pPr marL="0" indent="0">
                  <a:lnSpc>
                    <a:spcPct val="120000"/>
                  </a:lnSpc>
                  <a:buNone/>
                </a:pPr>
                <a:endParaRPr lang="en-US" sz="2400" dirty="0">
                  <a:latin typeface="Avenir Light" panose="020B0402020203020204" pitchFamily="34" charset="77"/>
                </a:endParaRPr>
              </a:p>
            </p:txBody>
          </p:sp>
        </mc:Choice>
        <mc:Fallback xmlns="">
          <p:sp>
            <p:nvSpPr>
              <p:cNvPr id="12" name="Content Placeholder 2">
                <a:extLst>
                  <a:ext uri="{FF2B5EF4-FFF2-40B4-BE49-F238E27FC236}">
                    <a16:creationId xmlns:a16="http://schemas.microsoft.com/office/drawing/2014/main" id="{2BB34652-5E54-844F-BD7C-D858C76DB7C9}"/>
                  </a:ext>
                </a:extLst>
              </p:cNvPr>
              <p:cNvSpPr txBox="1">
                <a:spLocks noRot="1" noChangeAspect="1" noMove="1" noResize="1" noEditPoints="1" noAdjustHandles="1" noChangeArrowheads="1" noChangeShapeType="1" noTextEdit="1"/>
              </p:cNvSpPr>
              <p:nvPr/>
            </p:nvSpPr>
            <p:spPr>
              <a:xfrm>
                <a:off x="1816101" y="2753642"/>
                <a:ext cx="9131299" cy="3450308"/>
              </a:xfrm>
              <a:prstGeom prst="rect">
                <a:avLst/>
              </a:prstGeom>
              <a:blipFill>
                <a:blip r:embed="rId2"/>
                <a:stretch>
                  <a:fillRect l="-1111" r="-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6AFD28-F2A4-D446-A570-128BFE679B33}"/>
                  </a:ext>
                </a:extLst>
              </p:cNvPr>
              <p:cNvSpPr txBox="1"/>
              <p:nvPr/>
            </p:nvSpPr>
            <p:spPr>
              <a:xfrm>
                <a:off x="1422400" y="4039861"/>
                <a:ext cx="6921500" cy="8778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𝑁</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𝑝</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1</m:t>
                                  </m:r>
                                </m:sub>
                              </m:sSub>
                              <m:r>
                                <a:rPr lang="en-US" sz="2800" b="0" i="1" smtClean="0">
                                  <a:solidFill>
                                    <a:schemeClr val="accent5">
                                      <a:lumMod val="75000"/>
                                    </a:schemeClr>
                                  </a:solidFill>
                                  <a:latin typeface="Cambria Math" panose="02040503050406030204" pitchFamily="18" charset="0"/>
                                </a:rPr>
                                <m:t>,</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2</m:t>
                                  </m:r>
                                </m:sub>
                              </m:sSub>
                              <m:r>
                                <a:rPr lang="en-US" sz="2800" b="0" i="1" smtClean="0">
                                  <a:solidFill>
                                    <a:schemeClr val="accent5">
                                      <a:lumMod val="75000"/>
                                    </a:schemeClr>
                                  </a:solidFill>
                                  <a:latin typeface="Cambria Math" panose="02040503050406030204" pitchFamily="18" charset="0"/>
                                </a:rPr>
                                <m:t>,…, </m:t>
                              </m:r>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𝑤</m:t>
                                  </m:r>
                                </m:e>
                                <m:sub>
                                  <m:r>
                                    <a:rPr lang="en-US" sz="2800" b="0" i="1" smtClean="0">
                                      <a:solidFill>
                                        <a:schemeClr val="accent5">
                                          <a:lumMod val="75000"/>
                                        </a:schemeClr>
                                      </a:solidFill>
                                      <a:latin typeface="Cambria Math" panose="02040503050406030204" pitchFamily="18" charset="0"/>
                                    </a:rPr>
                                    <m:t>𝑁</m:t>
                                  </m:r>
                                </m:sub>
                              </m:sSub>
                            </m:e>
                          </m:d>
                        </m:e>
                        <m:sup>
                          <m:r>
                            <a:rPr lang="en-US" sz="2800" b="0" i="1" smtClean="0">
                              <a:latin typeface="Cambria Math" panose="02040503050406030204" pitchFamily="18" charset="0"/>
                            </a:rPr>
                            <m:t>−1/</m:t>
                          </m:r>
                          <m:r>
                            <a:rPr lang="en-US" sz="2800" b="0" i="1" smtClean="0">
                              <a:latin typeface="Cambria Math" panose="02040503050406030204" pitchFamily="18" charset="0"/>
                            </a:rPr>
                            <m:t>𝑁</m:t>
                          </m:r>
                        </m:sup>
                      </m:sSup>
                    </m:oMath>
                  </m:oMathPara>
                </a14:m>
                <a:endParaRPr lang="en-US" sz="2800" b="0" dirty="0"/>
              </a:p>
              <a:p>
                <a:endParaRPr lang="en-US" sz="2800" dirty="0"/>
              </a:p>
            </p:txBody>
          </p:sp>
        </mc:Choice>
        <mc:Fallback xmlns="">
          <p:sp>
            <p:nvSpPr>
              <p:cNvPr id="7" name="TextBox 6">
                <a:extLst>
                  <a:ext uri="{FF2B5EF4-FFF2-40B4-BE49-F238E27FC236}">
                    <a16:creationId xmlns:a16="http://schemas.microsoft.com/office/drawing/2014/main" id="{936AFD28-F2A4-D446-A570-128BFE679B33}"/>
                  </a:ext>
                </a:extLst>
              </p:cNvPr>
              <p:cNvSpPr txBox="1">
                <a:spLocks noRot="1" noChangeAspect="1" noMove="1" noResize="1" noEditPoints="1" noAdjustHandles="1" noChangeArrowheads="1" noChangeShapeType="1" noTextEdit="1"/>
              </p:cNvSpPr>
              <p:nvPr/>
            </p:nvSpPr>
            <p:spPr>
              <a:xfrm>
                <a:off x="1422400" y="4039861"/>
                <a:ext cx="6921500" cy="877869"/>
              </a:xfrm>
              <a:prstGeom prst="rect">
                <a:avLst/>
              </a:prstGeom>
              <a:blipFill>
                <a:blip r:embed="rId3"/>
                <a:stretch>
                  <a:fillRect t="-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3F7BBA-8DD1-3B4D-89B4-5E267334E8AA}"/>
                  </a:ext>
                </a:extLst>
              </p:cNvPr>
              <p:cNvSpPr txBox="1"/>
              <p:nvPr/>
            </p:nvSpPr>
            <p:spPr>
              <a:xfrm>
                <a:off x="2298701" y="4781360"/>
                <a:ext cx="6921500" cy="1703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ad>
                        <m:radPr>
                          <m:ctrlPr>
                            <a:rPr lang="en-US" sz="2800" b="0" i="1" smtClean="0">
                              <a:latin typeface="Cambria Math" panose="02040503050406030204" pitchFamily="18" charset="0"/>
                            </a:rPr>
                          </m:ctrlPr>
                        </m:radPr>
                        <m:deg>
                          <m:r>
                            <m:rPr>
                              <m:brk m:alnAt="7"/>
                            </m:rPr>
                            <a:rPr lang="en-US" sz="2800" b="0" i="1" smtClean="0">
                              <a:latin typeface="Cambria Math" panose="02040503050406030204" pitchFamily="18" charset="0"/>
                            </a:rPr>
                            <m:t>𝑁</m:t>
                          </m: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𝑝</m:t>
                              </m:r>
                              <m:d>
                                <m:dPr>
                                  <m:ctrlPr>
                                    <a:rPr lang="en-US" sz="2800" i="1">
                                      <a:latin typeface="Cambria Math" panose="02040503050406030204" pitchFamily="18" charset="0"/>
                                    </a:rPr>
                                  </m:ctrlPr>
                                </m:dPr>
                                <m:e>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1</m:t>
                                      </m:r>
                                    </m:sub>
                                  </m:sSub>
                                  <m:r>
                                    <a:rPr lang="en-US" sz="2800" i="1">
                                      <a:solidFill>
                                        <a:schemeClr val="accent5">
                                          <a:lumMod val="75000"/>
                                        </a:schemeClr>
                                      </a:solidFill>
                                      <a:latin typeface="Cambria Math" panose="02040503050406030204" pitchFamily="18" charset="0"/>
                                    </a:rPr>
                                    <m:t>,</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2</m:t>
                                      </m:r>
                                    </m:sub>
                                  </m:sSub>
                                  <m:r>
                                    <a:rPr lang="en-US" sz="2800" i="1">
                                      <a:solidFill>
                                        <a:schemeClr val="accent5">
                                          <a:lumMod val="75000"/>
                                        </a:schemeClr>
                                      </a:solidFill>
                                      <a:latin typeface="Cambria Math" panose="02040503050406030204" pitchFamily="18" charset="0"/>
                                    </a:rPr>
                                    <m:t>,…, </m:t>
                                  </m:r>
                                  <m:sSub>
                                    <m:sSubPr>
                                      <m:ctrlPr>
                                        <a:rPr lang="en-US" sz="2800" i="1">
                                          <a:solidFill>
                                            <a:schemeClr val="accent5">
                                              <a:lumMod val="75000"/>
                                            </a:schemeClr>
                                          </a:solidFill>
                                          <a:latin typeface="Cambria Math" panose="02040503050406030204" pitchFamily="18" charset="0"/>
                                        </a:rPr>
                                      </m:ctrlPr>
                                    </m:sSubPr>
                                    <m:e>
                                      <m:r>
                                        <a:rPr lang="en-US" sz="2800" i="1">
                                          <a:solidFill>
                                            <a:schemeClr val="accent5">
                                              <a:lumMod val="75000"/>
                                            </a:schemeClr>
                                          </a:solidFill>
                                          <a:latin typeface="Cambria Math" panose="02040503050406030204" pitchFamily="18" charset="0"/>
                                        </a:rPr>
                                        <m:t>𝑤</m:t>
                                      </m:r>
                                    </m:e>
                                    <m:sub>
                                      <m:r>
                                        <a:rPr lang="en-US" sz="2800" i="1">
                                          <a:solidFill>
                                            <a:schemeClr val="accent5">
                                              <a:lumMod val="75000"/>
                                            </a:schemeClr>
                                          </a:solidFill>
                                          <a:latin typeface="Cambria Math" panose="02040503050406030204" pitchFamily="18" charset="0"/>
                                        </a:rPr>
                                        <m:t>𝑁</m:t>
                                      </m:r>
                                    </m:sub>
                                  </m:sSub>
                                </m:e>
                              </m:d>
                            </m:den>
                          </m:f>
                        </m:e>
                      </m:rad>
                    </m:oMath>
                  </m:oMathPara>
                </a14:m>
                <a:endParaRPr lang="en-US" sz="2800" b="0" dirty="0"/>
              </a:p>
              <a:p>
                <a:endParaRPr lang="en-US" sz="2800" dirty="0"/>
              </a:p>
            </p:txBody>
          </p:sp>
        </mc:Choice>
        <mc:Fallback xmlns="">
          <p:sp>
            <p:nvSpPr>
              <p:cNvPr id="8" name="TextBox 7">
                <a:extLst>
                  <a:ext uri="{FF2B5EF4-FFF2-40B4-BE49-F238E27FC236}">
                    <a16:creationId xmlns:a16="http://schemas.microsoft.com/office/drawing/2014/main" id="{5E3F7BBA-8DD1-3B4D-89B4-5E267334E8AA}"/>
                  </a:ext>
                </a:extLst>
              </p:cNvPr>
              <p:cNvSpPr txBox="1">
                <a:spLocks noRot="1" noChangeAspect="1" noMove="1" noResize="1" noEditPoints="1" noAdjustHandles="1" noChangeArrowheads="1" noChangeShapeType="1" noTextEdit="1"/>
              </p:cNvSpPr>
              <p:nvPr/>
            </p:nvSpPr>
            <p:spPr>
              <a:xfrm>
                <a:off x="2298701" y="4781360"/>
                <a:ext cx="6921500" cy="1703928"/>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23FCEA24-0643-7542-B23F-104301163680}"/>
              </a:ext>
            </a:extLst>
          </p:cNvPr>
          <p:cNvSpPr/>
          <p:nvPr/>
        </p:nvSpPr>
        <p:spPr>
          <a:xfrm>
            <a:off x="903804" y="771482"/>
            <a:ext cx="1606857" cy="799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156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16466</TotalTime>
  <Words>14647</Words>
  <Application>Microsoft Macintosh PowerPoint</Application>
  <PresentationFormat>Widescreen</PresentationFormat>
  <Paragraphs>3189</Paragraphs>
  <Slides>317</Slides>
  <Notes>159</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317</vt:i4>
      </vt:variant>
    </vt:vector>
  </HeadingPairs>
  <TitlesOfParts>
    <vt:vector size="346" baseType="lpstr">
      <vt:lpstr>-apple-system</vt:lpstr>
      <vt:lpstr>Algerian</vt:lpstr>
      <vt:lpstr>American Typewriter</vt:lpstr>
      <vt:lpstr>Andale Mono</vt:lpstr>
      <vt:lpstr>Apple Chancery</vt:lpstr>
      <vt:lpstr>Arial</vt:lpstr>
      <vt:lpstr>Avenir</vt:lpstr>
      <vt:lpstr>Avenir Black</vt:lpstr>
      <vt:lpstr>Avenir Book</vt:lpstr>
      <vt:lpstr>Avenir Light</vt:lpstr>
      <vt:lpstr>Avenir Medium</vt:lpstr>
      <vt:lpstr>Avenir Next</vt:lpstr>
      <vt:lpstr>Avenir Next Condensed</vt:lpstr>
      <vt:lpstr>Calibri</vt:lpstr>
      <vt:lpstr>Calibri Light</vt:lpstr>
      <vt:lpstr>Calisto MT</vt:lpstr>
      <vt:lpstr>Cambria Math</vt:lpstr>
      <vt:lpstr>Chalkduster</vt:lpstr>
      <vt:lpstr>Chiller</vt:lpstr>
      <vt:lpstr>Comic Sans MS</vt:lpstr>
      <vt:lpstr>Cooper Black</vt:lpstr>
      <vt:lpstr>Courier</vt:lpstr>
      <vt:lpstr>Courier New</vt:lpstr>
      <vt:lpstr>Desdemona</vt:lpstr>
      <vt:lpstr>Harrington</vt:lpstr>
      <vt:lpstr>Karla</vt:lpstr>
      <vt:lpstr>Noto Sans</vt:lpstr>
      <vt:lpstr>Times</vt:lpstr>
      <vt:lpstr>Office Theme</vt:lpstr>
      <vt:lpstr>Lecture 20: Review A blitz through the course</vt:lpstr>
      <vt:lpstr>PowerPoint Presentation</vt:lpstr>
      <vt:lpstr>PowerPoint Presentation</vt:lpstr>
      <vt:lpstr>ANNOUNCEMENTS</vt:lpstr>
      <vt:lpstr>EXAM</vt:lpstr>
      <vt:lpstr>PowerPoint Presentation</vt:lpstr>
      <vt:lpstr>PowerPoint Presentation</vt:lpstr>
      <vt:lpstr>Lecture 1: Introduction</vt:lpstr>
      <vt:lpstr>What is this course?</vt:lpstr>
      <vt:lpstr>What is this course?</vt:lpstr>
      <vt:lpstr>NLP Successes</vt:lpstr>
      <vt:lpstr>NLP Successes</vt:lpstr>
      <vt:lpstr>NLP Successes</vt:lpstr>
      <vt:lpstr>NLP Successes</vt:lpstr>
      <vt:lpstr>NLP Successes has room for improvement</vt:lpstr>
      <vt:lpstr>NLP Successes</vt:lpstr>
      <vt:lpstr>PowerPoint Presentation</vt:lpstr>
      <vt:lpstr>How do these systems work?!</vt:lpstr>
      <vt:lpstr>What’s in the box?!</vt:lpstr>
      <vt:lpstr>What’s in the box?!</vt:lpstr>
      <vt:lpstr>Learning Objectives</vt:lpstr>
      <vt:lpstr>Why so research-heavy?</vt:lpstr>
      <vt:lpstr>Expectations of you</vt:lpstr>
      <vt:lpstr>Expectations of me</vt:lpstr>
      <vt:lpstr>Assessment</vt:lpstr>
      <vt:lpstr>Assessment</vt:lpstr>
      <vt:lpstr>Language is funny</vt:lpstr>
      <vt:lpstr>Why study NLP?</vt:lpstr>
      <vt:lpstr>NLP: why</vt:lpstr>
      <vt:lpstr>What are some NLP tasks?</vt:lpstr>
      <vt:lpstr>PowerPoint Presentation</vt:lpstr>
      <vt:lpstr>What are some trends of NLP over the decades?</vt:lpstr>
      <vt:lpstr>Very brief history of NLP</vt:lpstr>
      <vt:lpstr>Very brief history of NLP</vt:lpstr>
      <vt:lpstr>Very brief history of NLP</vt:lpstr>
      <vt:lpstr>NLP nowadays</vt:lpstr>
      <vt:lpstr>NLP nowadays</vt:lpstr>
      <vt:lpstr>NLP nowadays</vt:lpstr>
      <vt:lpstr>What constitutes Deep Learning?</vt:lpstr>
      <vt:lpstr>Deep Learning</vt:lpstr>
      <vt:lpstr>What are the two “cornerstones” of NLP?</vt:lpstr>
      <vt:lpstr>The Two Cornerstones of NLP</vt:lpstr>
      <vt:lpstr>PowerPoint Presentation</vt:lpstr>
      <vt:lpstr>What are some of the linguistic levels that NLP addresses?</vt:lpstr>
      <vt:lpstr>Multiple levels* to a single word </vt:lpstr>
      <vt:lpstr>Representing Images</vt:lpstr>
      <vt:lpstr>Representing Images</vt:lpstr>
      <vt:lpstr>Representing Language</vt:lpstr>
      <vt:lpstr>Representing Language</vt:lpstr>
      <vt:lpstr>Conceptual Dependencies</vt:lpstr>
      <vt:lpstr>What are some external NLP data resources we can use?</vt:lpstr>
      <vt:lpstr>External Resources</vt:lpstr>
      <vt:lpstr>WordNet</vt:lpstr>
      <vt:lpstr>ConceptNet</vt:lpstr>
      <vt:lpstr>What are some pros and cons of using external resources?</vt:lpstr>
      <vt:lpstr>Limitations</vt:lpstr>
      <vt:lpstr>What is a “bag-of-words” model/representation?</vt:lpstr>
      <vt:lpstr>Bag-of-words (BoW)</vt:lpstr>
      <vt:lpstr>Bag-of-words (BoW)</vt:lpstr>
      <vt:lpstr>Bag-of-words (BoW)</vt:lpstr>
      <vt:lpstr>Bag-of-words (BoW)</vt:lpstr>
      <vt:lpstr>Pros and cons of BoW?</vt:lpstr>
      <vt:lpstr>Bag-of-words (BoW)</vt:lpstr>
      <vt:lpstr>What is TF-IDF?</vt:lpstr>
      <vt:lpstr>TF-IDF</vt:lpstr>
      <vt:lpstr>TF-IDF</vt:lpstr>
      <vt:lpstr>TF-IDF</vt:lpstr>
      <vt:lpstr>TF-IDF</vt:lpstr>
      <vt:lpstr>TF-IDF</vt:lpstr>
      <vt:lpstr>TF-IDF</vt:lpstr>
      <vt:lpstr>TF-IDF</vt:lpstr>
      <vt:lpstr>PowerPoint Presentation</vt:lpstr>
      <vt:lpstr>Language Modelling</vt:lpstr>
      <vt:lpstr>PowerPoint Presentation</vt:lpstr>
      <vt:lpstr>What is LM used for?</vt:lpstr>
      <vt:lpstr>PowerPoint Presentation</vt:lpstr>
      <vt:lpstr>PowerPoint Presentation</vt:lpstr>
      <vt:lpstr>PowerPoint Presentation</vt:lpstr>
      <vt:lpstr>PowerPoint Presentation</vt:lpstr>
      <vt:lpstr>PowerPoint Presentation</vt:lpstr>
      <vt:lpstr>Language Modelling</vt:lpstr>
      <vt:lpstr>Unigram Model</vt:lpstr>
      <vt:lpstr>Unigram Model</vt:lpstr>
      <vt:lpstr>PowerPoint Presentation</vt:lpstr>
      <vt:lpstr>PowerPoint Presentation</vt:lpstr>
      <vt:lpstr>PowerPoint Presentation</vt:lpstr>
      <vt:lpstr>PowerPoint Presentation</vt:lpstr>
      <vt:lpstr>Bigram LM</vt:lpstr>
      <vt:lpstr>Bigram Model</vt:lpstr>
      <vt:lpstr>PowerPoint Presentation</vt:lpstr>
      <vt:lpstr>Why do we commonly pad sentences with &lt;s&gt;?</vt:lpstr>
      <vt:lpstr>PowerPoint Presentation</vt:lpstr>
      <vt:lpstr>Generation</vt:lpstr>
      <vt:lpstr>Example of Bigram generation</vt:lpstr>
      <vt:lpstr>Language Modelling</vt:lpstr>
      <vt:lpstr>How do we measure the performance of LMs?</vt:lpstr>
      <vt:lpstr>Evaluation</vt:lpstr>
      <vt:lpstr>PowerPoint Presentation</vt:lpstr>
      <vt:lpstr>Perplexity</vt:lpstr>
      <vt:lpstr>What does perplexity measure / represent?</vt:lpstr>
      <vt:lpstr>Perplexity</vt:lpstr>
      <vt:lpstr>Perplexity</vt:lpstr>
      <vt:lpstr>Perplexity</vt:lpstr>
      <vt:lpstr>Perplexity</vt:lpstr>
      <vt:lpstr>Perplexity</vt:lpstr>
      <vt:lpstr>Perplexity</vt:lpstr>
      <vt:lpstr>Evaluation</vt:lpstr>
      <vt:lpstr>Featurized Model</vt:lpstr>
      <vt:lpstr>Featurized Model</vt:lpstr>
      <vt:lpstr>Unknown Words</vt:lpstr>
      <vt:lpstr>How do we handle UNK words in a neural model?</vt:lpstr>
      <vt:lpstr>Unknown Words</vt:lpstr>
      <vt:lpstr>Remaining Issues</vt:lpstr>
      <vt:lpstr>UP NEXT</vt:lpstr>
      <vt:lpstr>PowerPoint Presentation</vt:lpstr>
      <vt:lpstr>PowerPoint Presentation</vt:lpstr>
      <vt:lpstr>PowerPoint Presentation</vt:lpstr>
      <vt:lpstr>Neural Network Motivation</vt:lpstr>
      <vt:lpstr>Neural Network Motivation</vt:lpstr>
      <vt:lpstr>Bengio (2003)</vt:lpstr>
      <vt:lpstr>Bengio (2003)</vt:lpstr>
      <vt:lpstr>Bengio (2003)</vt:lpstr>
      <vt:lpstr>Bengio (2003)</vt:lpstr>
      <vt:lpstr>Bengio (2003)</vt:lpstr>
      <vt:lpstr>Bengio (2003)</vt:lpstr>
      <vt:lpstr>Bengio (2003) Remaining Issues</vt:lpstr>
      <vt:lpstr>Distributional Semantics</vt:lpstr>
      <vt:lpstr>Auto-regressive language models</vt:lpstr>
      <vt:lpstr>Masked language models</vt:lpstr>
      <vt:lpstr>How does CBOW work?</vt:lpstr>
      <vt:lpstr>word2vec</vt:lpstr>
      <vt:lpstr>word2vec: CBOW</vt:lpstr>
      <vt:lpstr>word2vec: CBOW</vt:lpstr>
      <vt:lpstr>word2vec: CBOW</vt:lpstr>
      <vt:lpstr>word2vec: results</vt:lpstr>
      <vt:lpstr>word2vec: results</vt:lpstr>
      <vt:lpstr>word2vec results</vt:lpstr>
      <vt:lpstr>How can we evaluate word embeddings?</vt:lpstr>
      <vt:lpstr>Evaluation</vt:lpstr>
      <vt:lpstr>Evaluation</vt:lpstr>
      <vt:lpstr>Remaining Challenges</vt:lpstr>
      <vt:lpstr>PowerPoint Presentation</vt:lpstr>
      <vt:lpstr>RECAP: L4</vt:lpstr>
      <vt:lpstr>word2vec training</vt:lpstr>
      <vt:lpstr>How can we use the learned word embeddings?</vt:lpstr>
      <vt:lpstr>PowerPoint Presentation</vt:lpstr>
      <vt:lpstr>PowerPoint Presentation</vt:lpstr>
      <vt:lpstr>PowerPoint Presentation</vt:lpstr>
      <vt:lpstr>word2vec Results</vt:lpstr>
      <vt:lpstr>RNNs</vt:lpstr>
      <vt:lpstr>Motivation</vt:lpstr>
      <vt:lpstr>Motivation</vt:lpstr>
      <vt:lpstr>RNN</vt:lpstr>
      <vt:lpstr>RNN</vt:lpstr>
      <vt:lpstr>RNN</vt:lpstr>
      <vt:lpstr>RNN</vt:lpstr>
      <vt:lpstr>RNN</vt:lpstr>
      <vt:lpstr>RNN</vt:lpstr>
      <vt:lpstr>RNN</vt:lpstr>
      <vt:lpstr>RNN</vt:lpstr>
      <vt:lpstr>RNN: Generation</vt:lpstr>
      <vt:lpstr>RNN: Generation</vt:lpstr>
      <vt:lpstr>Pros and cons of an RNN?</vt:lpstr>
      <vt:lpstr>RNNs: Overview</vt:lpstr>
      <vt:lpstr>RNNs: Vanishing and Exploding Gradients</vt:lpstr>
      <vt:lpstr>RNNs: Vanishing and Exploding Gradients</vt:lpstr>
      <vt:lpstr>Exploding Gradients</vt:lpstr>
      <vt:lpstr>PowerPoint Presentation</vt:lpstr>
      <vt:lpstr>How does an LSTM yield improvements?</vt:lpstr>
      <vt:lpstr>LSTM</vt:lpstr>
      <vt:lpstr>LSTM</vt:lpstr>
      <vt:lpstr>LSTM</vt:lpstr>
      <vt:lpstr>LSTM</vt:lpstr>
      <vt:lpstr>LSTM</vt:lpstr>
      <vt:lpstr>LSTM</vt:lpstr>
      <vt:lpstr>LSTM</vt:lpstr>
      <vt:lpstr>How can we use LSTMs for classification?</vt:lpstr>
      <vt:lpstr>Sequential Modelling</vt:lpstr>
      <vt:lpstr>Sequential Modelling</vt:lpstr>
      <vt:lpstr>Sequential Modelling</vt:lpstr>
      <vt:lpstr>Sequential Modelling</vt:lpstr>
      <vt:lpstr>Summary</vt:lpstr>
      <vt:lpstr>RNN Extensions: Bi-directional LSTMs</vt:lpstr>
      <vt:lpstr>RNN Extensions: Bi-directional LSTMs</vt:lpstr>
      <vt:lpstr>RNN Extensions: Bi-directional LSTMs</vt:lpstr>
      <vt:lpstr>RNN Extensions: Bi-directional LSTMs</vt:lpstr>
      <vt:lpstr>RNN Extensions: Stacked LSTMs</vt:lpstr>
      <vt:lpstr>ELMo: Stacked Bi-directional LSTMs</vt:lpstr>
      <vt:lpstr>PowerPoint Presentation</vt:lpstr>
      <vt:lpstr>RECAP: L6</vt:lpstr>
      <vt:lpstr>PowerPoint Presentation</vt:lpstr>
      <vt:lpstr>PowerPoint Presentation</vt:lpstr>
      <vt:lpstr>PowerPoint Presentation</vt:lpstr>
      <vt:lpstr>Types of Prediction</vt:lpstr>
      <vt:lpstr>Types of Prediction (an independent axis)</vt:lpstr>
      <vt:lpstr>Types of Prediction (an independent axis)</vt:lpstr>
      <vt:lpstr>Types of Prediction (an independent axis)</vt:lpstr>
      <vt:lpstr>Types of Unconditional Prediction</vt:lpstr>
      <vt:lpstr>Types of Unconditional Prediction</vt:lpstr>
      <vt:lpstr>Types of Conditional Prediction</vt:lpstr>
      <vt:lpstr>PowerPoint Presentation</vt:lpstr>
      <vt:lpstr>Sequence-to-Sequence (seq2seq)</vt:lpstr>
      <vt:lpstr>Sequence-to-Sequence (seq2seq)</vt:lpstr>
      <vt:lpstr>Sequence-to-Sequence (seq2seq)</vt:lpstr>
      <vt:lpstr>Sequence-to-Sequence (seq2seq)</vt:lpstr>
      <vt:lpstr>What’s a serious weakness with this seq2seq approach?</vt:lpstr>
      <vt:lpstr>Sequence-to-Sequence (seq2seq)</vt:lpstr>
      <vt:lpstr>Sequence-to-Sequence (seq2seq)</vt:lpstr>
      <vt:lpstr>seq2seq + Attention</vt:lpstr>
      <vt:lpstr>seq2seq + Attention</vt:lpstr>
      <vt:lpstr>seq2seq + Attention</vt:lpstr>
      <vt:lpstr>seq2seq + Attention</vt:lpstr>
      <vt:lpstr>seq2seq + Attention</vt:lpstr>
      <vt:lpstr>Popular Attention Scoring functions:</vt:lpstr>
      <vt:lpstr>seq2seq + Attention</vt:lpstr>
      <vt:lpstr>Image Captioning</vt:lpstr>
      <vt:lpstr>PowerPoint Presentation</vt:lpstr>
      <vt:lpstr>PowerPoint Presentation</vt:lpstr>
      <vt:lpstr>PowerPoint Presentation</vt:lpstr>
      <vt:lpstr>PowerPoint Presentation</vt:lpstr>
      <vt:lpstr>PowerPoint Presentation</vt:lpstr>
      <vt:lpstr>Greedy Decoding</vt:lpstr>
      <vt:lpstr>Beam Search Decoding</vt:lpstr>
      <vt:lpstr>Pros and cons of Neural MT (compared to previous approaches)</vt:lpstr>
      <vt:lpstr>Neural MT</vt:lpstr>
      <vt:lpstr>Neural MT</vt:lpstr>
      <vt:lpstr>MT Evaluation</vt:lpstr>
      <vt:lpstr>PowerPoint Presentation</vt:lpstr>
      <vt:lpstr>PowerPoint Presentation</vt:lpstr>
      <vt:lpstr>PowerPoint Presentation</vt:lpstr>
      <vt:lpstr>Goals</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PowerPoint Presentation</vt:lpstr>
      <vt:lpstr>PowerPoint Presentation</vt:lpstr>
      <vt:lpstr>Transformer Encoder</vt:lpstr>
      <vt:lpstr>PowerPoint Presentation</vt:lpstr>
      <vt:lpstr>Transformer Encoder</vt:lpstr>
      <vt:lpstr>Transformer Decoder</vt:lpstr>
      <vt:lpstr>Where does the Decoder Attend to?</vt:lpstr>
      <vt:lpstr>Transformer Encoders and Decoders</vt:lpstr>
      <vt:lpstr>Transformer Encoders and Decoders</vt:lpstr>
      <vt:lpstr>PowerPoint Presentation</vt:lpstr>
      <vt:lpstr>PowerPoint Presentation</vt:lpstr>
      <vt:lpstr>PowerPoint Presentation</vt:lpstr>
      <vt:lpstr>PowerPoint Presentation</vt:lpstr>
      <vt:lpstr>BERT</vt:lpstr>
      <vt:lpstr>Types of Data</vt:lpstr>
      <vt:lpstr>Types of Data</vt:lpstr>
      <vt:lpstr>Types of Data</vt:lpstr>
      <vt:lpstr>Types of Learning</vt:lpstr>
      <vt:lpstr>Types of Learning</vt:lpstr>
      <vt:lpstr>Multi-task heuristics</vt:lpstr>
      <vt:lpstr>Naming convention</vt:lpstr>
      <vt:lpstr>What are the two training objectives of BERT?</vt:lpstr>
      <vt:lpstr>PowerPoint Presentation</vt:lpstr>
      <vt:lpstr>PowerPoint Presentation</vt:lpstr>
      <vt:lpstr>PowerPoint Presentation</vt:lpstr>
      <vt:lpstr>Three ways to Attend</vt:lpstr>
      <vt:lpstr>PowerPoint Presentation</vt:lpstr>
      <vt:lpstr>PowerPoint Presentation</vt:lpstr>
      <vt:lpstr>PowerPoint Presentation</vt:lpstr>
      <vt:lpstr>RECAP: L11</vt:lpstr>
      <vt:lpstr>PowerPoint Presentation</vt:lpstr>
      <vt:lpstr>PowerPoint Presentation</vt:lpstr>
      <vt:lpstr>PowerPoint Presentation</vt:lpstr>
      <vt:lpstr>Transformer</vt:lpstr>
      <vt:lpstr>Does GPT have an encoder, decoder, both, or none?</vt:lpstr>
      <vt:lpstr>GPT-2 (a Transformer)</vt:lpstr>
      <vt:lpstr>How is masking performed?</vt:lpstr>
      <vt:lpstr>GPT-2 (a Transformer)</vt:lpstr>
      <vt:lpstr>GPT-2 (a Transformer)</vt:lpstr>
      <vt:lpstr>GPT-2 (a Transformer)</vt:lpstr>
      <vt:lpstr>GPT-2 (a Transformer)</vt:lpstr>
      <vt:lpstr>GPT-2 (a Transformer)</vt:lpstr>
      <vt:lpstr>GPT-2’s Masked Attention</vt:lpstr>
      <vt:lpstr>GPT-2’s Masked Attention</vt:lpstr>
      <vt:lpstr>GPT-2’s Masked Attention</vt:lpstr>
      <vt:lpstr>GPT-2’s</vt:lpstr>
      <vt:lpstr>GPT-2’s</vt:lpstr>
      <vt:lpstr>GPT-2’s</vt:lpstr>
      <vt:lpstr>GPT-2’s</vt:lpstr>
      <vt:lpstr>GPT-2’s</vt:lpstr>
      <vt:lpstr>GPT-2’s</vt:lpstr>
      <vt:lpstr>PowerPoint Presentation</vt:lpstr>
      <vt:lpstr>PowerPoint Presentation</vt:lpstr>
      <vt:lpstr>PowerPoint Presentation</vt:lpstr>
      <vt:lpstr>What insights did GPT-2 yield over GPT-1?</vt:lpstr>
      <vt:lpstr>PowerPoint Presentation</vt:lpstr>
      <vt:lpstr>PowerPoint Presentation</vt:lpstr>
      <vt:lpstr>PowerPoint Presentation</vt:lpstr>
      <vt:lpstr>GPT-2 Results</vt:lpstr>
      <vt:lpstr>PowerPoint Presentation</vt:lpstr>
      <vt:lpstr>GPT-2 Results</vt:lpstr>
      <vt:lpstr>GPT-2 Results</vt:lpstr>
      <vt:lpstr>GPT-2 Results</vt:lpstr>
      <vt:lpstr>GPT-2 (a Transformer Decoder)</vt:lpstr>
      <vt:lpstr>Concerns</vt:lpstr>
      <vt:lpstr>Concerns</vt:lpstr>
      <vt:lpstr>Concerns</vt:lpstr>
      <vt:lpstr>Concerns</vt:lpstr>
      <vt:lpstr>Concerns</vt:lpstr>
      <vt:lpstr>Summary</vt:lpstr>
      <vt:lpstr>Summary</vt:lpstr>
      <vt:lpstr>Outstanding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687</cp:revision>
  <cp:lastPrinted>2020-01-23T07:18:22Z</cp:lastPrinted>
  <dcterms:created xsi:type="dcterms:W3CDTF">2020-01-21T14:53:13Z</dcterms:created>
  <dcterms:modified xsi:type="dcterms:W3CDTF">2021-11-09T18:48:20Z</dcterms:modified>
</cp:coreProperties>
</file>